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3" r:id="rId1"/>
  </p:sldMasterIdLst>
  <p:notesMasterIdLst>
    <p:notesMasterId r:id="rId112"/>
  </p:notesMasterIdLst>
  <p:sldIdLst>
    <p:sldId id="256" r:id="rId2"/>
    <p:sldId id="257" r:id="rId3"/>
    <p:sldId id="361" r:id="rId4"/>
    <p:sldId id="258" r:id="rId5"/>
    <p:sldId id="259" r:id="rId6"/>
    <p:sldId id="260" r:id="rId7"/>
    <p:sldId id="262" r:id="rId8"/>
    <p:sldId id="263" r:id="rId9"/>
    <p:sldId id="264" r:id="rId10"/>
    <p:sldId id="265" r:id="rId11"/>
    <p:sldId id="266" r:id="rId12"/>
    <p:sldId id="362" r:id="rId13"/>
    <p:sldId id="267" r:id="rId14"/>
    <p:sldId id="270" r:id="rId15"/>
    <p:sldId id="271" r:id="rId16"/>
    <p:sldId id="272" r:id="rId17"/>
    <p:sldId id="273" r:id="rId18"/>
    <p:sldId id="274" r:id="rId19"/>
    <p:sldId id="275" r:id="rId20"/>
    <p:sldId id="276" r:id="rId21"/>
    <p:sldId id="277" r:id="rId22"/>
    <p:sldId id="279" r:id="rId23"/>
    <p:sldId id="280" r:id="rId24"/>
    <p:sldId id="282" r:id="rId25"/>
    <p:sldId id="363" r:id="rId26"/>
    <p:sldId id="283" r:id="rId27"/>
    <p:sldId id="284" r:id="rId28"/>
    <p:sldId id="285" r:id="rId29"/>
    <p:sldId id="286" r:id="rId30"/>
    <p:sldId id="287" r:id="rId31"/>
    <p:sldId id="288" r:id="rId32"/>
    <p:sldId id="289" r:id="rId33"/>
    <p:sldId id="290" r:id="rId34"/>
    <p:sldId id="291" r:id="rId35"/>
    <p:sldId id="364" r:id="rId36"/>
    <p:sldId id="365" r:id="rId37"/>
    <p:sldId id="367" r:id="rId38"/>
    <p:sldId id="366" r:id="rId39"/>
    <p:sldId id="292" r:id="rId40"/>
    <p:sldId id="293" r:id="rId41"/>
    <p:sldId id="294" r:id="rId42"/>
    <p:sldId id="295" r:id="rId43"/>
    <p:sldId id="296" r:id="rId44"/>
    <p:sldId id="368" r:id="rId45"/>
    <p:sldId id="373" r:id="rId46"/>
    <p:sldId id="369" r:id="rId47"/>
    <p:sldId id="374" r:id="rId48"/>
    <p:sldId id="370" r:id="rId49"/>
    <p:sldId id="371" r:id="rId50"/>
    <p:sldId id="297" r:id="rId51"/>
    <p:sldId id="386" r:id="rId52"/>
    <p:sldId id="387" r:id="rId53"/>
    <p:sldId id="301" r:id="rId54"/>
    <p:sldId id="302" r:id="rId55"/>
    <p:sldId id="303" r:id="rId56"/>
    <p:sldId id="309" r:id="rId57"/>
    <p:sldId id="310" r:id="rId58"/>
    <p:sldId id="311" r:id="rId59"/>
    <p:sldId id="312" r:id="rId60"/>
    <p:sldId id="313" r:id="rId61"/>
    <p:sldId id="314" r:id="rId62"/>
    <p:sldId id="315" r:id="rId63"/>
    <p:sldId id="316" r:id="rId64"/>
    <p:sldId id="318" r:id="rId65"/>
    <p:sldId id="319" r:id="rId66"/>
    <p:sldId id="320" r:id="rId67"/>
    <p:sldId id="322" r:id="rId68"/>
    <p:sldId id="380" r:id="rId69"/>
    <p:sldId id="381" r:id="rId70"/>
    <p:sldId id="324" r:id="rId71"/>
    <p:sldId id="328" r:id="rId72"/>
    <p:sldId id="382" r:id="rId73"/>
    <p:sldId id="329" r:id="rId74"/>
    <p:sldId id="330" r:id="rId75"/>
    <p:sldId id="331" r:id="rId76"/>
    <p:sldId id="332" r:id="rId77"/>
    <p:sldId id="333" r:id="rId78"/>
    <p:sldId id="334" r:id="rId79"/>
    <p:sldId id="335" r:id="rId80"/>
    <p:sldId id="336" r:id="rId81"/>
    <p:sldId id="337" r:id="rId82"/>
    <p:sldId id="339" r:id="rId83"/>
    <p:sldId id="340" r:id="rId84"/>
    <p:sldId id="341" r:id="rId85"/>
    <p:sldId id="342" r:id="rId86"/>
    <p:sldId id="376" r:id="rId87"/>
    <p:sldId id="377" r:id="rId88"/>
    <p:sldId id="378" r:id="rId89"/>
    <p:sldId id="379" r:id="rId90"/>
    <p:sldId id="343" r:id="rId91"/>
    <p:sldId id="383" r:id="rId92"/>
    <p:sldId id="344" r:id="rId93"/>
    <p:sldId id="345" r:id="rId94"/>
    <p:sldId id="346" r:id="rId95"/>
    <p:sldId id="347" r:id="rId96"/>
    <p:sldId id="384" r:id="rId97"/>
    <p:sldId id="348" r:id="rId98"/>
    <p:sldId id="349" r:id="rId99"/>
    <p:sldId id="385" r:id="rId100"/>
    <p:sldId id="350" r:id="rId101"/>
    <p:sldId id="351" r:id="rId102"/>
    <p:sldId id="352" r:id="rId103"/>
    <p:sldId id="353" r:id="rId104"/>
    <p:sldId id="354" r:id="rId105"/>
    <p:sldId id="355" r:id="rId106"/>
    <p:sldId id="356" r:id="rId107"/>
    <p:sldId id="357" r:id="rId108"/>
    <p:sldId id="358" r:id="rId109"/>
    <p:sldId id="359" r:id="rId110"/>
    <p:sldId id="360" r:id="rId111"/>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6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0"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471"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472"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473"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74" name="PlaceHolder 5"/>
          <p:cNvSpPr>
            <a:spLocks noGrp="1"/>
          </p:cNvSpPr>
          <p:nvPr>
            <p:ph type="sldNum"/>
          </p:nvPr>
        </p:nvSpPr>
        <p:spPr>
          <a:xfrm>
            <a:off x="4399200" y="9555480"/>
            <a:ext cx="3372840" cy="502560"/>
          </a:xfrm>
          <a:prstGeom prst="rect">
            <a:avLst/>
          </a:prstGeom>
        </p:spPr>
        <p:txBody>
          <a:bodyPr lIns="0" tIns="0" rIns="0" bIns="0" anchor="b"/>
          <a:lstStyle/>
          <a:p>
            <a:pPr algn="r"/>
            <a:fld id="{32755A4F-E78A-4BCA-AECD-029C37E485CF}" type="slidenum">
              <a:rPr lang="en-US" sz="1400">
                <a:latin typeface="Times New Roman"/>
              </a:rPr>
              <a:pPr algn="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545"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39762BDD-6758-48D5-8F4C-1779B75599C4}" type="slidenum">
              <a:rPr lang="en-US" sz="1300" strike="noStrike">
                <a:solidFill>
                  <a:srgbClr val="000000"/>
                </a:solidFill>
                <a:latin typeface="+mn-lt"/>
                <a:ea typeface="+mn-ea"/>
              </a:rPr>
              <a:pPr algn="r">
                <a:lnSpc>
                  <a:spcPct val="100000"/>
                </a:lnSpc>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548"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1380A641-A2B7-4576-AD31-EEFEAE6A8705}" type="slidenum">
              <a:rPr lang="en-US" sz="1300" strike="noStrike">
                <a:solidFill>
                  <a:srgbClr val="000000"/>
                </a:solidFill>
                <a:latin typeface="+mn-lt"/>
                <a:ea typeface="+mn-ea"/>
              </a:rPr>
              <a:pPr algn="r">
                <a:lnSpc>
                  <a:spcPct val="100000"/>
                </a:lnSpc>
              </a:pPr>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 name="PlaceHolder 1"/>
          <p:cNvSpPr>
            <a:spLocks noGrp="1"/>
          </p:cNvSpPr>
          <p:nvPr>
            <p:ph type="body"/>
          </p:nvPr>
        </p:nvSpPr>
        <p:spPr>
          <a:xfrm>
            <a:off x="960120" y="3474720"/>
            <a:ext cx="7675560" cy="3286440"/>
          </a:xfrm>
          <a:prstGeom prst="rect">
            <a:avLst/>
          </a:prstGeom>
        </p:spPr>
        <p:txBody>
          <a:bodyPr lIns="96840" tIns="48240" rIns="96840" bIns="48240"/>
          <a:lstStyle/>
          <a:p>
            <a:pPr>
              <a:lnSpc>
                <a:spcPct val="100000"/>
              </a:lnSpc>
            </a:pPr>
            <a:endParaRPr/>
          </a:p>
          <a:p>
            <a:pPr>
              <a:lnSpc>
                <a:spcPct val="100000"/>
              </a:lnSpc>
            </a:pPr>
            <a:endParaRPr/>
          </a:p>
          <a:p>
            <a:pPr>
              <a:lnSpc>
                <a:spcPct val="100000"/>
              </a:lnSpc>
            </a:pPr>
            <a:endParaRPr/>
          </a:p>
        </p:txBody>
      </p:sp>
      <p:sp>
        <p:nvSpPr>
          <p:cNvPr id="1570"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D63A0502-AA65-41D3-9E90-13D3B8AE7C67}" type="slidenum">
              <a:rPr lang="en-US" sz="1300" strike="noStrike">
                <a:solidFill>
                  <a:srgbClr val="000000"/>
                </a:solidFill>
                <a:latin typeface="+mn-lt"/>
                <a:ea typeface="+mn-ea"/>
              </a:rPr>
              <a:pPr algn="r">
                <a:lnSpc>
                  <a:spcPct val="100000"/>
                </a:lnSpc>
              </a:pPr>
              <a:t>29</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 name="CustomShape 1"/>
          <p:cNvSpPr/>
          <p:nvPr/>
        </p:nvSpPr>
        <p:spPr>
          <a:xfrm>
            <a:off x="930240" y="4406760"/>
            <a:ext cx="5127120" cy="41716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CustomShape 1"/>
          <p:cNvSpPr/>
          <p:nvPr/>
        </p:nvSpPr>
        <p:spPr>
          <a:xfrm>
            <a:off x="931680" y="4405320"/>
            <a:ext cx="5122440" cy="41716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577"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0A741E77-BEC9-493B-B7B2-38A3641C9B3B}" type="slidenum">
              <a:rPr lang="en-US" sz="1300" strike="noStrike">
                <a:solidFill>
                  <a:srgbClr val="000000"/>
                </a:solidFill>
                <a:latin typeface="+mn-lt"/>
                <a:ea typeface="+mn-ea"/>
              </a:rPr>
              <a:pPr algn="r">
                <a:lnSpc>
                  <a:spcPct val="100000"/>
                </a:lnSpc>
              </a:pPr>
              <a:t>39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8"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579"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384D45EE-45A7-407F-8584-75E37F74982A}" type="slidenum">
              <a:rPr lang="en-US" sz="1300" strike="noStrike">
                <a:solidFill>
                  <a:srgbClr val="000000"/>
                </a:solidFill>
                <a:latin typeface="+mn-lt"/>
                <a:ea typeface="+mn-ea"/>
              </a:rPr>
              <a:pPr algn="r">
                <a:lnSpc>
                  <a:spcPct val="100000"/>
                </a:lnSpc>
              </a:pPr>
              <a:t>40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589"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BFF75130-5160-4B90-8F7A-D04C1DCDE6CA}" type="slidenum">
              <a:rPr lang="en-US" sz="1300" strike="noStrike">
                <a:solidFill>
                  <a:srgbClr val="000000"/>
                </a:solidFill>
                <a:latin typeface="+mn-lt"/>
                <a:ea typeface="+mn-ea"/>
              </a:rPr>
              <a:pPr algn="r">
                <a:lnSpc>
                  <a:spcPct val="100000"/>
                </a:lnSpc>
              </a:pPr>
              <a:t>44</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591"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B794324F-A153-4C82-A029-4E8D2FABB5B1}" type="slidenum">
              <a:rPr lang="en-US" sz="1300" strike="noStrike">
                <a:solidFill>
                  <a:srgbClr val="000000"/>
                </a:solidFill>
                <a:latin typeface="+mn-lt"/>
                <a:ea typeface="+mn-ea"/>
              </a:rPr>
              <a:pPr algn="r">
                <a:lnSpc>
                  <a:spcPct val="100000"/>
                </a:lnSpc>
              </a:pPr>
              <a:t>46</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591"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B794324F-A153-4C82-A029-4E8D2FABB5B1}" type="slidenum">
              <a:rPr lang="en-US" sz="1300" strike="noStrike">
                <a:solidFill>
                  <a:srgbClr val="000000"/>
                </a:solidFill>
                <a:latin typeface="+mn-lt"/>
                <a:ea typeface="+mn-ea"/>
              </a:rPr>
              <a:pPr algn="r">
                <a:lnSpc>
                  <a:spcPct val="100000"/>
                </a:lnSpc>
              </a:pPr>
              <a:t>47</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593"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DCF8CA35-48F0-452E-B402-ADD0863DF237}" type="slidenum">
              <a:rPr lang="en-US" sz="1300" strike="noStrike">
                <a:solidFill>
                  <a:srgbClr val="000000"/>
                </a:solidFill>
                <a:latin typeface="+mn-lt"/>
                <a:ea typeface="+mn-ea"/>
              </a:rPr>
              <a:pPr algn="r">
                <a:lnSpc>
                  <a:spcPct val="100000"/>
                </a:lnSpc>
              </a:pPr>
              <a:t>48</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595"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F449EFA2-416B-43F6-B001-37C6C075430C}" type="slidenum">
              <a:rPr lang="en-US" sz="1300" strike="noStrike">
                <a:solidFill>
                  <a:srgbClr val="000000"/>
                </a:solidFill>
                <a:latin typeface="+mn-lt"/>
                <a:ea typeface="+mn-ea"/>
              </a:rPr>
              <a:pPr algn="r">
                <a:lnSpc>
                  <a:spcPct val="100000"/>
                </a:lnSpc>
              </a:pPr>
              <a:t>49</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E94CBA4-3937-4303-8D15-404DE7448F1C}" type="slidenum">
              <a:rPr lang="en-US"/>
              <a:pPr/>
              <a:t>51</a:t>
            </a:fld>
            <a:endParaRPr lang="en-US"/>
          </a:p>
        </p:txBody>
      </p:sp>
      <p:sp>
        <p:nvSpPr>
          <p:cNvPr id="69633" name="Text Box 1"/>
          <p:cNvSpPr txBox="1">
            <a:spLocks noChangeArrowheads="1"/>
          </p:cNvSpPr>
          <p:nvPr/>
        </p:nvSpPr>
        <p:spPr bwMode="auto">
          <a:xfrm>
            <a:off x="5438458" y="6948170"/>
            <a:ext cx="4160520" cy="365760"/>
          </a:xfrm>
          <a:prstGeom prst="rect">
            <a:avLst/>
          </a:prstGeom>
          <a:noFill/>
          <a:ln w="9525" cap="flat">
            <a:noFill/>
            <a:round/>
            <a:headEnd/>
            <a:tailEnd/>
          </a:ln>
          <a:effectLst/>
        </p:spPr>
        <p:txBody>
          <a:bodyPr lIns="90000" tIns="46800" rIns="90000" bIns="46800" anchor="b"/>
          <a:lstStyle/>
          <a:p>
            <a:pPr algn="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6CC23A5-13BA-478F-B8CC-372397946F86}" type="slidenum">
              <a:rPr lang="en-US" sz="1200">
                <a:solidFill>
                  <a:srgbClr val="000000"/>
                </a:solidFill>
                <a:latin typeface="Arial" pitchFamily="34" charset="0"/>
              </a:rPr>
              <a:pPr algn="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en-US" sz="1200">
              <a:solidFill>
                <a:srgbClr val="000000"/>
              </a:solidFill>
              <a:latin typeface="Arial" pitchFamily="34" charset="0"/>
            </a:endParaRPr>
          </a:p>
        </p:txBody>
      </p:sp>
      <p:sp>
        <p:nvSpPr>
          <p:cNvPr id="69634" name="Rectangle 2"/>
          <p:cNvSpPr txBox="1">
            <a:spLocks noChangeArrowheads="1"/>
          </p:cNvSpPr>
          <p:nvPr>
            <p:ph type="sldImg"/>
          </p:nvPr>
        </p:nvSpPr>
        <p:spPr bwMode="auto">
          <a:xfrm>
            <a:off x="2971800" y="549275"/>
            <a:ext cx="3657600" cy="2743200"/>
          </a:xfrm>
          <a:prstGeom prst="rect">
            <a:avLst/>
          </a:prstGeom>
          <a:solidFill>
            <a:srgbClr val="FFFFFF"/>
          </a:solidFill>
          <a:ln>
            <a:solidFill>
              <a:srgbClr val="000000"/>
            </a:solidFill>
            <a:miter lim="800000"/>
            <a:headEnd/>
            <a:tailEnd/>
          </a:ln>
        </p:spPr>
      </p:sp>
      <p:sp>
        <p:nvSpPr>
          <p:cNvPr id="69635" name="Text Box 3"/>
          <p:cNvSpPr txBox="1">
            <a:spLocks noChangeArrowheads="1"/>
          </p:cNvSpPr>
          <p:nvPr/>
        </p:nvSpPr>
        <p:spPr bwMode="auto">
          <a:xfrm>
            <a:off x="960120" y="3474720"/>
            <a:ext cx="7680960" cy="3291840"/>
          </a:xfrm>
          <a:prstGeom prst="rect">
            <a:avLst/>
          </a:prstGeom>
          <a:noFill/>
          <a:ln w="9525" cap="flat">
            <a:noFill/>
            <a:round/>
            <a:headEnd/>
            <a:tailEnd/>
          </a:ln>
          <a:effectLst/>
        </p:spPr>
        <p:txBody>
          <a:bodyPr/>
          <a:lstStyle/>
          <a:p>
            <a:pPr algn="l">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latin typeface="Arial" pitchFamily="34" charset="0"/>
              </a:rPr>
              <a:t>SERVICE_UPDATES will occur more frequently than every 10 minutes if PMON detects the CPU status as busy, it will update the TNSLSNR process more often when CPU activity spikes. These busy periods can be due to either Oracle or other processes. This is typically why updates are reported in LISTENER.LOG less than the default 10min intervals.</a:t>
            </a:r>
            <a:br>
              <a:rPr lang="en-US" sz="1200">
                <a:solidFill>
                  <a:srgbClr val="000000"/>
                </a:solidFill>
                <a:latin typeface="Arial" pitchFamily="34" charset="0"/>
              </a:rPr>
            </a:br>
            <a:endParaRPr lang="en-US" sz="1200">
              <a:solidFill>
                <a:srgbClr val="000000"/>
              </a:solidFill>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0CCD1A3-DA53-49F3-9F89-42FDE4792A04}" type="slidenum">
              <a:rPr lang="en-US"/>
              <a:pPr/>
              <a:t>52</a:t>
            </a:fld>
            <a:endParaRPr lang="en-US"/>
          </a:p>
        </p:txBody>
      </p:sp>
      <p:sp>
        <p:nvSpPr>
          <p:cNvPr id="70657" name="Text Box 1"/>
          <p:cNvSpPr txBox="1">
            <a:spLocks noChangeArrowheads="1"/>
          </p:cNvSpPr>
          <p:nvPr/>
        </p:nvSpPr>
        <p:spPr bwMode="auto">
          <a:xfrm>
            <a:off x="5438458" y="6948170"/>
            <a:ext cx="4160520" cy="365760"/>
          </a:xfrm>
          <a:prstGeom prst="rect">
            <a:avLst/>
          </a:prstGeom>
          <a:noFill/>
          <a:ln w="9525" cap="flat">
            <a:noFill/>
            <a:round/>
            <a:headEnd/>
            <a:tailEnd/>
          </a:ln>
          <a:effectLst/>
        </p:spPr>
        <p:txBody>
          <a:bodyPr lIns="90000" tIns="46800" rIns="90000" bIns="46800" anchor="b"/>
          <a:lstStyle/>
          <a:p>
            <a:pPr algn="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3A28BE0-AD2C-41FE-A73D-795BAB996ADD}" type="slidenum">
              <a:rPr lang="en-US" sz="1200">
                <a:solidFill>
                  <a:srgbClr val="000000"/>
                </a:solidFill>
                <a:latin typeface="Arial" pitchFamily="34" charset="0"/>
              </a:rPr>
              <a:pPr algn="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en-US" sz="1200">
              <a:solidFill>
                <a:srgbClr val="000000"/>
              </a:solidFill>
              <a:latin typeface="Arial" pitchFamily="34" charset="0"/>
            </a:endParaRPr>
          </a:p>
        </p:txBody>
      </p:sp>
      <p:sp>
        <p:nvSpPr>
          <p:cNvPr id="70658" name="Rectangle 2"/>
          <p:cNvSpPr txBox="1">
            <a:spLocks noChangeArrowheads="1"/>
          </p:cNvSpPr>
          <p:nvPr>
            <p:ph type="sldImg"/>
          </p:nvPr>
        </p:nvSpPr>
        <p:spPr bwMode="auto">
          <a:xfrm>
            <a:off x="1600200" y="548640"/>
            <a:ext cx="6400800" cy="2743200"/>
          </a:xfrm>
          <a:prstGeom prst="rect">
            <a:avLst/>
          </a:prstGeom>
          <a:solidFill>
            <a:srgbClr val="FFFFFF"/>
          </a:solidFill>
          <a:ln>
            <a:solidFill>
              <a:srgbClr val="000000"/>
            </a:solidFill>
            <a:miter lim="800000"/>
            <a:headEnd/>
            <a:tailEnd/>
          </a:ln>
        </p:spPr>
      </p:sp>
      <p:sp>
        <p:nvSpPr>
          <p:cNvPr id="70659" name="Text Box 3"/>
          <p:cNvSpPr txBox="1">
            <a:spLocks noChangeArrowheads="1"/>
          </p:cNvSpPr>
          <p:nvPr/>
        </p:nvSpPr>
        <p:spPr bwMode="auto">
          <a:xfrm>
            <a:off x="960120" y="3474720"/>
            <a:ext cx="7680960" cy="3291840"/>
          </a:xfrm>
          <a:prstGeom prst="rect">
            <a:avLst/>
          </a:prstGeom>
          <a:noFill/>
          <a:ln w="9525" cap="flat">
            <a:noFill/>
            <a:round/>
            <a:headEnd/>
            <a:tailEnd/>
          </a:ln>
          <a:effectLst/>
        </p:spPr>
        <p:txBody>
          <a:bodyPr/>
          <a:lstStyle/>
          <a:p>
            <a:pPr algn="l">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latin typeface="Arial" pitchFamily="34" charset="0"/>
              </a:rPr>
              <a:t>- A RAC cluster will automatically configure this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 name="CustomShape 1"/>
          <p:cNvSpPr/>
          <p:nvPr/>
        </p:nvSpPr>
        <p:spPr>
          <a:xfrm>
            <a:off x="888840" y="4643280"/>
            <a:ext cx="4881600" cy="43941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 name="CustomShape 1"/>
          <p:cNvSpPr/>
          <p:nvPr/>
        </p:nvSpPr>
        <p:spPr>
          <a:xfrm>
            <a:off x="888840" y="4643280"/>
            <a:ext cx="4881600" cy="43941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 name="CustomShape 1"/>
          <p:cNvSpPr/>
          <p:nvPr/>
        </p:nvSpPr>
        <p:spPr>
          <a:xfrm>
            <a:off x="888840" y="4643280"/>
            <a:ext cx="4881600" cy="43941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603"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1D62A785-AAD1-4EED-9558-9AE94419CBC8}" type="slidenum">
              <a:rPr lang="en-US" sz="1300" strike="noStrike">
                <a:solidFill>
                  <a:srgbClr val="000000"/>
                </a:solidFill>
                <a:latin typeface="+mn-lt"/>
                <a:ea typeface="+mn-ea"/>
              </a:rPr>
              <a:pPr algn="r">
                <a:lnSpc>
                  <a:spcPct val="100000"/>
                </a:lnSpc>
              </a:pPr>
              <a:t>61</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605"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D790374A-30E6-4D93-97CC-6F5AE04AA4F2}" type="slidenum">
              <a:rPr lang="en-US" sz="1300" strike="noStrike">
                <a:solidFill>
                  <a:srgbClr val="000000"/>
                </a:solidFill>
                <a:latin typeface="+mn-lt"/>
                <a:ea typeface="+mn-ea"/>
              </a:rPr>
              <a:pPr algn="r">
                <a:lnSpc>
                  <a:spcPct val="100000"/>
                </a:lnSpc>
              </a:pPr>
              <a:t>62</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607"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0587C9BA-FCD7-47E7-98EA-3ABD51F6456D}" type="slidenum">
              <a:rPr lang="en-US" sz="1300" strike="noStrike">
                <a:solidFill>
                  <a:srgbClr val="000000"/>
                </a:solidFill>
                <a:latin typeface="+mn-lt"/>
                <a:ea typeface="+mn-ea"/>
              </a:rPr>
              <a:pPr algn="r">
                <a:lnSpc>
                  <a:spcPct val="100000"/>
                </a:lnSpc>
              </a:pPr>
              <a:t>63</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 name="CustomShape 1"/>
          <p:cNvSpPr/>
          <p:nvPr/>
        </p:nvSpPr>
        <p:spPr>
          <a:xfrm>
            <a:off x="0" y="9128160"/>
            <a:ext cx="7311600" cy="469440"/>
          </a:xfrm>
          <a:prstGeom prst="rect">
            <a:avLst/>
          </a:prstGeom>
          <a:noFill/>
          <a:ln>
            <a:noFill/>
          </a:ln>
        </p:spPr>
        <p:style>
          <a:lnRef idx="0">
            <a:scrgbClr r="0" g="0" b="0"/>
          </a:lnRef>
          <a:fillRef idx="0">
            <a:scrgbClr r="0" g="0" b="0"/>
          </a:fillRef>
          <a:effectRef idx="0">
            <a:scrgbClr r="0" g="0" b="0"/>
          </a:effectRef>
          <a:fontRef idx="minor"/>
        </p:style>
        <p:txBody>
          <a:bodyPr lIns="95040" tIns="47520" rIns="95040" bIns="47520" anchor="b"/>
          <a:lstStyle/>
          <a:p>
            <a:pPr algn="ctr">
              <a:lnSpc>
                <a:spcPct val="100000"/>
              </a:lnSpc>
            </a:pPr>
            <a:r>
              <a:rPr lang="en-US" sz="1200" b="1" strike="noStrike">
                <a:solidFill>
                  <a:srgbClr val="000000"/>
                </a:solidFill>
                <a:latin typeface="Arial"/>
              </a:rPr>
              <a:t>Oracle Database 10</a:t>
            </a:r>
            <a:r>
              <a:rPr lang="en-US" sz="1200" b="1" i="1" strike="noStrike">
                <a:solidFill>
                  <a:srgbClr val="000000"/>
                </a:solidFill>
                <a:latin typeface="Arial"/>
              </a:rPr>
              <a:t>g</a:t>
            </a:r>
            <a:r>
              <a:rPr lang="en-US" sz="1200" b="1" strike="noStrike">
                <a:solidFill>
                  <a:srgbClr val="000000"/>
                </a:solidFill>
                <a:latin typeface="Arial"/>
              </a:rPr>
              <a:t>: Administration Workshop II   14-</a:t>
            </a:r>
            <a:fld id="{B14E180C-E5E3-4B99-BDDE-49B759792B6B}" type="slidenum">
              <a:rPr lang="en-US" sz="1200" b="1" strike="noStrike">
                <a:solidFill>
                  <a:srgbClr val="000000"/>
                </a:solidFill>
                <a:latin typeface="Arial"/>
              </a:rPr>
              <a:pPr algn="ctr">
                <a:lnSpc>
                  <a:spcPct val="100000"/>
                </a:lnSpc>
              </a:pPr>
              <a:t>64</a:t>
            </a:fld>
            <a:endParaRPr/>
          </a:p>
          <a:p>
            <a:pPr algn="ctr">
              <a:lnSpc>
                <a:spcPct val="100000"/>
              </a:lnSpc>
            </a:pPr>
            <a:endParaRPr/>
          </a:p>
        </p:txBody>
      </p:sp>
      <p:sp>
        <p:nvSpPr>
          <p:cNvPr id="1611" name="CustomShape 2"/>
          <p:cNvSpPr/>
          <p:nvPr/>
        </p:nvSpPr>
        <p:spPr>
          <a:xfrm>
            <a:off x="609480" y="5400720"/>
            <a:ext cx="6092640" cy="35841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What Is Automatic Storage Management?</a:t>
            </a:r>
            <a:endParaRPr/>
          </a:p>
          <a:p>
            <a:pPr lvl="1">
              <a:lnSpc>
                <a:spcPct val="100000"/>
              </a:lnSpc>
              <a:buSzPct val="45000"/>
              <a:buFont typeface="StarSymbol"/>
              <a:buChar char="l"/>
            </a:pPr>
            <a:r>
              <a:rPr lang="en-US" sz="1200" strike="noStrike">
                <a:solidFill>
                  <a:srgbClr val="000000"/>
                </a:solidFill>
                <a:latin typeface="Arial"/>
                <a:ea typeface="Times New Roman"/>
              </a:rPr>
              <a:t>Automatic Storage Management (ASM) provides a vertical integration of the file system and the volume manager that is specifically built for the Oracle database files. ASM can provide management for single SMP machines, or across multiple nodes of a cluster for Oracle Real Application Clusters (RAC) support.</a:t>
            </a:r>
            <a:endParaRPr/>
          </a:p>
          <a:p>
            <a:pPr lvl="1">
              <a:lnSpc>
                <a:spcPct val="100000"/>
              </a:lnSpc>
              <a:buSzPct val="45000"/>
              <a:buFont typeface="StarSymbol"/>
              <a:buChar char="l"/>
            </a:pPr>
            <a:r>
              <a:rPr lang="en-US" sz="1200" strike="noStrike">
                <a:solidFill>
                  <a:srgbClr val="000000"/>
                </a:solidFill>
                <a:latin typeface="Arial"/>
                <a:ea typeface="Times New Roman"/>
              </a:rPr>
              <a:t>ASM distributes I/O load across all available resources to optimize performance while removing the need for manual I/O tuning. ASM helps DBAs to manage a dynamic database environment by allowing them to grow the database size without having to shutdown the database to adjust the storage allocation.</a:t>
            </a:r>
            <a:endParaRPr/>
          </a:p>
          <a:p>
            <a:pPr lvl="1">
              <a:lnSpc>
                <a:spcPct val="100000"/>
              </a:lnSpc>
              <a:buSzPct val="45000"/>
              <a:buFont typeface="StarSymbol"/>
              <a:buChar char="l"/>
            </a:pPr>
            <a:r>
              <a:rPr lang="en-US" sz="1200" strike="noStrike">
                <a:solidFill>
                  <a:srgbClr val="000000"/>
                </a:solidFill>
                <a:latin typeface="Arial"/>
                <a:ea typeface="Times New Roman"/>
              </a:rPr>
              <a:t>ASM can maintain redundant copies of data to provide fault tolerance, or it can be built on top of vendor supplied reliable storage mechanisms. Data management is done by selecting the desired reliability and performance characteristics for classes of data rather than with human interaction on a per file basis.</a:t>
            </a:r>
            <a:endParaRPr/>
          </a:p>
          <a:p>
            <a:pPr lvl="1">
              <a:lnSpc>
                <a:spcPct val="100000"/>
              </a:lnSpc>
              <a:buSzPct val="45000"/>
              <a:buFont typeface="StarSymbol"/>
              <a:buChar char="l"/>
            </a:pPr>
            <a:r>
              <a:rPr lang="en-US" sz="1200" strike="noStrike">
                <a:solidFill>
                  <a:srgbClr val="000000"/>
                </a:solidFill>
                <a:latin typeface="Arial"/>
                <a:ea typeface="Times New Roman"/>
              </a:rPr>
              <a:t>ASM capabilities save DBAs time by automating manual storage and thereby increasing their ability to manage larger databases and more of them with increased efficiency.</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 name="CustomShape 1"/>
          <p:cNvSpPr/>
          <p:nvPr/>
        </p:nvSpPr>
        <p:spPr>
          <a:xfrm>
            <a:off x="0" y="9128160"/>
            <a:ext cx="7311600" cy="469440"/>
          </a:xfrm>
          <a:prstGeom prst="rect">
            <a:avLst/>
          </a:prstGeom>
          <a:noFill/>
          <a:ln>
            <a:noFill/>
          </a:ln>
        </p:spPr>
        <p:style>
          <a:lnRef idx="0">
            <a:scrgbClr r="0" g="0" b="0"/>
          </a:lnRef>
          <a:fillRef idx="0">
            <a:scrgbClr r="0" g="0" b="0"/>
          </a:fillRef>
          <a:effectRef idx="0">
            <a:scrgbClr r="0" g="0" b="0"/>
          </a:effectRef>
          <a:fontRef idx="minor"/>
        </p:style>
        <p:txBody>
          <a:bodyPr lIns="95040" tIns="47520" rIns="95040" bIns="47520" anchor="b"/>
          <a:lstStyle/>
          <a:p>
            <a:pPr algn="ctr">
              <a:lnSpc>
                <a:spcPct val="100000"/>
              </a:lnSpc>
            </a:pPr>
            <a:r>
              <a:rPr lang="en-US" sz="1200" b="1" strike="noStrike">
                <a:solidFill>
                  <a:srgbClr val="000000"/>
                </a:solidFill>
                <a:latin typeface="Arial"/>
              </a:rPr>
              <a:t>Oracle Database 10</a:t>
            </a:r>
            <a:r>
              <a:rPr lang="en-US" sz="1200" b="1" i="1" strike="noStrike">
                <a:solidFill>
                  <a:srgbClr val="000000"/>
                </a:solidFill>
                <a:latin typeface="Arial"/>
              </a:rPr>
              <a:t>g</a:t>
            </a:r>
            <a:r>
              <a:rPr lang="en-US" sz="1200" b="1" strike="noStrike">
                <a:solidFill>
                  <a:srgbClr val="000000"/>
                </a:solidFill>
                <a:latin typeface="Arial"/>
              </a:rPr>
              <a:t>: Administration Workshop II   14-</a:t>
            </a:r>
            <a:fld id="{FAB0FE80-635A-4054-8394-000DE6CF02CC}" type="slidenum">
              <a:rPr lang="en-US" sz="1200" b="1" strike="noStrike">
                <a:solidFill>
                  <a:srgbClr val="000000"/>
                </a:solidFill>
                <a:latin typeface="Arial"/>
              </a:rPr>
              <a:pPr algn="ctr">
                <a:lnSpc>
                  <a:spcPct val="100000"/>
                </a:lnSpc>
              </a:pPr>
              <a:t>65</a:t>
            </a:fld>
            <a:endParaRPr/>
          </a:p>
          <a:p>
            <a:pPr algn="ctr">
              <a:lnSpc>
                <a:spcPct val="100000"/>
              </a:lnSpc>
            </a:pPr>
            <a:endParaRPr/>
          </a:p>
        </p:txBody>
      </p:sp>
      <p:sp>
        <p:nvSpPr>
          <p:cNvPr id="1613" name="CustomShape 2"/>
          <p:cNvSpPr/>
          <p:nvPr/>
        </p:nvSpPr>
        <p:spPr>
          <a:xfrm>
            <a:off x="609480" y="5400720"/>
            <a:ext cx="6092640" cy="35841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What Is Automatic Storage Management?</a:t>
            </a:r>
            <a:endParaRPr/>
          </a:p>
          <a:p>
            <a:pPr lvl="1">
              <a:lnSpc>
                <a:spcPct val="100000"/>
              </a:lnSpc>
              <a:buSzPct val="45000"/>
              <a:buFont typeface="StarSymbol"/>
              <a:buChar char="l"/>
            </a:pPr>
            <a:r>
              <a:rPr lang="en-US" sz="1200" strike="noStrike">
                <a:solidFill>
                  <a:srgbClr val="000000"/>
                </a:solidFill>
                <a:latin typeface="Arial"/>
                <a:ea typeface="Times New Roman"/>
              </a:rPr>
              <a:t>Automatic Storage Management (ASM) provides a vertical integration of the file system and the volume manager that is specifically built for the Oracle database files. ASM can provide management for single SMP machines, or across multiple nodes of a cluster for Oracle Real Application Clusters (RAC) support.</a:t>
            </a:r>
            <a:endParaRPr/>
          </a:p>
          <a:p>
            <a:pPr lvl="1">
              <a:lnSpc>
                <a:spcPct val="100000"/>
              </a:lnSpc>
              <a:buSzPct val="45000"/>
              <a:buFont typeface="StarSymbol"/>
              <a:buChar char="l"/>
            </a:pPr>
            <a:r>
              <a:rPr lang="en-US" sz="1200" strike="noStrike">
                <a:solidFill>
                  <a:srgbClr val="000000"/>
                </a:solidFill>
                <a:latin typeface="Arial"/>
                <a:ea typeface="Times New Roman"/>
              </a:rPr>
              <a:t>ASM distributes I/O load across all available resources to optimize performance while removing the need for manual I/O tuning. ASM helps DBAs to manage a dynamic database environment by allowing them to grow the database size without having to shutdown the database to adjust the storage allocation.</a:t>
            </a:r>
            <a:endParaRPr/>
          </a:p>
          <a:p>
            <a:pPr lvl="1">
              <a:lnSpc>
                <a:spcPct val="100000"/>
              </a:lnSpc>
              <a:buSzPct val="45000"/>
              <a:buFont typeface="StarSymbol"/>
              <a:buChar char="l"/>
            </a:pPr>
            <a:r>
              <a:rPr lang="en-US" sz="1200" strike="noStrike">
                <a:solidFill>
                  <a:srgbClr val="000000"/>
                </a:solidFill>
                <a:latin typeface="Arial"/>
                <a:ea typeface="Times New Roman"/>
              </a:rPr>
              <a:t>ASM can maintain redundant copies of data to provide fault tolerance, or it can be built on top of vendor supplied reliable storage mechanisms. Data management is done by selecting the desired reliability and performance characteristics for classes of data rather than with human interaction on a per file basis.</a:t>
            </a:r>
            <a:endParaRPr/>
          </a:p>
          <a:p>
            <a:pPr lvl="1">
              <a:lnSpc>
                <a:spcPct val="100000"/>
              </a:lnSpc>
              <a:buSzPct val="45000"/>
              <a:buFont typeface="StarSymbol"/>
              <a:buChar char="l"/>
            </a:pPr>
            <a:r>
              <a:rPr lang="en-US" sz="1200" strike="noStrike">
                <a:solidFill>
                  <a:srgbClr val="000000"/>
                </a:solidFill>
                <a:latin typeface="Arial"/>
                <a:ea typeface="Times New Roman"/>
              </a:rPr>
              <a:t>ASM capabilities save DBAs time by automating manual storage and thereby increasing their ability to manage larger databases and more of them with increased efficiency.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 name="CustomShape 1"/>
          <p:cNvSpPr/>
          <p:nvPr/>
        </p:nvSpPr>
        <p:spPr>
          <a:xfrm>
            <a:off x="0" y="9128160"/>
            <a:ext cx="7311600" cy="469440"/>
          </a:xfrm>
          <a:prstGeom prst="rect">
            <a:avLst/>
          </a:prstGeom>
          <a:noFill/>
          <a:ln>
            <a:noFill/>
          </a:ln>
        </p:spPr>
        <p:style>
          <a:lnRef idx="0">
            <a:scrgbClr r="0" g="0" b="0"/>
          </a:lnRef>
          <a:fillRef idx="0">
            <a:scrgbClr r="0" g="0" b="0"/>
          </a:fillRef>
          <a:effectRef idx="0">
            <a:scrgbClr r="0" g="0" b="0"/>
          </a:effectRef>
          <a:fontRef idx="minor"/>
        </p:style>
        <p:txBody>
          <a:bodyPr lIns="95040" tIns="47520" rIns="95040" bIns="47520" anchor="b"/>
          <a:lstStyle/>
          <a:p>
            <a:pPr algn="ctr">
              <a:lnSpc>
                <a:spcPct val="100000"/>
              </a:lnSpc>
            </a:pPr>
            <a:r>
              <a:rPr lang="en-US" sz="1200" b="1" strike="noStrike">
                <a:solidFill>
                  <a:srgbClr val="000000"/>
                </a:solidFill>
                <a:latin typeface="Arial"/>
              </a:rPr>
              <a:t>Oracle Database 10</a:t>
            </a:r>
            <a:r>
              <a:rPr lang="en-US" sz="1200" b="1" i="1" strike="noStrike">
                <a:solidFill>
                  <a:srgbClr val="000000"/>
                </a:solidFill>
                <a:latin typeface="Arial"/>
              </a:rPr>
              <a:t>g</a:t>
            </a:r>
            <a:r>
              <a:rPr lang="en-US" sz="1200" b="1" strike="noStrike">
                <a:solidFill>
                  <a:srgbClr val="000000"/>
                </a:solidFill>
                <a:latin typeface="Arial"/>
              </a:rPr>
              <a:t>: Administration Workshop II   14-</a:t>
            </a:r>
            <a:fld id="{A2EFCFBF-B8BB-47EE-9518-9A6BA2723C45}" type="slidenum">
              <a:rPr lang="en-US" sz="1200" b="1" strike="noStrike">
                <a:solidFill>
                  <a:srgbClr val="000000"/>
                </a:solidFill>
                <a:latin typeface="Arial"/>
              </a:rPr>
              <a:pPr algn="ctr">
                <a:lnSpc>
                  <a:spcPct val="100000"/>
                </a:lnSpc>
              </a:pPr>
              <a:t>66</a:t>
            </a:fld>
            <a:endParaRPr/>
          </a:p>
          <a:p>
            <a:pPr algn="ctr">
              <a:lnSpc>
                <a:spcPct val="100000"/>
              </a:lnSpc>
            </a:pPr>
            <a:endParaRPr/>
          </a:p>
        </p:txBody>
      </p:sp>
      <p:sp>
        <p:nvSpPr>
          <p:cNvPr id="1615" name="CustomShape 2"/>
          <p:cNvSpPr/>
          <p:nvPr/>
        </p:nvSpPr>
        <p:spPr>
          <a:xfrm>
            <a:off x="609480" y="5400720"/>
            <a:ext cx="6092640" cy="35841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What Is Automatic Storage Management?</a:t>
            </a:r>
            <a:endParaRPr/>
          </a:p>
          <a:p>
            <a:pPr lvl="1">
              <a:lnSpc>
                <a:spcPct val="100000"/>
              </a:lnSpc>
              <a:buSzPct val="45000"/>
              <a:buFont typeface="StarSymbol"/>
              <a:buChar char="l"/>
            </a:pPr>
            <a:r>
              <a:rPr lang="en-US" sz="1200" strike="noStrike">
                <a:solidFill>
                  <a:srgbClr val="000000"/>
                </a:solidFill>
                <a:latin typeface="Arial"/>
                <a:ea typeface="Times New Roman"/>
              </a:rPr>
              <a:t>Automatic Storage Management (ASM) provides a vertical integration of the file system and the volume manager that is specifically built for the Oracle database files. ASM can provide management for single SMP machines, or across multiple nodes of a cluster for Oracle Real Application Clusters (RAC) support.</a:t>
            </a:r>
            <a:endParaRPr/>
          </a:p>
          <a:p>
            <a:pPr lvl="1">
              <a:lnSpc>
                <a:spcPct val="100000"/>
              </a:lnSpc>
              <a:buSzPct val="45000"/>
              <a:buFont typeface="StarSymbol"/>
              <a:buChar char="l"/>
            </a:pPr>
            <a:r>
              <a:rPr lang="en-US" sz="1200" strike="noStrike">
                <a:solidFill>
                  <a:srgbClr val="000000"/>
                </a:solidFill>
                <a:latin typeface="Arial"/>
                <a:ea typeface="Times New Roman"/>
              </a:rPr>
              <a:t>ASM distributes I/O load across all available resources to optimize performance while removing the need for manual I/O tuning. ASM helps DBAs to manage a dynamic database environment by allowing them to grow the database size without having to shutdown the database to adjust the storage allocation.</a:t>
            </a:r>
            <a:endParaRPr/>
          </a:p>
          <a:p>
            <a:pPr lvl="1">
              <a:lnSpc>
                <a:spcPct val="100000"/>
              </a:lnSpc>
              <a:buSzPct val="45000"/>
              <a:buFont typeface="StarSymbol"/>
              <a:buChar char="l"/>
            </a:pPr>
            <a:r>
              <a:rPr lang="en-US" sz="1200" strike="noStrike">
                <a:solidFill>
                  <a:srgbClr val="000000"/>
                </a:solidFill>
                <a:latin typeface="Arial"/>
                <a:ea typeface="Times New Roman"/>
              </a:rPr>
              <a:t>ASM can maintain redundant copies of data to provide fault tolerance, or it can be built on top of vendor supplied reliable storage mechanisms. Data management is done by selecting the desired reliability and performance characteristics for classes of data rather than with human interaction on a per file basis.</a:t>
            </a:r>
            <a:endParaRPr/>
          </a:p>
          <a:p>
            <a:pPr lvl="1">
              <a:lnSpc>
                <a:spcPct val="100000"/>
              </a:lnSpc>
              <a:buSzPct val="45000"/>
              <a:buFont typeface="StarSymbol"/>
              <a:buChar char="l"/>
            </a:pPr>
            <a:r>
              <a:rPr lang="en-US" sz="1200" strike="noStrike">
                <a:solidFill>
                  <a:srgbClr val="000000"/>
                </a:solidFill>
                <a:latin typeface="Arial"/>
                <a:ea typeface="Times New Roman"/>
              </a:rPr>
              <a:t>ASM capabilities save DBAs time by automating manual storage and thereby increasing their ability to manage larger databases and more of them with increased efficiency.</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 name="CustomShape 1"/>
          <p:cNvSpPr/>
          <p:nvPr/>
        </p:nvSpPr>
        <p:spPr>
          <a:xfrm>
            <a:off x="609480" y="5400720"/>
            <a:ext cx="6092640" cy="35841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ASM Key Features and Benefits</a:t>
            </a:r>
            <a:endParaRPr/>
          </a:p>
          <a:p>
            <a:pPr lvl="1">
              <a:lnSpc>
                <a:spcPct val="100000"/>
              </a:lnSpc>
              <a:buSzPct val="45000"/>
              <a:buFont typeface="StarSymbol"/>
              <a:buChar char="l"/>
            </a:pPr>
            <a:r>
              <a:rPr lang="en-US" sz="1200" strike="noStrike">
                <a:solidFill>
                  <a:srgbClr val="000000"/>
                </a:solidFill>
                <a:latin typeface="Arial"/>
                <a:ea typeface="Times New Roman"/>
              </a:rPr>
              <a:t>ASM divides files into extents, and spreads the extents for each file evenly across all of the disks. ASM uses an index technique to track the placement of each extent. When your storage capacity changes, ASM does not re-stripe all of the data, but moves an amount of data proportional to the amount of storage added or removed to evenly redistribute the files and maintain a balanced load across the disks. This is done while the database is active.</a:t>
            </a:r>
            <a:endParaRPr/>
          </a:p>
          <a:p>
            <a:pPr lvl="1">
              <a:lnSpc>
                <a:spcPct val="100000"/>
              </a:lnSpc>
              <a:buSzPct val="45000"/>
              <a:buFont typeface="StarSymbol"/>
              <a:buChar char="l"/>
            </a:pPr>
            <a:r>
              <a:rPr lang="en-US" sz="1200" strike="noStrike">
                <a:solidFill>
                  <a:srgbClr val="000000"/>
                </a:solidFill>
                <a:latin typeface="Arial"/>
                <a:ea typeface="Times New Roman"/>
              </a:rPr>
              <a:t>You can increase the speed of a rebalance operation, or lower it to reduce the impact on the I/O subsystem. ASM provides mirroring protection without the need to purchase a third-party Logical Volume Manager. One unique advantage of ASM is that the mirroring is applied on a file basis, rather than on a volume basis. Hence, the same disk group can contain a combination of files protected by mirroring, or not protected at all.</a:t>
            </a:r>
            <a:endParaRPr/>
          </a:p>
          <a:p>
            <a:pPr lvl="1">
              <a:lnSpc>
                <a:spcPct val="100000"/>
              </a:lnSpc>
              <a:buSzPct val="45000"/>
              <a:buFont typeface="StarSymbol"/>
              <a:buChar char="l"/>
            </a:pPr>
            <a:r>
              <a:rPr lang="en-US" sz="1200" strike="noStrike">
                <a:solidFill>
                  <a:srgbClr val="000000"/>
                </a:solidFill>
                <a:latin typeface="Arial"/>
                <a:ea typeface="Times New Roman"/>
              </a:rPr>
              <a:t>ASM supports data files, log files, control files, archive logs, RMAN backup sets, and other Oracle database file types. ASM supports Real Application Clusters and eliminate the need for a Cluster Logical Volume Manager or a Cluster File System.</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 name="CustomShape 1"/>
          <p:cNvSpPr/>
          <p:nvPr/>
        </p:nvSpPr>
        <p:spPr>
          <a:xfrm>
            <a:off x="888480" y="4642920"/>
            <a:ext cx="4881240" cy="4393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 name="CustomShape 1"/>
          <p:cNvSpPr/>
          <p:nvPr/>
        </p:nvSpPr>
        <p:spPr>
          <a:xfrm>
            <a:off x="960120" y="3474720"/>
            <a:ext cx="7677360" cy="3288240"/>
          </a:xfrm>
          <a:prstGeom prst="rect">
            <a:avLst/>
          </a:prstGeom>
          <a:noFill/>
          <a:ln>
            <a:noFill/>
          </a:ln>
        </p:spPr>
        <p:style>
          <a:lnRef idx="0">
            <a:scrgbClr r="0" g="0" b="0"/>
          </a:lnRef>
          <a:fillRef idx="0">
            <a:scrgbClr r="0" g="0" b="0"/>
          </a:fillRef>
          <a:effectRef idx="0">
            <a:scrgbClr r="0" g="0" b="0"/>
          </a:effectRef>
          <a:fontRef idx="minor"/>
        </p:style>
      </p:sp>
      <p:sp>
        <p:nvSpPr>
          <p:cNvPr id="1619" name="CustomShape 2"/>
          <p:cNvSpPr/>
          <p:nvPr/>
        </p:nvSpPr>
        <p:spPr>
          <a:xfrm>
            <a:off x="5438520" y="6948360"/>
            <a:ext cx="4156920" cy="362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B6CFEB1D-3B9D-43B1-960C-F32C572881DF}" type="slidenum">
              <a:rPr lang="en-US" sz="1200" strike="noStrike">
                <a:solidFill>
                  <a:srgbClr val="000000"/>
                </a:solidFill>
                <a:latin typeface="Arial"/>
              </a:rPr>
              <a:pPr algn="r">
                <a:lnSpc>
                  <a:spcPct val="100000"/>
                </a:lnSpc>
              </a:pPr>
              <a:t>70</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 name="CustomShape 1"/>
          <p:cNvSpPr/>
          <p:nvPr/>
        </p:nvSpPr>
        <p:spPr>
          <a:xfrm>
            <a:off x="960120" y="3474720"/>
            <a:ext cx="7677360" cy="3288240"/>
          </a:xfrm>
          <a:prstGeom prst="rect">
            <a:avLst/>
          </a:prstGeom>
          <a:noFill/>
          <a:ln>
            <a:noFill/>
          </a:ln>
        </p:spPr>
        <p:style>
          <a:lnRef idx="0">
            <a:scrgbClr r="0" g="0" b="0"/>
          </a:lnRef>
          <a:fillRef idx="0">
            <a:scrgbClr r="0" g="0" b="0"/>
          </a:fillRef>
          <a:effectRef idx="0">
            <a:scrgbClr r="0" g="0" b="0"/>
          </a:effectRef>
          <a:fontRef idx="minor"/>
        </p:style>
      </p:sp>
      <p:sp>
        <p:nvSpPr>
          <p:cNvPr id="1621" name="CustomShape 2"/>
          <p:cNvSpPr/>
          <p:nvPr/>
        </p:nvSpPr>
        <p:spPr>
          <a:xfrm>
            <a:off x="5438520" y="6948360"/>
            <a:ext cx="4156920" cy="362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7A18EB80-5B34-4EFE-AE56-E877F93BB735}" type="slidenum">
              <a:rPr lang="en-US" sz="1200" strike="noStrike">
                <a:solidFill>
                  <a:srgbClr val="000000"/>
                </a:solidFill>
                <a:latin typeface="Arial"/>
              </a:rPr>
              <a:pPr algn="r">
                <a:lnSpc>
                  <a:spcPct val="100000"/>
                </a:lnSpc>
              </a:pPr>
              <a:t>71</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 name="CustomShape 1"/>
          <p:cNvSpPr/>
          <p:nvPr/>
        </p:nvSpPr>
        <p:spPr>
          <a:xfrm>
            <a:off x="0" y="9128160"/>
            <a:ext cx="7311600" cy="469440"/>
          </a:xfrm>
          <a:prstGeom prst="rect">
            <a:avLst/>
          </a:prstGeom>
          <a:noFill/>
          <a:ln>
            <a:noFill/>
          </a:ln>
        </p:spPr>
        <p:style>
          <a:lnRef idx="0">
            <a:scrgbClr r="0" g="0" b="0"/>
          </a:lnRef>
          <a:fillRef idx="0">
            <a:scrgbClr r="0" g="0" b="0"/>
          </a:fillRef>
          <a:effectRef idx="0">
            <a:scrgbClr r="0" g="0" b="0"/>
          </a:effectRef>
          <a:fontRef idx="minor"/>
        </p:style>
        <p:txBody>
          <a:bodyPr lIns="95040" tIns="47520" rIns="95040" bIns="47520" anchor="b"/>
          <a:lstStyle/>
          <a:p>
            <a:pPr algn="ctr">
              <a:lnSpc>
                <a:spcPct val="100000"/>
              </a:lnSpc>
            </a:pPr>
            <a:r>
              <a:rPr lang="en-US" sz="1200" b="1" strike="noStrike">
                <a:solidFill>
                  <a:srgbClr val="000000"/>
                </a:solidFill>
                <a:latin typeface="Arial"/>
              </a:rPr>
              <a:t>Oracle Database 10</a:t>
            </a:r>
            <a:r>
              <a:rPr lang="en-US" sz="1200" b="1" i="1" strike="noStrike">
                <a:solidFill>
                  <a:srgbClr val="000000"/>
                </a:solidFill>
                <a:latin typeface="Arial"/>
              </a:rPr>
              <a:t>g</a:t>
            </a:r>
            <a:r>
              <a:rPr lang="en-US" sz="1200" b="1" strike="noStrike">
                <a:solidFill>
                  <a:srgbClr val="000000"/>
                </a:solidFill>
                <a:latin typeface="Arial"/>
              </a:rPr>
              <a:t>: Administration Workshop II   14-</a:t>
            </a:r>
            <a:fld id="{544140D5-7FAF-42E5-8590-6CE79BC9B515}" type="slidenum">
              <a:rPr lang="en-US" sz="1200" b="1" strike="noStrike">
                <a:solidFill>
                  <a:srgbClr val="000000"/>
                </a:solidFill>
                <a:latin typeface="Arial"/>
              </a:rPr>
              <a:pPr algn="ctr">
                <a:lnSpc>
                  <a:spcPct val="100000"/>
                </a:lnSpc>
              </a:pPr>
              <a:t>74</a:t>
            </a:fld>
            <a:endParaRPr/>
          </a:p>
          <a:p>
            <a:pPr algn="ctr">
              <a:lnSpc>
                <a:spcPct val="100000"/>
              </a:lnSpc>
            </a:pPr>
            <a:endParaRPr/>
          </a:p>
        </p:txBody>
      </p:sp>
      <p:sp>
        <p:nvSpPr>
          <p:cNvPr id="1623" name="CustomShape 2"/>
          <p:cNvSpPr/>
          <p:nvPr/>
        </p:nvSpPr>
        <p:spPr>
          <a:xfrm>
            <a:off x="609480" y="5400720"/>
            <a:ext cx="6092640" cy="35841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ASM Instance Initialization Parameters</a:t>
            </a:r>
            <a:endParaRPr/>
          </a:p>
          <a:p>
            <a:pPr lvl="2">
              <a:lnSpc>
                <a:spcPct val="100000"/>
              </a:lnSpc>
              <a:buFont typeface="Courier New"/>
              <a:buChar char="•"/>
            </a:pPr>
            <a:r>
              <a:rPr lang="en-US" sz="1200" strike="noStrike">
                <a:solidFill>
                  <a:srgbClr val="000000"/>
                </a:solidFill>
                <a:latin typeface="Courier New"/>
              </a:rPr>
              <a:t>INSTANCE_TYPE</a:t>
            </a:r>
            <a:r>
              <a:rPr lang="en-US" sz="1200" strike="noStrike">
                <a:solidFill>
                  <a:srgbClr val="000000"/>
                </a:solidFill>
                <a:latin typeface="Arial"/>
              </a:rPr>
              <a:t> should be set to ASM for ASM instances.</a:t>
            </a:r>
            <a:endParaRPr/>
          </a:p>
          <a:p>
            <a:pPr lvl="2">
              <a:lnSpc>
                <a:spcPct val="100000"/>
              </a:lnSpc>
              <a:buFont typeface="Courier New"/>
              <a:buChar char="•"/>
            </a:pPr>
            <a:r>
              <a:rPr lang="en-US" sz="1200" strike="noStrike">
                <a:solidFill>
                  <a:srgbClr val="000000"/>
                </a:solidFill>
                <a:latin typeface="Courier New"/>
              </a:rPr>
              <a:t>DB_UNIQUE_NAME</a:t>
            </a:r>
            <a:r>
              <a:rPr lang="en-US" sz="1200" strike="noStrike">
                <a:solidFill>
                  <a:srgbClr val="000000"/>
                </a:solidFill>
                <a:latin typeface="Arial"/>
              </a:rPr>
              <a:t> specifies the service provider name for which this ASM instance manages disk groups.The default value of +ASM should be valid for you. </a:t>
            </a:r>
            <a:r>
              <a:rPr lang="en-US" sz="1200" strike="noStrike">
                <a:solidFill>
                  <a:srgbClr val="000000"/>
                </a:solidFill>
                <a:latin typeface="Arial"/>
                <a:ea typeface="Times New Roman"/>
              </a:rPr>
              <a:t>It needs to be modified only if you run multiple ASM instances on the same node.</a:t>
            </a:r>
            <a:endParaRPr/>
          </a:p>
          <a:p>
            <a:pPr lvl="2">
              <a:lnSpc>
                <a:spcPct val="100000"/>
              </a:lnSpc>
              <a:buFont typeface="Courier New"/>
              <a:buChar char="•"/>
            </a:pPr>
            <a:r>
              <a:rPr lang="en-US" sz="1200" strike="noStrike">
                <a:solidFill>
                  <a:srgbClr val="000000"/>
                </a:solidFill>
                <a:latin typeface="Courier New"/>
                <a:ea typeface="Times New Roman"/>
              </a:rPr>
              <a:t>ASM_POWER_LIMIT</a:t>
            </a:r>
            <a:r>
              <a:rPr lang="en-US" sz="1200" strike="noStrike">
                <a:solidFill>
                  <a:srgbClr val="000000"/>
                </a:solidFill>
                <a:latin typeface="Arial"/>
                <a:ea typeface="Times New Roman"/>
              </a:rPr>
              <a:t> controls the speed for a rebalance operation. Values range from 1 to 11, with 11 being the fastest. If omitted, this value defaults to 1. The number of slaves is derived from the parallelization level specified in a manual rebalance command (</a:t>
            </a:r>
            <a:r>
              <a:rPr lang="en-US" sz="1200" strike="noStrike">
                <a:solidFill>
                  <a:srgbClr val="000000"/>
                </a:solidFill>
                <a:latin typeface="Courier New"/>
                <a:ea typeface="Times New Roman"/>
              </a:rPr>
              <a:t>POWER</a:t>
            </a:r>
            <a:r>
              <a:rPr lang="en-US" sz="1200" strike="noStrike">
                <a:solidFill>
                  <a:srgbClr val="000000"/>
                </a:solidFill>
                <a:latin typeface="Arial"/>
                <a:ea typeface="Times New Roman"/>
              </a:rPr>
              <a:t>), or by the </a:t>
            </a:r>
            <a:r>
              <a:rPr lang="en-US" sz="1200" strike="noStrike">
                <a:solidFill>
                  <a:srgbClr val="000000"/>
                </a:solidFill>
                <a:latin typeface="Courier New"/>
                <a:ea typeface="Times New Roman"/>
              </a:rPr>
              <a:t>ASM_POWER_LIMIT</a:t>
            </a:r>
            <a:r>
              <a:rPr lang="en-US" sz="1200" strike="noStrike">
                <a:solidFill>
                  <a:srgbClr val="000000"/>
                </a:solidFill>
                <a:latin typeface="Arial"/>
                <a:ea typeface="Times New Roman"/>
              </a:rPr>
              <a:t> parameter.</a:t>
            </a:r>
            <a:endParaRPr/>
          </a:p>
          <a:p>
            <a:pPr lvl="2">
              <a:lnSpc>
                <a:spcPct val="100000"/>
              </a:lnSpc>
              <a:buFont typeface="Courier New"/>
              <a:buChar char="•"/>
            </a:pPr>
            <a:r>
              <a:rPr lang="en-US" sz="1200" strike="noStrike">
                <a:solidFill>
                  <a:srgbClr val="000000"/>
                </a:solidFill>
                <a:latin typeface="Courier New"/>
                <a:ea typeface="Times New Roman"/>
              </a:rPr>
              <a:t>ASM_DISKSTRING</a:t>
            </a:r>
            <a:r>
              <a:rPr lang="en-US" sz="1200" strike="noStrike">
                <a:solidFill>
                  <a:srgbClr val="000000"/>
                </a:solidFill>
                <a:latin typeface="Arial"/>
                <a:ea typeface="Times New Roman"/>
              </a:rPr>
              <a:t> is an operating system dependent value used by ASM to limit the set of disks considered for discovery. </a:t>
            </a:r>
            <a:endParaRPr/>
          </a:p>
          <a:p>
            <a:pPr lvl="2">
              <a:lnSpc>
                <a:spcPct val="100000"/>
              </a:lnSpc>
              <a:buFont typeface="Courier New"/>
              <a:buChar char="•"/>
            </a:pPr>
            <a:r>
              <a:rPr lang="en-US" sz="1200" strike="noStrike">
                <a:solidFill>
                  <a:srgbClr val="000000"/>
                </a:solidFill>
                <a:latin typeface="Courier New"/>
                <a:ea typeface="Times New Roman"/>
              </a:rPr>
              <a:t>ASM_DISK_GROUPS</a:t>
            </a:r>
            <a:r>
              <a:rPr lang="en-US" sz="1200" strike="noStrike">
                <a:solidFill>
                  <a:srgbClr val="000000"/>
                </a:solidFill>
                <a:latin typeface="Arial"/>
                <a:ea typeface="Times New Roman"/>
              </a:rPr>
              <a:t> is the list of names of disk groups to be mounted by an ASM instance at startup, or when the </a:t>
            </a:r>
            <a:r>
              <a:rPr lang="en-US" sz="1200" strike="noStrike">
                <a:solidFill>
                  <a:srgbClr val="000000"/>
                </a:solidFill>
                <a:latin typeface="Courier New"/>
                <a:ea typeface="Times New Roman"/>
              </a:rPr>
              <a:t>ALTER DISKGROUP ALL MOUNT</a:t>
            </a:r>
            <a:r>
              <a:rPr lang="en-US" sz="1200" strike="noStrike">
                <a:solidFill>
                  <a:srgbClr val="000000"/>
                </a:solidFill>
                <a:latin typeface="Arial"/>
                <a:ea typeface="Times New Roman"/>
              </a:rPr>
              <a:t> command is used.</a:t>
            </a:r>
            <a:endParaRPr/>
          </a:p>
          <a:p>
            <a:pPr lvl="1">
              <a:lnSpc>
                <a:spcPct val="100000"/>
              </a:lnSpc>
              <a:buSzPct val="45000"/>
              <a:buFont typeface="StarSymbol"/>
              <a:buChar char="l"/>
            </a:pPr>
            <a:r>
              <a:rPr lang="en-US" sz="1200" strike="noStrike">
                <a:solidFill>
                  <a:srgbClr val="000000"/>
                </a:solidFill>
                <a:latin typeface="Arial"/>
                <a:ea typeface="Times New Roman"/>
              </a:rPr>
              <a:t>The parameter </a:t>
            </a:r>
            <a:r>
              <a:rPr lang="en-US" sz="1200" strike="noStrike">
                <a:solidFill>
                  <a:srgbClr val="000000"/>
                </a:solidFill>
                <a:latin typeface="Courier New"/>
                <a:ea typeface="Times New Roman"/>
              </a:rPr>
              <a:t>INSTANCE_TYPE</a:t>
            </a:r>
            <a:r>
              <a:rPr lang="en-US" sz="1200" strike="noStrike">
                <a:solidFill>
                  <a:srgbClr val="000000"/>
                </a:solidFill>
                <a:latin typeface="Arial"/>
                <a:ea typeface="Times New Roman"/>
              </a:rPr>
              <a:t> is the only parameter that you must define. All other ASM parameters have default values that are suitable for most environments.</a:t>
            </a:r>
            <a:endParaRPr/>
          </a:p>
          <a:p>
            <a:pPr lvl="1">
              <a:lnSpc>
                <a:spcPct val="100000"/>
              </a:lnSpc>
              <a:buSzPct val="45000"/>
              <a:buFont typeface="StarSymbol"/>
              <a:buChar char="l"/>
            </a:pPr>
            <a:r>
              <a:rPr lang="en-US" sz="1200" b="1" strike="noStrike">
                <a:solidFill>
                  <a:srgbClr val="000000"/>
                </a:solidFill>
                <a:latin typeface="Arial"/>
                <a:ea typeface="Times New Roman"/>
              </a:rPr>
              <a:t>Note:</a:t>
            </a:r>
            <a:r>
              <a:rPr lang="en-US" sz="1200" strike="noStrike">
                <a:solidFill>
                  <a:srgbClr val="000000"/>
                </a:solidFill>
                <a:latin typeface="Arial"/>
                <a:ea typeface="Times New Roman"/>
              </a:rPr>
              <a:t> If the ASM environment has been created using the command line instead of EM, then the disk groups must be created before they can be mounted.</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 name="CustomShape 1"/>
          <p:cNvSpPr/>
          <p:nvPr/>
        </p:nvSpPr>
        <p:spPr>
          <a:xfrm>
            <a:off x="0" y="9128160"/>
            <a:ext cx="7311600" cy="469440"/>
          </a:xfrm>
          <a:prstGeom prst="rect">
            <a:avLst/>
          </a:prstGeom>
          <a:noFill/>
          <a:ln>
            <a:noFill/>
          </a:ln>
        </p:spPr>
        <p:style>
          <a:lnRef idx="0">
            <a:scrgbClr r="0" g="0" b="0"/>
          </a:lnRef>
          <a:fillRef idx="0">
            <a:scrgbClr r="0" g="0" b="0"/>
          </a:fillRef>
          <a:effectRef idx="0">
            <a:scrgbClr r="0" g="0" b="0"/>
          </a:effectRef>
          <a:fontRef idx="minor"/>
        </p:style>
        <p:txBody>
          <a:bodyPr lIns="95040" tIns="47520" rIns="95040" bIns="47520" anchor="b"/>
          <a:lstStyle/>
          <a:p>
            <a:pPr algn="ctr">
              <a:lnSpc>
                <a:spcPct val="100000"/>
              </a:lnSpc>
            </a:pPr>
            <a:r>
              <a:rPr lang="en-US" sz="1200" b="1" strike="noStrike">
                <a:solidFill>
                  <a:srgbClr val="000000"/>
                </a:solidFill>
                <a:latin typeface="Arial"/>
              </a:rPr>
              <a:t>Oracle Database 10</a:t>
            </a:r>
            <a:r>
              <a:rPr lang="en-US" sz="1200" b="1" i="1" strike="noStrike">
                <a:solidFill>
                  <a:srgbClr val="000000"/>
                </a:solidFill>
                <a:latin typeface="Arial"/>
              </a:rPr>
              <a:t>g</a:t>
            </a:r>
            <a:r>
              <a:rPr lang="en-US" sz="1200" b="1" strike="noStrike">
                <a:solidFill>
                  <a:srgbClr val="000000"/>
                </a:solidFill>
                <a:latin typeface="Arial"/>
              </a:rPr>
              <a:t>: Administration Workshop II   14-</a:t>
            </a:r>
            <a:fld id="{84073F23-D58D-41B0-B9CA-9C8A419EAE47}" type="slidenum">
              <a:rPr lang="en-US" sz="1200" b="1" strike="noStrike">
                <a:solidFill>
                  <a:srgbClr val="000000"/>
                </a:solidFill>
                <a:latin typeface="Arial"/>
              </a:rPr>
              <a:pPr algn="ctr">
                <a:lnSpc>
                  <a:spcPct val="100000"/>
                </a:lnSpc>
              </a:pPr>
              <a:t>75</a:t>
            </a:fld>
            <a:endParaRPr/>
          </a:p>
          <a:p>
            <a:pPr algn="ctr">
              <a:lnSpc>
                <a:spcPct val="100000"/>
              </a:lnSpc>
            </a:pPr>
            <a:endParaRPr/>
          </a:p>
        </p:txBody>
      </p:sp>
      <p:sp>
        <p:nvSpPr>
          <p:cNvPr id="1625" name="CustomShape 2"/>
          <p:cNvSpPr/>
          <p:nvPr/>
        </p:nvSpPr>
        <p:spPr>
          <a:xfrm>
            <a:off x="609480" y="5400720"/>
            <a:ext cx="6092640" cy="35841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Starting Up an ASM Instance</a:t>
            </a:r>
            <a:endParaRPr/>
          </a:p>
          <a:p>
            <a:pPr lvl="1">
              <a:lnSpc>
                <a:spcPct val="100000"/>
              </a:lnSpc>
              <a:buSzPct val="45000"/>
              <a:buFont typeface="StarSymbol"/>
              <a:buChar char="l"/>
            </a:pPr>
            <a:r>
              <a:rPr lang="en-US" sz="1200" strike="noStrike">
                <a:solidFill>
                  <a:srgbClr val="000000"/>
                </a:solidFill>
                <a:latin typeface="Arial"/>
              </a:rPr>
              <a:t>ASM instances are started similarly to database instances except that the initialization parameter file contains an entry like </a:t>
            </a:r>
            <a:r>
              <a:rPr lang="en-US" sz="1200" strike="noStrike">
                <a:solidFill>
                  <a:srgbClr val="000000"/>
                </a:solidFill>
                <a:latin typeface="Courier New"/>
              </a:rPr>
              <a:t>INSTANCE_TYPE=ASM</a:t>
            </a:r>
            <a:r>
              <a:rPr lang="en-US" sz="1200" strike="noStrike">
                <a:solidFill>
                  <a:srgbClr val="000000"/>
                </a:solidFill>
                <a:latin typeface="Arial"/>
              </a:rPr>
              <a:t>. When this parameter is set to the value </a:t>
            </a:r>
            <a:r>
              <a:rPr lang="en-US" sz="1200" strike="noStrike">
                <a:solidFill>
                  <a:srgbClr val="000000"/>
                </a:solidFill>
                <a:latin typeface="Courier New"/>
              </a:rPr>
              <a:t>ASM</a:t>
            </a:r>
            <a:r>
              <a:rPr lang="en-US" sz="1200" strike="noStrike">
                <a:solidFill>
                  <a:srgbClr val="000000"/>
                </a:solidFill>
                <a:latin typeface="Arial"/>
              </a:rPr>
              <a:t>, it informs the Oracle executable that an ASM instance is starting, not a database instance. Furthermore, for ASM instances, the mount option during startup tries to mount the disk groups specified by the </a:t>
            </a:r>
            <a:r>
              <a:rPr lang="en-US" sz="1200" strike="noStrike">
                <a:solidFill>
                  <a:srgbClr val="000000"/>
                </a:solidFill>
                <a:latin typeface="Courier New"/>
              </a:rPr>
              <a:t>ASM_DISKGROUPS</a:t>
            </a:r>
            <a:r>
              <a:rPr lang="en-US" sz="1200" strike="noStrike">
                <a:solidFill>
                  <a:srgbClr val="000000"/>
                </a:solidFill>
                <a:latin typeface="Arial"/>
              </a:rPr>
              <a:t> initialization parameter. No database is mounted in this case.</a:t>
            </a:r>
            <a:endParaRPr/>
          </a:p>
          <a:p>
            <a:pPr lvl="1">
              <a:lnSpc>
                <a:spcPct val="100000"/>
              </a:lnSpc>
              <a:buSzPct val="45000"/>
              <a:buFont typeface="StarSymbol"/>
              <a:buChar char="l"/>
            </a:pPr>
            <a:r>
              <a:rPr lang="en-US" sz="1200" strike="noStrike">
                <a:solidFill>
                  <a:srgbClr val="000000"/>
                </a:solidFill>
                <a:latin typeface="Arial"/>
              </a:rPr>
              <a:t>Other </a:t>
            </a:r>
            <a:r>
              <a:rPr lang="en-US" sz="1200" strike="noStrike">
                <a:solidFill>
                  <a:srgbClr val="000000"/>
                </a:solidFill>
                <a:latin typeface="Courier New"/>
              </a:rPr>
              <a:t>STARTUP</a:t>
            </a:r>
            <a:r>
              <a:rPr lang="en-US" sz="1200" strike="noStrike">
                <a:solidFill>
                  <a:srgbClr val="000000"/>
                </a:solidFill>
                <a:latin typeface="Arial"/>
              </a:rPr>
              <a:t> clauses have comparable interpretation for ASM instances as they do for database instances. For example, </a:t>
            </a:r>
            <a:r>
              <a:rPr lang="en-US" sz="1200" strike="noStrike">
                <a:solidFill>
                  <a:srgbClr val="000000"/>
                </a:solidFill>
                <a:latin typeface="Courier New"/>
              </a:rPr>
              <a:t>RESTRICT</a:t>
            </a:r>
            <a:r>
              <a:rPr lang="en-US" sz="1200" strike="noStrike">
                <a:solidFill>
                  <a:srgbClr val="000000"/>
                </a:solidFill>
                <a:latin typeface="Arial"/>
              </a:rPr>
              <a:t> prevents database instances from connecting to this ASM instance. </a:t>
            </a:r>
            <a:r>
              <a:rPr lang="en-US" sz="1200" strike="noStrike">
                <a:solidFill>
                  <a:srgbClr val="000000"/>
                </a:solidFill>
                <a:latin typeface="Courier New"/>
              </a:rPr>
              <a:t>OPEN</a:t>
            </a:r>
            <a:r>
              <a:rPr lang="en-US" sz="1200" strike="noStrike">
                <a:solidFill>
                  <a:srgbClr val="000000"/>
                </a:solidFill>
                <a:latin typeface="Arial"/>
              </a:rPr>
              <a:t> is invalid for an ASM instance. </a:t>
            </a:r>
            <a:r>
              <a:rPr lang="en-US" sz="1200" strike="noStrike">
                <a:solidFill>
                  <a:srgbClr val="000000"/>
                </a:solidFill>
                <a:latin typeface="Courier New"/>
              </a:rPr>
              <a:t>NOMOUNT</a:t>
            </a:r>
            <a:r>
              <a:rPr lang="en-US" sz="1200" strike="noStrike">
                <a:solidFill>
                  <a:srgbClr val="000000"/>
                </a:solidFill>
                <a:latin typeface="Arial"/>
              </a:rPr>
              <a:t> startups ASM instance without mounting any disk group.</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 name="CustomShape 1"/>
          <p:cNvSpPr/>
          <p:nvPr/>
        </p:nvSpPr>
        <p:spPr>
          <a:xfrm>
            <a:off x="0" y="9128160"/>
            <a:ext cx="7311600" cy="469440"/>
          </a:xfrm>
          <a:prstGeom prst="rect">
            <a:avLst/>
          </a:prstGeom>
          <a:noFill/>
          <a:ln>
            <a:noFill/>
          </a:ln>
        </p:spPr>
        <p:style>
          <a:lnRef idx="0">
            <a:scrgbClr r="0" g="0" b="0"/>
          </a:lnRef>
          <a:fillRef idx="0">
            <a:scrgbClr r="0" g="0" b="0"/>
          </a:fillRef>
          <a:effectRef idx="0">
            <a:scrgbClr r="0" g="0" b="0"/>
          </a:effectRef>
          <a:fontRef idx="minor"/>
        </p:style>
        <p:txBody>
          <a:bodyPr lIns="95040" tIns="47520" rIns="95040" bIns="47520" anchor="b"/>
          <a:lstStyle/>
          <a:p>
            <a:pPr algn="ctr">
              <a:lnSpc>
                <a:spcPct val="100000"/>
              </a:lnSpc>
            </a:pPr>
            <a:r>
              <a:rPr lang="en-US" sz="1200" b="1" strike="noStrike">
                <a:solidFill>
                  <a:srgbClr val="000000"/>
                </a:solidFill>
                <a:latin typeface="Arial"/>
              </a:rPr>
              <a:t>Oracle Database 10</a:t>
            </a:r>
            <a:r>
              <a:rPr lang="en-US" sz="1200" b="1" i="1" strike="noStrike">
                <a:solidFill>
                  <a:srgbClr val="000000"/>
                </a:solidFill>
                <a:latin typeface="Arial"/>
              </a:rPr>
              <a:t>g</a:t>
            </a:r>
            <a:r>
              <a:rPr lang="en-US" sz="1200" b="1" strike="noStrike">
                <a:solidFill>
                  <a:srgbClr val="000000"/>
                </a:solidFill>
                <a:latin typeface="Arial"/>
              </a:rPr>
              <a:t>: Administration Workshop II   14-</a:t>
            </a:r>
            <a:fld id="{8EEBA8E2-BEE8-4B70-B5C4-22347E449FC3}" type="slidenum">
              <a:rPr lang="en-US" sz="1200" b="1" strike="noStrike">
                <a:solidFill>
                  <a:srgbClr val="000000"/>
                </a:solidFill>
                <a:latin typeface="Arial"/>
              </a:rPr>
              <a:pPr algn="ctr">
                <a:lnSpc>
                  <a:spcPct val="100000"/>
                </a:lnSpc>
              </a:pPr>
              <a:t>76</a:t>
            </a:fld>
            <a:endParaRPr/>
          </a:p>
          <a:p>
            <a:pPr algn="ctr">
              <a:lnSpc>
                <a:spcPct val="100000"/>
              </a:lnSpc>
            </a:pPr>
            <a:endParaRPr/>
          </a:p>
        </p:txBody>
      </p:sp>
      <p:sp>
        <p:nvSpPr>
          <p:cNvPr id="1627" name="CustomShape 2"/>
          <p:cNvSpPr/>
          <p:nvPr/>
        </p:nvSpPr>
        <p:spPr>
          <a:xfrm>
            <a:off x="609480" y="5400720"/>
            <a:ext cx="6092640" cy="35841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ASM Disk Groups</a:t>
            </a:r>
            <a:endParaRPr/>
          </a:p>
          <a:p>
            <a:pPr lvl="1">
              <a:lnSpc>
                <a:spcPct val="100000"/>
              </a:lnSpc>
              <a:buSzPct val="45000"/>
              <a:buFont typeface="StarSymbol"/>
              <a:buChar char="l"/>
            </a:pPr>
            <a:r>
              <a:rPr lang="en-US" sz="1200" strike="noStrike">
                <a:solidFill>
                  <a:srgbClr val="000000"/>
                </a:solidFill>
                <a:latin typeface="Arial"/>
              </a:rPr>
              <a:t>A disk group is a collection of disks managed as a logical unit. Storage is added and removed from disk groups in units of ASM disks. Every ASM disk has an ASM disk name which is a name common to all nodes in a cluster. The ASM disk name abstraction is required because different hosts can use different names to refer to the same disk.</a:t>
            </a:r>
            <a:endParaRPr/>
          </a:p>
          <a:p>
            <a:pPr lvl="1">
              <a:lnSpc>
                <a:spcPct val="100000"/>
              </a:lnSpc>
              <a:buSzPct val="45000"/>
              <a:buFont typeface="StarSymbol"/>
              <a:buChar char="l"/>
            </a:pPr>
            <a:r>
              <a:rPr lang="en-US" sz="1200" strike="noStrike">
                <a:solidFill>
                  <a:srgbClr val="000000"/>
                </a:solidFill>
                <a:latin typeface="Arial"/>
              </a:rPr>
              <a:t>ASM always </a:t>
            </a:r>
            <a:r>
              <a:rPr lang="en-US" sz="1200" strike="noStrike">
                <a:solidFill>
                  <a:srgbClr val="000000"/>
                </a:solidFill>
                <a:latin typeface="Arial"/>
                <a:ea typeface="Times New Roman"/>
              </a:rPr>
              <a:t>evenly spreads files in 1MB allocation unit chunks across all of the disks in a disk group. This is called </a:t>
            </a:r>
            <a:r>
              <a:rPr lang="en-US" sz="1200" i="1" strike="noStrike">
                <a:solidFill>
                  <a:srgbClr val="000000"/>
                </a:solidFill>
                <a:latin typeface="Arial"/>
                <a:ea typeface="Times New Roman"/>
              </a:rPr>
              <a:t>coarse</a:t>
            </a:r>
            <a:r>
              <a:rPr lang="en-US" sz="1200" strike="noStrike">
                <a:solidFill>
                  <a:srgbClr val="000000"/>
                </a:solidFill>
                <a:latin typeface="Arial"/>
                <a:ea typeface="Times New Roman"/>
              </a:rPr>
              <a:t> striping. That way, ASM eliminates the need for manual disk tuning. However, disks in a disk group should have similar size and performance characteristics to obtain optimal I/O. For most installations there is only a small number of disk groups. For instance, one disk group for a work area, and one for a recovery area. For files, such as log files, that require low latency, ASM provides fine-grained (128K) striping. </a:t>
            </a:r>
            <a:r>
              <a:rPr lang="en-US" sz="1200" i="1" strike="noStrike">
                <a:solidFill>
                  <a:srgbClr val="000000"/>
                </a:solidFill>
                <a:latin typeface="Arial"/>
                <a:ea typeface="Times New Roman"/>
              </a:rPr>
              <a:t>Fine</a:t>
            </a:r>
            <a:r>
              <a:rPr lang="en-US" sz="1200" strike="noStrike">
                <a:solidFill>
                  <a:srgbClr val="000000"/>
                </a:solidFill>
                <a:latin typeface="Arial"/>
                <a:ea typeface="Times New Roman"/>
              </a:rPr>
              <a:t> striping stripes each allocation unit. Fine striping breaks up medium-sized I/O operations, into multiple smaller I/O operations that execute in parallel. While the number of files, and disks increase, you only have to manage a constant number of disk groups. From a database perspective, disk groups can be specified as the default location for files created in the database.</a:t>
            </a:r>
            <a:endParaRPr/>
          </a:p>
          <a:p>
            <a:pPr lvl="1">
              <a:lnSpc>
                <a:spcPct val="100000"/>
              </a:lnSpc>
              <a:buSzPct val="45000"/>
              <a:buFont typeface="StarSymbol"/>
              <a:buChar char="l"/>
            </a:pPr>
            <a:r>
              <a:rPr lang="en-US" sz="1200" b="1" strike="noStrike">
                <a:solidFill>
                  <a:srgbClr val="000000"/>
                </a:solidFill>
                <a:latin typeface="Arial"/>
                <a:ea typeface="Times New Roman"/>
              </a:rPr>
              <a:t>Note:</a:t>
            </a:r>
            <a:r>
              <a:rPr lang="en-US" sz="1200" strike="noStrike">
                <a:solidFill>
                  <a:srgbClr val="000000"/>
                </a:solidFill>
                <a:latin typeface="Arial"/>
                <a:ea typeface="Times New Roman"/>
              </a:rPr>
              <a:t> Each disk group is self-describing, containing its own file directory, disk directory, and other directories.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 name="CustomShape 1"/>
          <p:cNvSpPr/>
          <p:nvPr/>
        </p:nvSpPr>
        <p:spPr>
          <a:xfrm>
            <a:off x="888480" y="4642920"/>
            <a:ext cx="4881960" cy="43945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 name="CustomShape 1"/>
          <p:cNvSpPr/>
          <p:nvPr/>
        </p:nvSpPr>
        <p:spPr>
          <a:xfrm>
            <a:off x="888480" y="4642920"/>
            <a:ext cx="4881960" cy="43945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 name="CustomShape 1"/>
          <p:cNvSpPr/>
          <p:nvPr/>
        </p:nvSpPr>
        <p:spPr>
          <a:xfrm>
            <a:off x="888480" y="4642920"/>
            <a:ext cx="4881960" cy="43945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 name="CustomShape 1"/>
          <p:cNvSpPr/>
          <p:nvPr/>
        </p:nvSpPr>
        <p:spPr>
          <a:xfrm>
            <a:off x="888480" y="4642920"/>
            <a:ext cx="4881960" cy="43945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 name="CustomShape 1"/>
          <p:cNvSpPr/>
          <p:nvPr/>
        </p:nvSpPr>
        <p:spPr>
          <a:xfrm>
            <a:off x="0" y="9128160"/>
            <a:ext cx="7311600" cy="469440"/>
          </a:xfrm>
          <a:prstGeom prst="rect">
            <a:avLst/>
          </a:prstGeom>
          <a:noFill/>
          <a:ln>
            <a:noFill/>
          </a:ln>
        </p:spPr>
        <p:style>
          <a:lnRef idx="0">
            <a:scrgbClr r="0" g="0" b="0"/>
          </a:lnRef>
          <a:fillRef idx="0">
            <a:scrgbClr r="0" g="0" b="0"/>
          </a:fillRef>
          <a:effectRef idx="0">
            <a:scrgbClr r="0" g="0" b="0"/>
          </a:effectRef>
          <a:fontRef idx="minor"/>
        </p:style>
        <p:txBody>
          <a:bodyPr lIns="95040" tIns="47520" rIns="95040" bIns="47520" anchor="b"/>
          <a:lstStyle/>
          <a:p>
            <a:pPr algn="ctr">
              <a:lnSpc>
                <a:spcPct val="100000"/>
              </a:lnSpc>
            </a:pPr>
            <a:r>
              <a:rPr lang="en-US" sz="1200" b="1" strike="noStrike">
                <a:solidFill>
                  <a:srgbClr val="000000"/>
                </a:solidFill>
                <a:latin typeface="Arial"/>
              </a:rPr>
              <a:t>Oracle Database 10</a:t>
            </a:r>
            <a:r>
              <a:rPr lang="en-US" sz="1200" b="1" i="1" strike="noStrike">
                <a:solidFill>
                  <a:srgbClr val="000000"/>
                </a:solidFill>
                <a:latin typeface="Arial"/>
              </a:rPr>
              <a:t>g</a:t>
            </a:r>
            <a:r>
              <a:rPr lang="en-US" sz="1200" b="1" strike="noStrike">
                <a:solidFill>
                  <a:srgbClr val="000000"/>
                </a:solidFill>
                <a:latin typeface="Arial"/>
              </a:rPr>
              <a:t>: Administration Workshop II   14-</a:t>
            </a:r>
            <a:fld id="{399A4E97-1A89-4B00-B09A-84EE2B7C167E}" type="slidenum">
              <a:rPr lang="en-US" sz="1200" b="1" strike="noStrike">
                <a:solidFill>
                  <a:srgbClr val="000000"/>
                </a:solidFill>
                <a:latin typeface="Arial"/>
              </a:rPr>
              <a:pPr algn="ctr">
                <a:lnSpc>
                  <a:spcPct val="100000"/>
                </a:lnSpc>
              </a:pPr>
              <a:t>84</a:t>
            </a:fld>
            <a:endParaRPr/>
          </a:p>
          <a:p>
            <a:pPr algn="ctr">
              <a:lnSpc>
                <a:spcPct val="100000"/>
              </a:lnSpc>
            </a:pPr>
            <a:endParaRPr/>
          </a:p>
        </p:txBody>
      </p:sp>
      <p:sp>
        <p:nvSpPr>
          <p:cNvPr id="1633" name="CustomShape 2"/>
          <p:cNvSpPr/>
          <p:nvPr/>
        </p:nvSpPr>
        <p:spPr>
          <a:xfrm>
            <a:off x="609480" y="5400360"/>
            <a:ext cx="6092640" cy="35823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Create or Delete Disk Groups</a:t>
            </a:r>
            <a:endParaRPr/>
          </a:p>
          <a:p>
            <a:pPr lvl="1">
              <a:lnSpc>
                <a:spcPct val="97000"/>
              </a:lnSpc>
              <a:buSzPct val="45000"/>
              <a:buFont typeface="StarSymbol"/>
              <a:buChar char="l"/>
            </a:pPr>
            <a:r>
              <a:rPr lang="en-US" sz="1200" strike="noStrike">
                <a:solidFill>
                  <a:srgbClr val="000000"/>
                </a:solidFill>
                <a:latin typeface="Arial"/>
              </a:rPr>
              <a:t>Assume that ASM disk discovery identified the following disks in the </a:t>
            </a:r>
            <a:r>
              <a:rPr lang="en-US" sz="1200" strike="noStrike">
                <a:solidFill>
                  <a:srgbClr val="000000"/>
                </a:solidFill>
                <a:latin typeface="Courier New"/>
              </a:rPr>
              <a:t>/devices </a:t>
            </a:r>
            <a:r>
              <a:rPr lang="en-US" sz="1200" strike="noStrike">
                <a:solidFill>
                  <a:srgbClr val="000000"/>
                </a:solidFill>
                <a:latin typeface="Arial"/>
              </a:rPr>
              <a:t>directory : </a:t>
            </a:r>
            <a:r>
              <a:rPr lang="en-US" sz="1200" strike="noStrike">
                <a:solidFill>
                  <a:srgbClr val="000000"/>
                </a:solidFill>
                <a:latin typeface="Courier New"/>
              </a:rPr>
              <a:t>A1</a:t>
            </a:r>
            <a:r>
              <a:rPr lang="en-US" sz="1200" strike="noStrike">
                <a:solidFill>
                  <a:srgbClr val="000000"/>
                </a:solidFill>
                <a:latin typeface="Arial"/>
              </a:rPr>
              <a:t>, </a:t>
            </a:r>
            <a:r>
              <a:rPr lang="en-US" sz="1200" strike="noStrike">
                <a:solidFill>
                  <a:srgbClr val="000000"/>
                </a:solidFill>
                <a:latin typeface="Courier New"/>
              </a:rPr>
              <a:t>A2</a:t>
            </a:r>
            <a:r>
              <a:rPr lang="en-US" sz="1200" strike="noStrike">
                <a:solidFill>
                  <a:srgbClr val="000000"/>
                </a:solidFill>
                <a:latin typeface="Arial"/>
              </a:rPr>
              <a:t>, </a:t>
            </a:r>
            <a:r>
              <a:rPr lang="en-US" sz="1200" strike="noStrike">
                <a:solidFill>
                  <a:srgbClr val="000000"/>
                </a:solidFill>
                <a:latin typeface="Courier New"/>
              </a:rPr>
              <a:t>A3</a:t>
            </a:r>
            <a:r>
              <a:rPr lang="en-US" sz="1200" strike="noStrike">
                <a:solidFill>
                  <a:srgbClr val="000000"/>
                </a:solidFill>
                <a:latin typeface="Arial"/>
              </a:rPr>
              <a:t>, </a:t>
            </a:r>
            <a:r>
              <a:rPr lang="en-US" sz="1200" strike="noStrike">
                <a:solidFill>
                  <a:srgbClr val="000000"/>
                </a:solidFill>
                <a:latin typeface="Courier New"/>
              </a:rPr>
              <a:t>B1</a:t>
            </a:r>
            <a:r>
              <a:rPr lang="en-US" sz="1200" strike="noStrike">
                <a:solidFill>
                  <a:srgbClr val="000000"/>
                </a:solidFill>
                <a:latin typeface="Arial"/>
              </a:rPr>
              <a:t>, </a:t>
            </a:r>
            <a:r>
              <a:rPr lang="en-US" sz="1200" strike="noStrike">
                <a:solidFill>
                  <a:srgbClr val="000000"/>
                </a:solidFill>
                <a:latin typeface="Courier New"/>
              </a:rPr>
              <a:t>B2</a:t>
            </a:r>
            <a:r>
              <a:rPr lang="en-US" sz="1200" strike="noStrike">
                <a:solidFill>
                  <a:srgbClr val="000000"/>
                </a:solidFill>
                <a:latin typeface="Arial"/>
              </a:rPr>
              <a:t>, and </a:t>
            </a:r>
            <a:r>
              <a:rPr lang="en-US" sz="1200" strike="noStrike">
                <a:solidFill>
                  <a:srgbClr val="000000"/>
                </a:solidFill>
                <a:latin typeface="Courier New"/>
              </a:rPr>
              <a:t>B3</a:t>
            </a:r>
            <a:r>
              <a:rPr lang="en-US" sz="1200" strike="noStrike">
                <a:solidFill>
                  <a:srgbClr val="000000"/>
                </a:solidFill>
                <a:latin typeface="Arial"/>
              </a:rPr>
              <a:t>. Suppose that disks </a:t>
            </a:r>
            <a:r>
              <a:rPr lang="en-US" sz="1200" strike="noStrike">
                <a:solidFill>
                  <a:srgbClr val="000000"/>
                </a:solidFill>
                <a:latin typeface="Courier New"/>
              </a:rPr>
              <a:t>A1</a:t>
            </a:r>
            <a:r>
              <a:rPr lang="en-US" sz="1200" strike="noStrike">
                <a:solidFill>
                  <a:srgbClr val="000000"/>
                </a:solidFill>
                <a:latin typeface="Arial"/>
              </a:rPr>
              <a:t>, </a:t>
            </a:r>
            <a:r>
              <a:rPr lang="en-US" sz="1200" strike="noStrike">
                <a:solidFill>
                  <a:srgbClr val="000000"/>
                </a:solidFill>
                <a:latin typeface="Courier New"/>
              </a:rPr>
              <a:t>A2</a:t>
            </a:r>
            <a:r>
              <a:rPr lang="en-US" sz="1200" strike="noStrike">
                <a:solidFill>
                  <a:srgbClr val="000000"/>
                </a:solidFill>
                <a:latin typeface="Arial"/>
              </a:rPr>
              <a:t>, and </a:t>
            </a:r>
            <a:r>
              <a:rPr lang="en-US" sz="1200" strike="noStrike">
                <a:solidFill>
                  <a:srgbClr val="000000"/>
                </a:solidFill>
                <a:latin typeface="Courier New"/>
              </a:rPr>
              <a:t>A3</a:t>
            </a:r>
            <a:r>
              <a:rPr lang="en-US" sz="1200" strike="noStrike">
                <a:solidFill>
                  <a:srgbClr val="000000"/>
                </a:solidFill>
                <a:latin typeface="Arial"/>
              </a:rPr>
              <a:t> are on a separate SCSI controller from disks </a:t>
            </a:r>
            <a:r>
              <a:rPr lang="en-US" sz="1200" strike="noStrike">
                <a:solidFill>
                  <a:srgbClr val="000000"/>
                </a:solidFill>
                <a:latin typeface="Courier New"/>
              </a:rPr>
              <a:t>B1</a:t>
            </a:r>
            <a:r>
              <a:rPr lang="en-US" sz="1200" strike="noStrike">
                <a:solidFill>
                  <a:srgbClr val="000000"/>
                </a:solidFill>
                <a:latin typeface="Arial"/>
              </a:rPr>
              <a:t>, </a:t>
            </a:r>
            <a:r>
              <a:rPr lang="en-US" sz="1200" strike="noStrike">
                <a:solidFill>
                  <a:srgbClr val="000000"/>
                </a:solidFill>
                <a:latin typeface="Courier New"/>
              </a:rPr>
              <a:t>B2</a:t>
            </a:r>
            <a:r>
              <a:rPr lang="en-US" sz="1200" strike="noStrike">
                <a:solidFill>
                  <a:srgbClr val="000000"/>
                </a:solidFill>
                <a:latin typeface="Arial"/>
              </a:rPr>
              <a:t>, and </a:t>
            </a:r>
            <a:r>
              <a:rPr lang="en-US" sz="1200" strike="noStrike">
                <a:solidFill>
                  <a:srgbClr val="000000"/>
                </a:solidFill>
                <a:latin typeface="Courier New"/>
              </a:rPr>
              <a:t>B3</a:t>
            </a:r>
            <a:r>
              <a:rPr lang="en-US" sz="1200" strike="noStrike">
                <a:solidFill>
                  <a:srgbClr val="000000"/>
                </a:solidFill>
                <a:latin typeface="Arial"/>
              </a:rPr>
              <a:t>. The first example illustrates how to configure a disk group called </a:t>
            </a:r>
            <a:r>
              <a:rPr lang="en-US" sz="1200" strike="noStrike">
                <a:solidFill>
                  <a:srgbClr val="000000"/>
                </a:solidFill>
                <a:latin typeface="Courier New"/>
              </a:rPr>
              <a:t>DGROUPA</a:t>
            </a:r>
            <a:r>
              <a:rPr lang="en-US" sz="1200" strike="noStrike">
                <a:solidFill>
                  <a:srgbClr val="000000"/>
                </a:solidFill>
                <a:latin typeface="Arial"/>
              </a:rPr>
              <a:t> with two failure groups: </a:t>
            </a:r>
            <a:r>
              <a:rPr lang="en-US" sz="1200" strike="noStrike">
                <a:solidFill>
                  <a:srgbClr val="000000"/>
                </a:solidFill>
                <a:latin typeface="Courier New"/>
              </a:rPr>
              <a:t>CONTROLLER1</a:t>
            </a:r>
            <a:r>
              <a:rPr lang="en-US" sz="1200" strike="noStrike">
                <a:solidFill>
                  <a:srgbClr val="000000"/>
                </a:solidFill>
                <a:latin typeface="Arial"/>
              </a:rPr>
              <a:t> and </a:t>
            </a:r>
            <a:r>
              <a:rPr lang="en-US" sz="1200" strike="noStrike">
                <a:solidFill>
                  <a:srgbClr val="000000"/>
                </a:solidFill>
                <a:latin typeface="Courier New"/>
              </a:rPr>
              <a:t>CONTROLLER2</a:t>
            </a:r>
            <a:r>
              <a:rPr lang="en-US" sz="1200" strike="noStrike">
                <a:solidFill>
                  <a:srgbClr val="000000"/>
                </a:solidFill>
                <a:latin typeface="Arial"/>
              </a:rPr>
              <a:t>.</a:t>
            </a:r>
            <a:endParaRPr/>
          </a:p>
          <a:p>
            <a:pPr lvl="1">
              <a:lnSpc>
                <a:spcPct val="97000"/>
              </a:lnSpc>
              <a:buSzPct val="45000"/>
              <a:buFont typeface="StarSymbol"/>
              <a:buChar char="l"/>
            </a:pPr>
            <a:r>
              <a:rPr lang="en-US" sz="1200" strike="noStrike">
                <a:solidFill>
                  <a:srgbClr val="000000"/>
                </a:solidFill>
                <a:latin typeface="Arial"/>
              </a:rPr>
              <a:t>The example also uses the default redundancy characteristic, </a:t>
            </a:r>
            <a:r>
              <a:rPr lang="en-US" sz="1200" strike="noStrike">
                <a:solidFill>
                  <a:srgbClr val="000000"/>
                </a:solidFill>
                <a:latin typeface="Courier New"/>
              </a:rPr>
              <a:t>NORMAL</a:t>
            </a:r>
            <a:r>
              <a:rPr lang="en-US" sz="1200" strike="noStrike">
                <a:solidFill>
                  <a:srgbClr val="000000"/>
                </a:solidFill>
                <a:latin typeface="Arial"/>
              </a:rPr>
              <a:t> </a:t>
            </a:r>
            <a:r>
              <a:rPr lang="en-US" sz="1200" strike="noStrike">
                <a:solidFill>
                  <a:srgbClr val="000000"/>
                </a:solidFill>
                <a:latin typeface="Courier New"/>
              </a:rPr>
              <a:t>REDUNDANCY</a:t>
            </a:r>
            <a:r>
              <a:rPr lang="en-US" sz="1200" strike="noStrike">
                <a:solidFill>
                  <a:srgbClr val="000000"/>
                </a:solidFill>
                <a:latin typeface="Arial"/>
              </a:rPr>
              <a:t>, for the disk group. You can optionally provide a disk name and size for the disk. If you do not supply this information, ASM creates a default name and attempts to determine the size of the disk. If the size cannot be determined, an error is returned. </a:t>
            </a:r>
            <a:r>
              <a:rPr lang="en-US" sz="1200" strike="noStrike">
                <a:solidFill>
                  <a:srgbClr val="000000"/>
                </a:solidFill>
                <a:latin typeface="Courier New"/>
              </a:rPr>
              <a:t>FORCE</a:t>
            </a:r>
            <a:r>
              <a:rPr lang="en-US" sz="1200" strike="noStrike">
                <a:solidFill>
                  <a:srgbClr val="000000"/>
                </a:solidFill>
                <a:latin typeface="Arial"/>
              </a:rPr>
              <a:t> indicates that a specified disk should be added to the specified disk group even though the disk is already formatted as a member of an ASM disk group. Using the </a:t>
            </a:r>
            <a:r>
              <a:rPr lang="en-US" sz="1200" strike="noStrike">
                <a:solidFill>
                  <a:srgbClr val="000000"/>
                </a:solidFill>
                <a:latin typeface="Courier New"/>
              </a:rPr>
              <a:t>FORCE</a:t>
            </a:r>
            <a:r>
              <a:rPr lang="en-US" sz="1200" strike="noStrike">
                <a:solidFill>
                  <a:srgbClr val="000000"/>
                </a:solidFill>
                <a:latin typeface="Arial"/>
              </a:rPr>
              <a:t> option for a disk that is not formatted as a member of an ASM disk group returns an error. </a:t>
            </a:r>
            <a:endParaRPr/>
          </a:p>
          <a:p>
            <a:pPr lvl="1">
              <a:lnSpc>
                <a:spcPct val="97000"/>
              </a:lnSpc>
              <a:buSzPct val="45000"/>
              <a:buFont typeface="StarSymbol"/>
              <a:buChar char="l"/>
            </a:pPr>
            <a:r>
              <a:rPr lang="en-US" sz="1200" strike="noStrike">
                <a:solidFill>
                  <a:srgbClr val="000000"/>
                </a:solidFill>
                <a:latin typeface="Arial"/>
              </a:rPr>
              <a:t>As shown by the second statement, you can delete a disk group along with all its files. To avoid accidental deletions, the </a:t>
            </a:r>
            <a:r>
              <a:rPr lang="en-US" sz="1200" strike="noStrike">
                <a:solidFill>
                  <a:srgbClr val="000000"/>
                </a:solidFill>
                <a:latin typeface="Courier New"/>
              </a:rPr>
              <a:t>INCLUDING</a:t>
            </a:r>
            <a:r>
              <a:rPr lang="en-US" sz="1200" strike="noStrike">
                <a:solidFill>
                  <a:srgbClr val="000000"/>
                </a:solidFill>
                <a:latin typeface="Arial"/>
              </a:rPr>
              <a:t> </a:t>
            </a:r>
            <a:r>
              <a:rPr lang="en-US" sz="1200" strike="noStrike">
                <a:solidFill>
                  <a:srgbClr val="000000"/>
                </a:solidFill>
                <a:latin typeface="Courier New"/>
              </a:rPr>
              <a:t>CONTENTS</a:t>
            </a:r>
            <a:r>
              <a:rPr lang="en-US" sz="1200" strike="noStrike">
                <a:solidFill>
                  <a:srgbClr val="000000"/>
                </a:solidFill>
                <a:latin typeface="Arial"/>
              </a:rPr>
              <a:t> option must be specified if the disk group still contains any files besides internal ASM metadata. The disk group must be mounted in order to drop it. After ensuring that none of the disk group files are open, the group and all its drives are removed from the disk group. Then the header of each disk is overwritten to eliminate the ASM formatting information.</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 name="CustomShape 1"/>
          <p:cNvSpPr/>
          <p:nvPr/>
        </p:nvSpPr>
        <p:spPr>
          <a:xfrm>
            <a:off x="0" y="9128160"/>
            <a:ext cx="7311600" cy="469440"/>
          </a:xfrm>
          <a:prstGeom prst="rect">
            <a:avLst/>
          </a:prstGeom>
          <a:noFill/>
          <a:ln>
            <a:noFill/>
          </a:ln>
        </p:spPr>
        <p:style>
          <a:lnRef idx="0">
            <a:scrgbClr r="0" g="0" b="0"/>
          </a:lnRef>
          <a:fillRef idx="0">
            <a:scrgbClr r="0" g="0" b="0"/>
          </a:fillRef>
          <a:effectRef idx="0">
            <a:scrgbClr r="0" g="0" b="0"/>
          </a:effectRef>
          <a:fontRef idx="minor"/>
        </p:style>
        <p:txBody>
          <a:bodyPr lIns="95040" tIns="47520" rIns="95040" bIns="47520" anchor="b"/>
          <a:lstStyle/>
          <a:p>
            <a:pPr algn="ctr">
              <a:lnSpc>
                <a:spcPct val="100000"/>
              </a:lnSpc>
            </a:pPr>
            <a:r>
              <a:rPr lang="en-US" sz="1200" b="1" strike="noStrike">
                <a:solidFill>
                  <a:srgbClr val="000000"/>
                </a:solidFill>
                <a:latin typeface="Arial"/>
              </a:rPr>
              <a:t>Oracle Database 10</a:t>
            </a:r>
            <a:r>
              <a:rPr lang="en-US" sz="1200" b="1" i="1" strike="noStrike">
                <a:solidFill>
                  <a:srgbClr val="000000"/>
                </a:solidFill>
                <a:latin typeface="Arial"/>
              </a:rPr>
              <a:t>g</a:t>
            </a:r>
            <a:r>
              <a:rPr lang="en-US" sz="1200" b="1" strike="noStrike">
                <a:solidFill>
                  <a:srgbClr val="000000"/>
                </a:solidFill>
                <a:latin typeface="Arial"/>
              </a:rPr>
              <a:t>: Administration Workshop II   14-</a:t>
            </a:r>
            <a:fld id="{13A35D1D-3144-4AA0-BDD8-BFB71D0ED749}" type="slidenum">
              <a:rPr lang="en-US" sz="1200" b="1" strike="noStrike">
                <a:solidFill>
                  <a:srgbClr val="000000"/>
                </a:solidFill>
                <a:latin typeface="Arial"/>
              </a:rPr>
              <a:pPr algn="ctr">
                <a:lnSpc>
                  <a:spcPct val="100000"/>
                </a:lnSpc>
              </a:pPr>
              <a:t>85</a:t>
            </a:fld>
            <a:endParaRPr/>
          </a:p>
          <a:p>
            <a:pPr algn="ctr">
              <a:lnSpc>
                <a:spcPct val="100000"/>
              </a:lnSpc>
            </a:pPr>
            <a:endParaRPr/>
          </a:p>
        </p:txBody>
      </p:sp>
      <p:sp>
        <p:nvSpPr>
          <p:cNvPr id="1635" name="CustomShape 2"/>
          <p:cNvSpPr/>
          <p:nvPr/>
        </p:nvSpPr>
        <p:spPr>
          <a:xfrm>
            <a:off x="609480" y="5400360"/>
            <a:ext cx="6092640" cy="35823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Create or Delete Disk Groups</a:t>
            </a:r>
            <a:endParaRPr/>
          </a:p>
          <a:p>
            <a:pPr lvl="1">
              <a:lnSpc>
                <a:spcPct val="97000"/>
              </a:lnSpc>
              <a:buSzPct val="45000"/>
              <a:buFont typeface="StarSymbol"/>
              <a:buChar char="l"/>
            </a:pPr>
            <a:r>
              <a:rPr lang="en-US" sz="1200" strike="noStrike">
                <a:solidFill>
                  <a:srgbClr val="000000"/>
                </a:solidFill>
                <a:latin typeface="Arial"/>
              </a:rPr>
              <a:t>Assume that ASM disk discovery identified the following disks in the </a:t>
            </a:r>
            <a:r>
              <a:rPr lang="en-US" sz="1200" strike="noStrike">
                <a:solidFill>
                  <a:srgbClr val="000000"/>
                </a:solidFill>
                <a:latin typeface="Courier New"/>
              </a:rPr>
              <a:t>/devices </a:t>
            </a:r>
            <a:r>
              <a:rPr lang="en-US" sz="1200" strike="noStrike">
                <a:solidFill>
                  <a:srgbClr val="000000"/>
                </a:solidFill>
                <a:latin typeface="Arial"/>
              </a:rPr>
              <a:t>directory : </a:t>
            </a:r>
            <a:r>
              <a:rPr lang="en-US" sz="1200" strike="noStrike">
                <a:solidFill>
                  <a:srgbClr val="000000"/>
                </a:solidFill>
                <a:latin typeface="Courier New"/>
              </a:rPr>
              <a:t>A1</a:t>
            </a:r>
            <a:r>
              <a:rPr lang="en-US" sz="1200" strike="noStrike">
                <a:solidFill>
                  <a:srgbClr val="000000"/>
                </a:solidFill>
                <a:latin typeface="Arial"/>
              </a:rPr>
              <a:t>, </a:t>
            </a:r>
            <a:r>
              <a:rPr lang="en-US" sz="1200" strike="noStrike">
                <a:solidFill>
                  <a:srgbClr val="000000"/>
                </a:solidFill>
                <a:latin typeface="Courier New"/>
              </a:rPr>
              <a:t>A2</a:t>
            </a:r>
            <a:r>
              <a:rPr lang="en-US" sz="1200" strike="noStrike">
                <a:solidFill>
                  <a:srgbClr val="000000"/>
                </a:solidFill>
                <a:latin typeface="Arial"/>
              </a:rPr>
              <a:t>, </a:t>
            </a:r>
            <a:r>
              <a:rPr lang="en-US" sz="1200" strike="noStrike">
                <a:solidFill>
                  <a:srgbClr val="000000"/>
                </a:solidFill>
                <a:latin typeface="Courier New"/>
              </a:rPr>
              <a:t>A3</a:t>
            </a:r>
            <a:r>
              <a:rPr lang="en-US" sz="1200" strike="noStrike">
                <a:solidFill>
                  <a:srgbClr val="000000"/>
                </a:solidFill>
                <a:latin typeface="Arial"/>
              </a:rPr>
              <a:t>, </a:t>
            </a:r>
            <a:r>
              <a:rPr lang="en-US" sz="1200" strike="noStrike">
                <a:solidFill>
                  <a:srgbClr val="000000"/>
                </a:solidFill>
                <a:latin typeface="Courier New"/>
              </a:rPr>
              <a:t>B1</a:t>
            </a:r>
            <a:r>
              <a:rPr lang="en-US" sz="1200" strike="noStrike">
                <a:solidFill>
                  <a:srgbClr val="000000"/>
                </a:solidFill>
                <a:latin typeface="Arial"/>
              </a:rPr>
              <a:t>, </a:t>
            </a:r>
            <a:r>
              <a:rPr lang="en-US" sz="1200" strike="noStrike">
                <a:solidFill>
                  <a:srgbClr val="000000"/>
                </a:solidFill>
                <a:latin typeface="Courier New"/>
              </a:rPr>
              <a:t>B2</a:t>
            </a:r>
            <a:r>
              <a:rPr lang="en-US" sz="1200" strike="noStrike">
                <a:solidFill>
                  <a:srgbClr val="000000"/>
                </a:solidFill>
                <a:latin typeface="Arial"/>
              </a:rPr>
              <a:t>, and </a:t>
            </a:r>
            <a:r>
              <a:rPr lang="en-US" sz="1200" strike="noStrike">
                <a:solidFill>
                  <a:srgbClr val="000000"/>
                </a:solidFill>
                <a:latin typeface="Courier New"/>
              </a:rPr>
              <a:t>B3</a:t>
            </a:r>
            <a:r>
              <a:rPr lang="en-US" sz="1200" strike="noStrike">
                <a:solidFill>
                  <a:srgbClr val="000000"/>
                </a:solidFill>
                <a:latin typeface="Arial"/>
              </a:rPr>
              <a:t>. Suppose that disks </a:t>
            </a:r>
            <a:r>
              <a:rPr lang="en-US" sz="1200" strike="noStrike">
                <a:solidFill>
                  <a:srgbClr val="000000"/>
                </a:solidFill>
                <a:latin typeface="Courier New"/>
              </a:rPr>
              <a:t>A1</a:t>
            </a:r>
            <a:r>
              <a:rPr lang="en-US" sz="1200" strike="noStrike">
                <a:solidFill>
                  <a:srgbClr val="000000"/>
                </a:solidFill>
                <a:latin typeface="Arial"/>
              </a:rPr>
              <a:t>, </a:t>
            </a:r>
            <a:r>
              <a:rPr lang="en-US" sz="1200" strike="noStrike">
                <a:solidFill>
                  <a:srgbClr val="000000"/>
                </a:solidFill>
                <a:latin typeface="Courier New"/>
              </a:rPr>
              <a:t>A2</a:t>
            </a:r>
            <a:r>
              <a:rPr lang="en-US" sz="1200" strike="noStrike">
                <a:solidFill>
                  <a:srgbClr val="000000"/>
                </a:solidFill>
                <a:latin typeface="Arial"/>
              </a:rPr>
              <a:t>, and </a:t>
            </a:r>
            <a:r>
              <a:rPr lang="en-US" sz="1200" strike="noStrike">
                <a:solidFill>
                  <a:srgbClr val="000000"/>
                </a:solidFill>
                <a:latin typeface="Courier New"/>
              </a:rPr>
              <a:t>A3</a:t>
            </a:r>
            <a:r>
              <a:rPr lang="en-US" sz="1200" strike="noStrike">
                <a:solidFill>
                  <a:srgbClr val="000000"/>
                </a:solidFill>
                <a:latin typeface="Arial"/>
              </a:rPr>
              <a:t> are on a separate SCSI controller from disks </a:t>
            </a:r>
            <a:r>
              <a:rPr lang="en-US" sz="1200" strike="noStrike">
                <a:solidFill>
                  <a:srgbClr val="000000"/>
                </a:solidFill>
                <a:latin typeface="Courier New"/>
              </a:rPr>
              <a:t>B1</a:t>
            </a:r>
            <a:r>
              <a:rPr lang="en-US" sz="1200" strike="noStrike">
                <a:solidFill>
                  <a:srgbClr val="000000"/>
                </a:solidFill>
                <a:latin typeface="Arial"/>
              </a:rPr>
              <a:t>, </a:t>
            </a:r>
            <a:r>
              <a:rPr lang="en-US" sz="1200" strike="noStrike">
                <a:solidFill>
                  <a:srgbClr val="000000"/>
                </a:solidFill>
                <a:latin typeface="Courier New"/>
              </a:rPr>
              <a:t>B2</a:t>
            </a:r>
            <a:r>
              <a:rPr lang="en-US" sz="1200" strike="noStrike">
                <a:solidFill>
                  <a:srgbClr val="000000"/>
                </a:solidFill>
                <a:latin typeface="Arial"/>
              </a:rPr>
              <a:t>, and </a:t>
            </a:r>
            <a:r>
              <a:rPr lang="en-US" sz="1200" strike="noStrike">
                <a:solidFill>
                  <a:srgbClr val="000000"/>
                </a:solidFill>
                <a:latin typeface="Courier New"/>
              </a:rPr>
              <a:t>B3</a:t>
            </a:r>
            <a:r>
              <a:rPr lang="en-US" sz="1200" strike="noStrike">
                <a:solidFill>
                  <a:srgbClr val="000000"/>
                </a:solidFill>
                <a:latin typeface="Arial"/>
              </a:rPr>
              <a:t>. The first example illustrates how to configure a disk group called </a:t>
            </a:r>
            <a:r>
              <a:rPr lang="en-US" sz="1200" strike="noStrike">
                <a:solidFill>
                  <a:srgbClr val="000000"/>
                </a:solidFill>
                <a:latin typeface="Courier New"/>
              </a:rPr>
              <a:t>DGROUPA</a:t>
            </a:r>
            <a:r>
              <a:rPr lang="en-US" sz="1200" strike="noStrike">
                <a:solidFill>
                  <a:srgbClr val="000000"/>
                </a:solidFill>
                <a:latin typeface="Arial"/>
              </a:rPr>
              <a:t> with two failure groups: </a:t>
            </a:r>
            <a:r>
              <a:rPr lang="en-US" sz="1200" strike="noStrike">
                <a:solidFill>
                  <a:srgbClr val="000000"/>
                </a:solidFill>
                <a:latin typeface="Courier New"/>
              </a:rPr>
              <a:t>CONTROLLER1</a:t>
            </a:r>
            <a:r>
              <a:rPr lang="en-US" sz="1200" strike="noStrike">
                <a:solidFill>
                  <a:srgbClr val="000000"/>
                </a:solidFill>
                <a:latin typeface="Arial"/>
              </a:rPr>
              <a:t> and </a:t>
            </a:r>
            <a:r>
              <a:rPr lang="en-US" sz="1200" strike="noStrike">
                <a:solidFill>
                  <a:srgbClr val="000000"/>
                </a:solidFill>
                <a:latin typeface="Courier New"/>
              </a:rPr>
              <a:t>CONTROLLER2</a:t>
            </a:r>
            <a:r>
              <a:rPr lang="en-US" sz="1200" strike="noStrike">
                <a:solidFill>
                  <a:srgbClr val="000000"/>
                </a:solidFill>
                <a:latin typeface="Arial"/>
              </a:rPr>
              <a:t>.</a:t>
            </a:r>
            <a:endParaRPr/>
          </a:p>
          <a:p>
            <a:pPr lvl="1">
              <a:lnSpc>
                <a:spcPct val="97000"/>
              </a:lnSpc>
              <a:buSzPct val="45000"/>
              <a:buFont typeface="StarSymbol"/>
              <a:buChar char="l"/>
            </a:pPr>
            <a:r>
              <a:rPr lang="en-US" sz="1200" strike="noStrike">
                <a:solidFill>
                  <a:srgbClr val="000000"/>
                </a:solidFill>
                <a:latin typeface="Arial"/>
              </a:rPr>
              <a:t>The example also uses the default redundancy characteristic, </a:t>
            </a:r>
            <a:r>
              <a:rPr lang="en-US" sz="1200" strike="noStrike">
                <a:solidFill>
                  <a:srgbClr val="000000"/>
                </a:solidFill>
                <a:latin typeface="Courier New"/>
              </a:rPr>
              <a:t>NORMAL</a:t>
            </a:r>
            <a:r>
              <a:rPr lang="en-US" sz="1200" strike="noStrike">
                <a:solidFill>
                  <a:srgbClr val="000000"/>
                </a:solidFill>
                <a:latin typeface="Arial"/>
              </a:rPr>
              <a:t> </a:t>
            </a:r>
            <a:r>
              <a:rPr lang="en-US" sz="1200" strike="noStrike">
                <a:solidFill>
                  <a:srgbClr val="000000"/>
                </a:solidFill>
                <a:latin typeface="Courier New"/>
              </a:rPr>
              <a:t>REDUNDANCY</a:t>
            </a:r>
            <a:r>
              <a:rPr lang="en-US" sz="1200" strike="noStrike">
                <a:solidFill>
                  <a:srgbClr val="000000"/>
                </a:solidFill>
                <a:latin typeface="Arial"/>
              </a:rPr>
              <a:t>, for the disk group. You can optionally provide a disk name and size for the disk. If you do not supply this information, ASM creates a default name and attempts to determine the size of the disk. If the size cannot be determined, an error is returned. </a:t>
            </a:r>
            <a:r>
              <a:rPr lang="en-US" sz="1200" strike="noStrike">
                <a:solidFill>
                  <a:srgbClr val="000000"/>
                </a:solidFill>
                <a:latin typeface="Courier New"/>
              </a:rPr>
              <a:t>FORCE</a:t>
            </a:r>
            <a:r>
              <a:rPr lang="en-US" sz="1200" strike="noStrike">
                <a:solidFill>
                  <a:srgbClr val="000000"/>
                </a:solidFill>
                <a:latin typeface="Arial"/>
              </a:rPr>
              <a:t> indicates that a specified disk should be added to the specified disk group even though the disk is already formatted as a member of an ASM disk group. Using the </a:t>
            </a:r>
            <a:r>
              <a:rPr lang="en-US" sz="1200" strike="noStrike">
                <a:solidFill>
                  <a:srgbClr val="000000"/>
                </a:solidFill>
                <a:latin typeface="Courier New"/>
              </a:rPr>
              <a:t>FORCE</a:t>
            </a:r>
            <a:r>
              <a:rPr lang="en-US" sz="1200" strike="noStrike">
                <a:solidFill>
                  <a:srgbClr val="000000"/>
                </a:solidFill>
                <a:latin typeface="Arial"/>
              </a:rPr>
              <a:t> option for a disk that is not formatted as a member of an ASM disk group returns an error. </a:t>
            </a:r>
            <a:endParaRPr/>
          </a:p>
          <a:p>
            <a:pPr lvl="1">
              <a:lnSpc>
                <a:spcPct val="97000"/>
              </a:lnSpc>
              <a:buSzPct val="45000"/>
              <a:buFont typeface="StarSymbol"/>
              <a:buChar char="l"/>
            </a:pPr>
            <a:r>
              <a:rPr lang="en-US" sz="1200" strike="noStrike">
                <a:solidFill>
                  <a:srgbClr val="000000"/>
                </a:solidFill>
                <a:latin typeface="Arial"/>
              </a:rPr>
              <a:t>As shown by the second statement, you can delete a disk group along with all its files. To avoid accidental deletions, the </a:t>
            </a:r>
            <a:r>
              <a:rPr lang="en-US" sz="1200" strike="noStrike">
                <a:solidFill>
                  <a:srgbClr val="000000"/>
                </a:solidFill>
                <a:latin typeface="Courier New"/>
              </a:rPr>
              <a:t>INCLUDING</a:t>
            </a:r>
            <a:r>
              <a:rPr lang="en-US" sz="1200" strike="noStrike">
                <a:solidFill>
                  <a:srgbClr val="000000"/>
                </a:solidFill>
                <a:latin typeface="Arial"/>
              </a:rPr>
              <a:t> </a:t>
            </a:r>
            <a:r>
              <a:rPr lang="en-US" sz="1200" strike="noStrike">
                <a:solidFill>
                  <a:srgbClr val="000000"/>
                </a:solidFill>
                <a:latin typeface="Courier New"/>
              </a:rPr>
              <a:t>CONTENTS</a:t>
            </a:r>
            <a:r>
              <a:rPr lang="en-US" sz="1200" strike="noStrike">
                <a:solidFill>
                  <a:srgbClr val="000000"/>
                </a:solidFill>
                <a:latin typeface="Arial"/>
              </a:rPr>
              <a:t> option must be specified if the disk group still contains any files besides internal ASM metadata. The disk group must be mounted in order to drop it. After ensuring that none of the disk group files are open, the group and all its drives are removed from the disk group. Then the header of each disk is overwritten to eliminate the ASM formatting information.</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637"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25BCD3B3-583B-45AA-AEB6-3B987EA52C18}" type="slidenum">
              <a:rPr lang="en-US" sz="1300" strike="noStrike">
                <a:solidFill>
                  <a:srgbClr val="000000"/>
                </a:solidFill>
                <a:latin typeface="+mn-lt"/>
                <a:ea typeface="+mn-ea"/>
              </a:rPr>
              <a:pPr algn="r">
                <a:lnSpc>
                  <a:spcPct val="100000"/>
                </a:lnSpc>
              </a:pPr>
              <a:t>90</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637"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25BCD3B3-583B-45AA-AEB6-3B987EA52C18}" type="slidenum">
              <a:rPr lang="en-US" sz="1300" strike="noStrike">
                <a:solidFill>
                  <a:srgbClr val="000000"/>
                </a:solidFill>
                <a:latin typeface="+mn-lt"/>
                <a:ea typeface="+mn-ea"/>
              </a:rPr>
              <a:pPr algn="r">
                <a:lnSpc>
                  <a:spcPct val="100000"/>
                </a:lnSpc>
              </a:pPr>
              <a:t>91</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 name="PlaceHolder 1"/>
          <p:cNvSpPr>
            <a:spLocks noGrp="1"/>
          </p:cNvSpPr>
          <p:nvPr>
            <p:ph type="body"/>
          </p:nvPr>
        </p:nvSpPr>
        <p:spPr>
          <a:xfrm>
            <a:off x="960120" y="3474720"/>
            <a:ext cx="7675560" cy="3286440"/>
          </a:xfrm>
          <a:prstGeom prst="rect">
            <a:avLst/>
          </a:prstGeom>
        </p:spPr>
        <p:txBody>
          <a:bodyPr lIns="96840" tIns="48240" rIns="96840" bIns="48240"/>
          <a:lstStyle/>
          <a:p>
            <a:endParaRPr/>
          </a:p>
        </p:txBody>
      </p:sp>
      <p:sp>
        <p:nvSpPr>
          <p:cNvPr id="1639" name="CustomShape 2"/>
          <p:cNvSpPr/>
          <p:nvPr/>
        </p:nvSpPr>
        <p:spPr>
          <a:xfrm>
            <a:off x="5438520" y="6948000"/>
            <a:ext cx="4155120" cy="360360"/>
          </a:xfrm>
          <a:prstGeom prst="rect">
            <a:avLst/>
          </a:prstGeom>
          <a:noFill/>
          <a:ln>
            <a:noFill/>
          </a:ln>
        </p:spPr>
        <p:style>
          <a:lnRef idx="0">
            <a:scrgbClr r="0" g="0" b="0"/>
          </a:lnRef>
          <a:fillRef idx="0">
            <a:scrgbClr r="0" g="0" b="0"/>
          </a:fillRef>
          <a:effectRef idx="0">
            <a:scrgbClr r="0" g="0" b="0"/>
          </a:effectRef>
          <a:fontRef idx="minor"/>
        </p:style>
        <p:txBody>
          <a:bodyPr lIns="96840" tIns="48240" rIns="96840" bIns="48240" anchor="b"/>
          <a:lstStyle/>
          <a:p>
            <a:pPr algn="r">
              <a:lnSpc>
                <a:spcPct val="100000"/>
              </a:lnSpc>
            </a:pPr>
            <a:fld id="{3D059790-C935-4CD4-BBDA-DA7C7DBD52BA}" type="slidenum">
              <a:rPr lang="en-US" sz="1300" strike="noStrike">
                <a:solidFill>
                  <a:srgbClr val="000000"/>
                </a:solidFill>
                <a:latin typeface="+mn-lt"/>
                <a:ea typeface="+mn-ea"/>
              </a:rPr>
              <a:pPr algn="r">
                <a:lnSpc>
                  <a:spcPct val="100000"/>
                </a:lnSpc>
              </a:pPr>
              <a:t>92</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 name="CustomShape 1"/>
          <p:cNvSpPr/>
          <p:nvPr/>
        </p:nvSpPr>
        <p:spPr>
          <a:xfrm>
            <a:off x="0" y="9128160"/>
            <a:ext cx="7311600" cy="469440"/>
          </a:xfrm>
          <a:prstGeom prst="rect">
            <a:avLst/>
          </a:prstGeom>
          <a:noFill/>
          <a:ln>
            <a:noFill/>
          </a:ln>
        </p:spPr>
        <p:style>
          <a:lnRef idx="0">
            <a:scrgbClr r="0" g="0" b="0"/>
          </a:lnRef>
          <a:fillRef idx="0">
            <a:scrgbClr r="0" g="0" b="0"/>
          </a:fillRef>
          <a:effectRef idx="0">
            <a:scrgbClr r="0" g="0" b="0"/>
          </a:effectRef>
          <a:fontRef idx="minor"/>
        </p:style>
        <p:txBody>
          <a:bodyPr lIns="95040" tIns="47520" rIns="95040" bIns="47520" anchor="b"/>
          <a:lstStyle/>
          <a:p>
            <a:pPr algn="ctr">
              <a:lnSpc>
                <a:spcPct val="100000"/>
              </a:lnSpc>
            </a:pPr>
            <a:r>
              <a:rPr lang="en-US" sz="1200" b="1" strike="noStrike">
                <a:solidFill>
                  <a:srgbClr val="000000"/>
                </a:solidFill>
                <a:latin typeface="Arial"/>
              </a:rPr>
              <a:t>Oracle Database 10</a:t>
            </a:r>
            <a:r>
              <a:rPr lang="en-US" sz="1200" b="1" i="1" strike="noStrike">
                <a:solidFill>
                  <a:srgbClr val="000000"/>
                </a:solidFill>
                <a:latin typeface="Arial"/>
              </a:rPr>
              <a:t>g</a:t>
            </a:r>
            <a:r>
              <a:rPr lang="en-US" sz="1200" b="1" strike="noStrike">
                <a:solidFill>
                  <a:srgbClr val="000000"/>
                </a:solidFill>
                <a:latin typeface="Arial"/>
              </a:rPr>
              <a:t>: Administration Workshop II   14-</a:t>
            </a:r>
            <a:fld id="{6CF7EFC2-5777-4423-81C2-9245845BEDB3}" type="slidenum">
              <a:rPr lang="en-US" sz="1200" b="1" strike="noStrike">
                <a:solidFill>
                  <a:srgbClr val="000000"/>
                </a:solidFill>
                <a:latin typeface="Arial"/>
              </a:rPr>
              <a:pPr algn="ctr">
                <a:lnSpc>
                  <a:spcPct val="100000"/>
                </a:lnSpc>
              </a:pPr>
              <a:t>93</a:t>
            </a:fld>
            <a:endParaRPr/>
          </a:p>
          <a:p>
            <a:pPr algn="ctr">
              <a:lnSpc>
                <a:spcPct val="100000"/>
              </a:lnSpc>
            </a:pPr>
            <a:endParaRPr/>
          </a:p>
        </p:txBody>
      </p:sp>
      <p:sp>
        <p:nvSpPr>
          <p:cNvPr id="1641" name="CustomShape 2"/>
          <p:cNvSpPr/>
          <p:nvPr/>
        </p:nvSpPr>
        <p:spPr>
          <a:xfrm>
            <a:off x="609480" y="5400360"/>
            <a:ext cx="6092640" cy="35823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Dynamic Performance View Additions</a:t>
            </a:r>
            <a:endParaRPr/>
          </a:p>
          <a:p>
            <a:pPr>
              <a:lnSpc>
                <a:spcPct val="100000"/>
              </a:lnSpc>
            </a:pPr>
            <a:endParaRPr/>
          </a:p>
          <a:p>
            <a:pPr>
              <a:lnSpc>
                <a:spcPct val="100000"/>
              </a:lnSpc>
            </a:pPr>
            <a:endParaRPr/>
          </a:p>
          <a:p>
            <a:pPr>
              <a:lnSpc>
                <a:spcPct val="95000"/>
              </a:lnSpc>
            </a:pPr>
            <a:endParaRPr/>
          </a:p>
          <a:p>
            <a:pPr>
              <a:lnSpc>
                <a:spcPct val="95000"/>
              </a:lnSpc>
            </a:pPr>
            <a:endParaRPr/>
          </a:p>
          <a:p>
            <a:pPr>
              <a:lnSpc>
                <a:spcPct val="95000"/>
              </a:lnSpc>
            </a:pPr>
            <a:endParaRPr/>
          </a:p>
          <a:p>
            <a:pPr>
              <a:lnSpc>
                <a:spcPct val="95000"/>
              </a:lnSpc>
            </a:pPr>
            <a:endParaRPr/>
          </a:p>
          <a:p>
            <a:pPr>
              <a:lnSpc>
                <a:spcPct val="95000"/>
              </a:lnSpc>
            </a:pPr>
            <a:endParaRPr/>
          </a:p>
          <a:p>
            <a:pPr>
              <a:lnSpc>
                <a:spcPct val="95000"/>
              </a:lnSpc>
            </a:pPr>
            <a:endParaRPr/>
          </a:p>
          <a:p>
            <a:pPr>
              <a:lnSpc>
                <a:spcPct val="95000"/>
              </a:lnSpc>
            </a:pPr>
            <a:endParaRPr/>
          </a:p>
          <a:p>
            <a:pPr>
              <a:lnSpc>
                <a:spcPct val="95000"/>
              </a:lnSpc>
            </a:pPr>
            <a:endParaRPr/>
          </a:p>
          <a:p>
            <a:pPr>
              <a:lnSpc>
                <a:spcPct val="95000"/>
              </a:lnSpc>
            </a:pPr>
            <a:endParaRPr/>
          </a:p>
          <a:p>
            <a:pPr>
              <a:lnSpc>
                <a:spcPct val="95000"/>
              </a:lnSpc>
            </a:pPr>
            <a:endParaRPr/>
          </a:p>
        </p:txBody>
      </p:sp>
      <p:graphicFrame>
        <p:nvGraphicFramePr>
          <p:cNvPr id="1642" name="Table 3"/>
          <p:cNvGraphicFramePr/>
          <p:nvPr/>
        </p:nvGraphicFramePr>
        <p:xfrm>
          <a:off x="731880" y="5797440"/>
          <a:ext cx="5744880" cy="3225600"/>
        </p:xfrm>
        <a:graphic>
          <a:graphicData uri="http://schemas.openxmlformats.org/drawingml/2006/table">
            <a:tbl>
              <a:tblPr/>
              <a:tblGrid>
                <a:gridCol w="1706400"/>
                <a:gridCol w="2252880"/>
                <a:gridCol w="1785960"/>
              </a:tblGrid>
              <a:tr h="378000">
                <a:tc>
                  <a:txBody>
                    <a:bodyPr/>
                    <a:lstStyle/>
                    <a:p>
                      <a:pPr>
                        <a:lnSpc>
                          <a:spcPct val="100000"/>
                        </a:lnSpc>
                      </a:pPr>
                      <a:r>
                        <a:rPr lang="en-US" sz="1100" b="1" strike="noStrike">
                          <a:solidFill>
                            <a:srgbClr val="000000"/>
                          </a:solidFill>
                          <a:latin typeface="Arial"/>
                        </a:rPr>
                        <a:t>View</a:t>
                      </a:r>
                      <a:endParaRPr/>
                    </a:p>
                  </a:txBody>
                  <a:tcPr/>
                </a:tc>
                <a:tc>
                  <a:txBody>
                    <a:bodyPr/>
                    <a:lstStyle/>
                    <a:p>
                      <a:pPr>
                        <a:lnSpc>
                          <a:spcPct val="100000"/>
                        </a:lnSpc>
                      </a:pPr>
                      <a:r>
                        <a:rPr lang="en-US" sz="1100" b="1" strike="noStrike">
                          <a:solidFill>
                            <a:srgbClr val="000000"/>
                          </a:solidFill>
                          <a:latin typeface="Arial"/>
                        </a:rPr>
                        <a:t>ASM</a:t>
                      </a:r>
                      <a:endParaRPr/>
                    </a:p>
                  </a:txBody>
                  <a:tcPr/>
                </a:tc>
                <a:tc>
                  <a:txBody>
                    <a:bodyPr/>
                    <a:lstStyle/>
                    <a:p>
                      <a:pPr>
                        <a:lnSpc>
                          <a:spcPct val="100000"/>
                        </a:lnSpc>
                      </a:pPr>
                      <a:r>
                        <a:rPr lang="en-US" sz="1100" b="1" strike="noStrike">
                          <a:solidFill>
                            <a:srgbClr val="000000"/>
                          </a:solidFill>
                          <a:latin typeface="Arial"/>
                        </a:rPr>
                        <a:t>Database</a:t>
                      </a:r>
                      <a:endParaRPr/>
                    </a:p>
                  </a:txBody>
                  <a:tcPr/>
                </a:tc>
              </a:tr>
              <a:tr h="712800">
                <a:tc>
                  <a:txBody>
                    <a:bodyPr/>
                    <a:lstStyle/>
                    <a:p>
                      <a:pPr>
                        <a:lnSpc>
                          <a:spcPct val="100000"/>
                        </a:lnSpc>
                      </a:pPr>
                      <a:r>
                        <a:rPr lang="en-US" sz="1100" strike="noStrike">
                          <a:solidFill>
                            <a:srgbClr val="000000"/>
                          </a:solidFill>
                          <a:latin typeface="Courier New"/>
                        </a:rPr>
                        <a:t>V$ASM_CLIENT</a:t>
                      </a:r>
                      <a:r>
                        <a:rPr lang="en-US" sz="1100" strike="noStrike">
                          <a:solidFill>
                            <a:srgbClr val="000000"/>
                          </a:solidFill>
                          <a:latin typeface="Arial"/>
                        </a:rPr>
                        <a:t> </a:t>
                      </a:r>
                      <a:endParaRPr/>
                    </a:p>
                  </a:txBody>
                  <a:tcPr/>
                </a:tc>
                <a:tc>
                  <a:txBody>
                    <a:bodyPr/>
                    <a:lstStyle/>
                    <a:p>
                      <a:pPr>
                        <a:lnSpc>
                          <a:spcPct val="100000"/>
                        </a:lnSpc>
                      </a:pPr>
                      <a:r>
                        <a:rPr lang="en-US" sz="1100" strike="noStrike">
                          <a:solidFill>
                            <a:srgbClr val="000000"/>
                          </a:solidFill>
                          <a:latin typeface="Arial"/>
                        </a:rPr>
                        <a:t>one row for every database instance using a disk group in the ASM instance</a:t>
                      </a:r>
                      <a:endParaRPr/>
                    </a:p>
                  </a:txBody>
                  <a:tcPr/>
                </a:tc>
                <a:tc>
                  <a:txBody>
                    <a:bodyPr/>
                    <a:lstStyle/>
                    <a:p>
                      <a:pPr>
                        <a:lnSpc>
                          <a:spcPct val="100000"/>
                        </a:lnSpc>
                      </a:pPr>
                      <a:r>
                        <a:rPr lang="en-US" sz="1100" strike="noStrike">
                          <a:solidFill>
                            <a:srgbClr val="000000"/>
                          </a:solidFill>
                          <a:latin typeface="Arial"/>
                        </a:rPr>
                        <a:t>one row for each disk group with the database and ASM instance name</a:t>
                      </a:r>
                      <a:endParaRPr/>
                    </a:p>
                  </a:txBody>
                  <a:tcPr/>
                </a:tc>
              </a:tr>
              <a:tr h="712800">
                <a:tc>
                  <a:txBody>
                    <a:bodyPr/>
                    <a:lstStyle/>
                    <a:p>
                      <a:pPr>
                        <a:lnSpc>
                          <a:spcPct val="100000"/>
                        </a:lnSpc>
                      </a:pPr>
                      <a:r>
                        <a:rPr lang="en-US" sz="1100" strike="noStrike">
                          <a:solidFill>
                            <a:srgbClr val="000000"/>
                          </a:solidFill>
                          <a:latin typeface="Courier New"/>
                        </a:rPr>
                        <a:t>V$ASM_DISKGROUP </a:t>
                      </a:r>
                      <a:endParaRPr/>
                    </a:p>
                  </a:txBody>
                  <a:tcPr/>
                </a:tc>
                <a:tc>
                  <a:txBody>
                    <a:bodyPr/>
                    <a:lstStyle/>
                    <a:p>
                      <a:pPr>
                        <a:lnSpc>
                          <a:spcPct val="100000"/>
                        </a:lnSpc>
                      </a:pPr>
                      <a:r>
                        <a:rPr lang="en-US" sz="1100" strike="noStrike">
                          <a:solidFill>
                            <a:srgbClr val="000000"/>
                          </a:solidFill>
                          <a:latin typeface="Arial"/>
                        </a:rPr>
                        <a:t>one row for every discovered disk group </a:t>
                      </a:r>
                      <a:endParaRPr/>
                    </a:p>
                  </a:txBody>
                  <a:tcPr/>
                </a:tc>
                <a:tc>
                  <a:txBody>
                    <a:bodyPr/>
                    <a:lstStyle/>
                    <a:p>
                      <a:pPr>
                        <a:lnSpc>
                          <a:spcPct val="100000"/>
                        </a:lnSpc>
                      </a:pPr>
                      <a:r>
                        <a:rPr lang="en-US" sz="1100" strike="noStrike">
                          <a:solidFill>
                            <a:srgbClr val="000000"/>
                          </a:solidFill>
                          <a:latin typeface="Arial"/>
                        </a:rPr>
                        <a:t>a row for all disk groups mounted or dismounted</a:t>
                      </a:r>
                      <a:endParaRPr/>
                    </a:p>
                  </a:txBody>
                  <a:tcPr/>
                </a:tc>
              </a:tr>
              <a:tr h="712800">
                <a:tc>
                  <a:txBody>
                    <a:bodyPr/>
                    <a:lstStyle/>
                    <a:p>
                      <a:pPr>
                        <a:lnSpc>
                          <a:spcPct val="100000"/>
                        </a:lnSpc>
                      </a:pPr>
                      <a:r>
                        <a:rPr lang="en-US" sz="1100" strike="noStrike">
                          <a:solidFill>
                            <a:srgbClr val="000000"/>
                          </a:solidFill>
                          <a:latin typeface="Courier New"/>
                        </a:rPr>
                        <a:t>V$ASM_TEMPLATE </a:t>
                      </a:r>
                      <a:endParaRPr/>
                    </a:p>
                  </a:txBody>
                  <a:tcPr/>
                </a:tc>
                <a:tc>
                  <a:txBody>
                    <a:bodyPr/>
                    <a:lstStyle/>
                    <a:p>
                      <a:pPr>
                        <a:lnSpc>
                          <a:spcPct val="100000"/>
                        </a:lnSpc>
                      </a:pPr>
                      <a:r>
                        <a:rPr lang="en-US" sz="1100" strike="noStrike">
                          <a:solidFill>
                            <a:srgbClr val="000000"/>
                          </a:solidFill>
                          <a:latin typeface="Arial"/>
                        </a:rPr>
                        <a:t>one row for every template present in every mounted disk group </a:t>
                      </a:r>
                      <a:endParaRPr/>
                    </a:p>
                  </a:txBody>
                  <a:tcPr/>
                </a:tc>
                <a:tc>
                  <a:txBody>
                    <a:bodyPr/>
                    <a:lstStyle/>
                    <a:p>
                      <a:pPr>
                        <a:lnSpc>
                          <a:spcPct val="100000"/>
                        </a:lnSpc>
                      </a:pPr>
                      <a:r>
                        <a:rPr lang="en-US" sz="1100" strike="noStrike">
                          <a:solidFill>
                            <a:srgbClr val="000000"/>
                          </a:solidFill>
                          <a:latin typeface="Arial"/>
                        </a:rPr>
                        <a:t>rows for all templates in mounted disk groups</a:t>
                      </a:r>
                      <a:endParaRPr/>
                    </a:p>
                  </a:txBody>
                  <a:tcPr/>
                </a:tc>
              </a:tr>
              <a:tr h="709200">
                <a:tc>
                  <a:txBody>
                    <a:bodyPr/>
                    <a:lstStyle/>
                    <a:p>
                      <a:pPr>
                        <a:lnSpc>
                          <a:spcPct val="100000"/>
                        </a:lnSpc>
                      </a:pPr>
                      <a:r>
                        <a:rPr lang="en-US" sz="1100" strike="noStrike">
                          <a:solidFill>
                            <a:srgbClr val="000000"/>
                          </a:solidFill>
                          <a:latin typeface="Courier New"/>
                        </a:rPr>
                        <a:t>V$ASM_DISK </a:t>
                      </a:r>
                      <a:endParaRPr/>
                    </a:p>
                  </a:txBody>
                  <a:tcPr/>
                </a:tc>
                <a:tc>
                  <a:txBody>
                    <a:bodyPr/>
                    <a:lstStyle/>
                    <a:p>
                      <a:pPr>
                        <a:lnSpc>
                          <a:spcPct val="100000"/>
                        </a:lnSpc>
                      </a:pPr>
                      <a:r>
                        <a:rPr lang="en-US" sz="1100" strike="noStrike">
                          <a:solidFill>
                            <a:srgbClr val="000000"/>
                          </a:solidFill>
                          <a:latin typeface="Arial"/>
                        </a:rPr>
                        <a:t>one row for every discovered disk, including disks which are not part of any disk group</a:t>
                      </a:r>
                      <a:endParaRPr/>
                    </a:p>
                  </a:txBody>
                  <a:tcPr/>
                </a:tc>
                <a:tc>
                  <a:txBody>
                    <a:bodyPr/>
                    <a:lstStyle/>
                    <a:p>
                      <a:pPr>
                        <a:lnSpc>
                          <a:spcPct val="100000"/>
                        </a:lnSpc>
                      </a:pPr>
                      <a:r>
                        <a:rPr lang="en-US" sz="1100" strike="noStrike">
                          <a:solidFill>
                            <a:srgbClr val="000000"/>
                          </a:solidFill>
                          <a:latin typeface="Arial"/>
                        </a:rPr>
                        <a:t>rows for disks in the disk groups in use by the database instance</a:t>
                      </a:r>
                      <a:endParaRPr/>
                    </a:p>
                  </a:txBody>
                  <a:tcPr/>
                </a:tc>
              </a:tr>
            </a:tbl>
          </a:graphicData>
        </a:graphic>
      </p:graphicFrame>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 name="CustomShape 1"/>
          <p:cNvSpPr/>
          <p:nvPr/>
        </p:nvSpPr>
        <p:spPr>
          <a:xfrm>
            <a:off x="0" y="9128160"/>
            <a:ext cx="7311600" cy="469440"/>
          </a:xfrm>
          <a:prstGeom prst="rect">
            <a:avLst/>
          </a:prstGeom>
          <a:noFill/>
          <a:ln>
            <a:noFill/>
          </a:ln>
        </p:spPr>
        <p:style>
          <a:lnRef idx="0">
            <a:scrgbClr r="0" g="0" b="0"/>
          </a:lnRef>
          <a:fillRef idx="0">
            <a:scrgbClr r="0" g="0" b="0"/>
          </a:fillRef>
          <a:effectRef idx="0">
            <a:scrgbClr r="0" g="0" b="0"/>
          </a:effectRef>
          <a:fontRef idx="minor"/>
        </p:style>
        <p:txBody>
          <a:bodyPr lIns="95040" tIns="47520" rIns="95040" bIns="47520" anchor="b"/>
          <a:lstStyle/>
          <a:p>
            <a:pPr algn="ctr">
              <a:lnSpc>
                <a:spcPct val="100000"/>
              </a:lnSpc>
            </a:pPr>
            <a:r>
              <a:rPr lang="en-US" sz="1200" b="1" strike="noStrike">
                <a:solidFill>
                  <a:srgbClr val="000000"/>
                </a:solidFill>
                <a:latin typeface="Arial"/>
              </a:rPr>
              <a:t>Oracle Database 10</a:t>
            </a:r>
            <a:r>
              <a:rPr lang="en-US" sz="1200" b="1" i="1" strike="noStrike">
                <a:solidFill>
                  <a:srgbClr val="000000"/>
                </a:solidFill>
                <a:latin typeface="Arial"/>
              </a:rPr>
              <a:t>g</a:t>
            </a:r>
            <a:r>
              <a:rPr lang="en-US" sz="1200" b="1" strike="noStrike">
                <a:solidFill>
                  <a:srgbClr val="000000"/>
                </a:solidFill>
                <a:latin typeface="Arial"/>
              </a:rPr>
              <a:t>: Administration Workshop II   14-</a:t>
            </a:r>
            <a:fld id="{88694AC4-934C-4AB7-BC52-AC4B3D073DCB}" type="slidenum">
              <a:rPr lang="en-US" sz="1200" b="1" strike="noStrike">
                <a:solidFill>
                  <a:srgbClr val="000000"/>
                </a:solidFill>
                <a:latin typeface="Arial"/>
              </a:rPr>
              <a:pPr algn="ctr">
                <a:lnSpc>
                  <a:spcPct val="100000"/>
                </a:lnSpc>
              </a:pPr>
              <a:t>94</a:t>
            </a:fld>
            <a:endParaRPr/>
          </a:p>
          <a:p>
            <a:pPr algn="ctr">
              <a:lnSpc>
                <a:spcPct val="100000"/>
              </a:lnSpc>
            </a:pPr>
            <a:endParaRPr/>
          </a:p>
        </p:txBody>
      </p:sp>
      <p:sp>
        <p:nvSpPr>
          <p:cNvPr id="1644" name="CustomShape 2"/>
          <p:cNvSpPr/>
          <p:nvPr/>
        </p:nvSpPr>
        <p:spPr>
          <a:xfrm>
            <a:off x="609480" y="5400360"/>
            <a:ext cx="6092640" cy="3582360"/>
          </a:xfrm>
          <a:prstGeom prst="rect">
            <a:avLst/>
          </a:prstGeom>
          <a:noFill/>
          <a:ln>
            <a:noFill/>
          </a:ln>
        </p:spPr>
        <p:style>
          <a:lnRef idx="0">
            <a:scrgbClr r="0" g="0" b="0"/>
          </a:lnRef>
          <a:fillRef idx="0">
            <a:scrgbClr r="0" g="0" b="0"/>
          </a:fillRef>
          <a:effectRef idx="0">
            <a:scrgbClr r="0" g="0" b="0"/>
          </a:effectRef>
          <a:fontRef idx="minor"/>
        </p:style>
        <p:txBody>
          <a:bodyPr lIns="13320" tIns="13320" rIns="13320" bIns="13320"/>
          <a:lstStyle/>
          <a:p>
            <a:pPr>
              <a:lnSpc>
                <a:spcPct val="100000"/>
              </a:lnSpc>
              <a:buSzPct val="45000"/>
              <a:buFont typeface="StarSymbol"/>
              <a:buChar char="l"/>
            </a:pPr>
            <a:r>
              <a:rPr lang="en-US" sz="1200" strike="noStrike">
                <a:solidFill>
                  <a:srgbClr val="000000"/>
                </a:solidFill>
                <a:latin typeface="Arial"/>
              </a:rPr>
              <a:t>Monitoring Long-Running Operations Using </a:t>
            </a:r>
            <a:r>
              <a:rPr lang="en-US" sz="1200" strike="noStrike">
                <a:solidFill>
                  <a:srgbClr val="000000"/>
                </a:solidFill>
                <a:latin typeface="Courier New"/>
              </a:rPr>
              <a:t>V$ASM_OPERATION</a:t>
            </a:r>
            <a:endParaRPr/>
          </a:p>
          <a:p>
            <a:pPr lvl="1">
              <a:lnSpc>
                <a:spcPct val="100000"/>
              </a:lnSpc>
              <a:buSzPct val="45000"/>
              <a:buFont typeface="StarSymbol"/>
              <a:buChar char="l"/>
            </a:pPr>
            <a:r>
              <a:rPr lang="en-US" sz="1200" strike="noStrike">
                <a:solidFill>
                  <a:srgbClr val="000000"/>
                </a:solidFill>
                <a:latin typeface="Arial"/>
              </a:rPr>
              <a:t>The </a:t>
            </a:r>
            <a:r>
              <a:rPr lang="en-US" sz="1200" strike="noStrike">
                <a:solidFill>
                  <a:srgbClr val="000000"/>
                </a:solidFill>
                <a:latin typeface="Courier New"/>
              </a:rPr>
              <a:t>ALTER</a:t>
            </a:r>
            <a:r>
              <a:rPr lang="en-US" sz="1200" strike="noStrike">
                <a:solidFill>
                  <a:srgbClr val="000000"/>
                </a:solidFill>
                <a:latin typeface="Arial"/>
              </a:rPr>
              <a:t> </a:t>
            </a:r>
            <a:r>
              <a:rPr lang="en-US" sz="1200" strike="noStrike">
                <a:solidFill>
                  <a:srgbClr val="000000"/>
                </a:solidFill>
                <a:latin typeface="Courier New"/>
              </a:rPr>
              <a:t>DISKGROUP</a:t>
            </a:r>
            <a:r>
              <a:rPr lang="en-US" sz="1200" strike="noStrike">
                <a:solidFill>
                  <a:srgbClr val="000000"/>
                </a:solidFill>
                <a:latin typeface="Arial"/>
              </a:rPr>
              <a:t> </a:t>
            </a:r>
            <a:r>
              <a:rPr lang="en-US" sz="1200" strike="noStrike">
                <a:solidFill>
                  <a:srgbClr val="000000"/>
                </a:solidFill>
                <a:latin typeface="Courier New"/>
              </a:rPr>
              <a:t>DROP</a:t>
            </a:r>
            <a:r>
              <a:rPr lang="en-US" sz="1200" strike="noStrike">
                <a:solidFill>
                  <a:srgbClr val="000000"/>
                </a:solidFill>
                <a:latin typeface="Arial"/>
              </a:rPr>
              <a:t>, </a:t>
            </a:r>
            <a:r>
              <a:rPr lang="en-US" sz="1200" strike="noStrike">
                <a:solidFill>
                  <a:srgbClr val="000000"/>
                </a:solidFill>
                <a:latin typeface="Courier New"/>
              </a:rPr>
              <a:t>RESIZE</a:t>
            </a:r>
            <a:r>
              <a:rPr lang="en-US" sz="1200" strike="noStrike">
                <a:solidFill>
                  <a:srgbClr val="000000"/>
                </a:solidFill>
                <a:latin typeface="Arial"/>
              </a:rPr>
              <a:t>, and </a:t>
            </a:r>
            <a:r>
              <a:rPr lang="en-US" sz="1200" strike="noStrike">
                <a:solidFill>
                  <a:srgbClr val="000000"/>
                </a:solidFill>
                <a:latin typeface="Courier New"/>
              </a:rPr>
              <a:t>REBALANCE</a:t>
            </a:r>
            <a:r>
              <a:rPr lang="en-US" sz="1200" strike="noStrike">
                <a:solidFill>
                  <a:srgbClr val="000000"/>
                </a:solidFill>
                <a:latin typeface="Arial"/>
              </a:rPr>
              <a:t> commands return before the operation is complete. To monitor progress of these long-running operations, you can query the </a:t>
            </a:r>
            <a:r>
              <a:rPr lang="en-US" sz="1200" strike="noStrike">
                <a:solidFill>
                  <a:srgbClr val="000000"/>
                </a:solidFill>
                <a:latin typeface="Courier New"/>
              </a:rPr>
              <a:t>V$ASM_OPERATION</a:t>
            </a:r>
            <a:r>
              <a:rPr lang="en-US" sz="1200" strike="noStrike">
                <a:solidFill>
                  <a:srgbClr val="000000"/>
                </a:solidFill>
                <a:latin typeface="Arial"/>
              </a:rPr>
              <a:t> fixed view. This view is described in the table in this slide.</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 name="CustomShape 1"/>
          <p:cNvSpPr/>
          <p:nvPr/>
        </p:nvSpPr>
        <p:spPr>
          <a:xfrm>
            <a:off x="888840" y="4643280"/>
            <a:ext cx="4881960" cy="43945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 name="CustomShape 1"/>
          <p:cNvSpPr/>
          <p:nvPr/>
        </p:nvSpPr>
        <p:spPr>
          <a:xfrm>
            <a:off x="888480" y="4642920"/>
            <a:ext cx="4880880" cy="43934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0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0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0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21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1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21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214" name="Picture 213"/>
          <p:cNvPicPr/>
          <p:nvPr/>
        </p:nvPicPr>
        <p:blipFill>
          <a:blip r:embed="rId2" cstate="print"/>
          <a:stretch/>
        </p:blipFill>
        <p:spPr>
          <a:xfrm>
            <a:off x="2079000" y="1604520"/>
            <a:ext cx="4984920" cy="3977280"/>
          </a:xfrm>
          <a:prstGeom prst="rect">
            <a:avLst/>
          </a:prstGeom>
          <a:ln>
            <a:noFill/>
          </a:ln>
        </p:spPr>
      </p:pic>
      <p:pic>
        <p:nvPicPr>
          <p:cNvPr id="215" name="Picture 214"/>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8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8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8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8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9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9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9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9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9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0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0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181"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23.wav"/></Relationships>
</file>

<file path=ppt/slides/_rels/slide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audio" Target="../media/audio24.wav"/><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25.wav"/></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26.wav"/></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27.wav"/></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28.wav"/></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audio" Target="../media/audio5.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audio" Target="../media/audio6.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audio" Target="../media/audio7.wav"/><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audio" Target="../media/audio8.wav"/><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audio" Target="../media/audio9.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audio" Target="../media/audio10.wav"/><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audio" Target="../media/audio11.wav"/><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audio" Target="../media/audio12.wav"/><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27.xm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audio" Target="../media/audio13.wav"/><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audio14.wav"/><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audio" Target="../media/audio15.wav"/><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audio" Target="../media/audio16.wav"/><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audio" Target="../media/audio17.wav"/><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audio" Target="../media/audio18.wav"/><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audio" Target="../media/audio19.wav"/><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audio" Target="../media/audio20.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audio" Target="../media/audio3.wav"/><Relationship Id="rId5" Type="http://schemas.openxmlformats.org/officeDocument/2006/relationships/image" Target="../media/image3.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audio" Target="../media/audio21.wav"/><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audio" Target="../media/audio22.wav"/><Relationship Id="rId5" Type="http://schemas.openxmlformats.org/officeDocument/2006/relationships/image" Target="../media/image3.png"/><Relationship Id="rId4" Type="http://schemas.openxmlformats.org/officeDocument/2006/relationships/image" Target="../media/image2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457200" y="1171440"/>
            <a:ext cx="8305800" cy="2118600"/>
          </a:xfrm>
          <a:prstGeom prst="rect">
            <a:avLst/>
          </a:prstGeom>
          <a:solidFill>
            <a:srgbClr val="8064A2"/>
          </a:solidFill>
          <a:ln>
            <a:noFill/>
          </a:ln>
        </p:spPr>
        <p:style>
          <a:lnRef idx="0">
            <a:scrgbClr r="0" g="0" b="0"/>
          </a:lnRef>
          <a:fillRef idx="0">
            <a:scrgbClr r="0" g="0" b="0"/>
          </a:fillRef>
          <a:effectRef idx="0">
            <a:scrgbClr r="0" g="0" b="0"/>
          </a:effectRef>
          <a:fontRef idx="minor"/>
        </p:style>
        <p:txBody>
          <a:bodyPr lIns="90000" tIns="45000" rIns="90000" bIns="45000" anchor="ctr"/>
          <a:lstStyle/>
          <a:p>
            <a:r>
              <a:rPr lang="en-US" sz="3600" b="1" strike="noStrike" dirty="0">
                <a:solidFill>
                  <a:srgbClr val="FFFFFF"/>
                </a:solidFill>
                <a:latin typeface="Cambria" pitchFamily="18" charset="0"/>
                <a:ea typeface="DejaVu Sans"/>
              </a:rPr>
              <a:t>11gR2 RAC/Grid </a:t>
            </a:r>
            <a:r>
              <a:rPr lang="en-US" sz="3600" b="1" strike="noStrike" dirty="0" err="1">
                <a:solidFill>
                  <a:srgbClr val="FFFFFF"/>
                </a:solidFill>
                <a:latin typeface="Cambria" pitchFamily="18" charset="0"/>
                <a:ea typeface="DejaVu Sans"/>
              </a:rPr>
              <a:t>Clusterware</a:t>
            </a:r>
            <a:r>
              <a:rPr lang="en-US" sz="3600" b="1" strike="noStrike" dirty="0">
                <a:solidFill>
                  <a:srgbClr val="FFFFFF"/>
                </a:solidFill>
                <a:latin typeface="Cambria" pitchFamily="18" charset="0"/>
                <a:ea typeface="DejaVu Sans"/>
              </a:rPr>
              <a:t> and ASM</a:t>
            </a:r>
            <a:endParaRPr sz="3600">
              <a:latin typeface="Cambria" pitchFamily="18" charset="0"/>
            </a:endParaRPr>
          </a:p>
          <a:p>
            <a:pPr algn="ctr">
              <a:lnSpc>
                <a:spcPct val="100000"/>
              </a:lnSpc>
            </a:pPr>
            <a:endParaRPr/>
          </a:p>
        </p:txBody>
      </p:sp>
      <p:sp>
        <p:nvSpPr>
          <p:cNvPr id="476" name="CustomShape 2"/>
          <p:cNvSpPr/>
          <p:nvPr/>
        </p:nvSpPr>
        <p:spPr>
          <a:xfrm>
            <a:off x="685800" y="4724280"/>
            <a:ext cx="7767000" cy="909000"/>
          </a:xfrm>
          <a:prstGeom prst="rect">
            <a:avLst/>
          </a:prstGeom>
          <a:solidFill>
            <a:srgbClr val="8064A2"/>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3200" b="1" strike="noStrike" dirty="0" err="1">
                <a:solidFill>
                  <a:srgbClr val="FFFFFF"/>
                </a:solidFill>
                <a:latin typeface="Calibri"/>
                <a:ea typeface="DejaVu Sans"/>
              </a:rPr>
              <a:t>Shahique</a:t>
            </a:r>
            <a:r>
              <a:rPr lang="en-US" sz="3200" b="1" strike="noStrike" dirty="0">
                <a:solidFill>
                  <a:srgbClr val="FFFFFF"/>
                </a:solidFill>
                <a:latin typeface="Calibri"/>
                <a:ea typeface="DejaVu Sans"/>
              </a:rPr>
              <a:t> </a:t>
            </a:r>
            <a:r>
              <a:rPr lang="en-US" sz="3200" b="1" strike="noStrike" dirty="0" err="1">
                <a:solidFill>
                  <a:srgbClr val="FFFFFF"/>
                </a:solidFill>
                <a:latin typeface="Calibri"/>
                <a:ea typeface="DejaVu Sans"/>
              </a:rPr>
              <a:t>Anwer</a:t>
            </a:r>
            <a:endParaRPr/>
          </a:p>
        </p:txBody>
      </p:sp>
      <p:pic>
        <p:nvPicPr>
          <p:cNvPr id="477" name="Picture 4"/>
          <p:cNvPicPr/>
          <p:nvPr/>
        </p:nvPicPr>
        <p:blipFill>
          <a:blip r:embed="rId4" cstate="print"/>
          <a:stretch/>
        </p:blipFill>
        <p:spPr>
          <a:xfrm>
            <a:off x="0" y="6248520"/>
            <a:ext cx="9138600" cy="404280"/>
          </a:xfrm>
          <a:prstGeom prst="rect">
            <a:avLst/>
          </a:prstGeom>
          <a:ln>
            <a:noFill/>
          </a:ln>
        </p:spPr>
      </p:pic>
      <p:pic>
        <p:nvPicPr>
          <p:cNvPr id="478" name="Picture 5"/>
          <p:cNvPicPr/>
          <p:nvPr/>
        </p:nvPicPr>
        <p:blipFill>
          <a:blip r:embed="rId4" cstate="print"/>
          <a:stretch/>
        </p:blipFill>
        <p:spPr>
          <a:xfrm>
            <a:off x="2160" y="762120"/>
            <a:ext cx="9136440" cy="404280"/>
          </a:xfrm>
          <a:prstGeom prst="rect">
            <a:avLst/>
          </a:prstGeom>
          <a:ln>
            <a:noFill/>
          </a:ln>
        </p:spPr>
      </p:pic>
      <p:pic>
        <p:nvPicPr>
          <p:cNvPr id="6" name="~PP1375.WAV">
            <a:hlinkClick r:id="" action="ppaction://media"/>
          </p:cNvPr>
          <p:cNvPicPr>
            <a:picLocks noRot="1" noChangeAspect="1"/>
          </p:cNvPicPr>
          <p:nvPr>
            <a:wavAudioFile r:embed="rId1" name="~PP1375.WAV"/>
          </p:nvPr>
        </p:nvPicPr>
        <p:blipFill>
          <a:blip r:embed="rId5" cstate="print"/>
          <a:stretch>
            <a:fillRect/>
          </a:stretch>
        </p:blipFill>
        <p:spPr>
          <a:xfrm>
            <a:off x="8696325" y="6410325"/>
            <a:ext cx="304800" cy="304800"/>
          </a:xfrm>
          <a:prstGeom prst="rect">
            <a:avLst/>
          </a:prstGeom>
        </p:spPr>
      </p:pic>
    </p:spTree>
  </p:cSld>
  <p:clrMapOvr>
    <a:masterClrMapping/>
  </p:clrMapOvr>
  <p:transition advTm="8013"/>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2"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3600" strike="noStrike" dirty="0" smtClean="0">
                <a:solidFill>
                  <a:srgbClr val="000000"/>
                </a:solidFill>
                <a:latin typeface="Cambria" pitchFamily="18" charset="0"/>
                <a:ea typeface="DejaVu Sans"/>
              </a:rPr>
              <a:t>Background </a:t>
            </a:r>
            <a:r>
              <a:rPr lang="en-US" sz="3600" strike="noStrike" dirty="0">
                <a:solidFill>
                  <a:srgbClr val="000000"/>
                </a:solidFill>
                <a:latin typeface="Cambria" pitchFamily="18" charset="0"/>
                <a:ea typeface="DejaVu Sans"/>
              </a:rPr>
              <a:t>Processes</a:t>
            </a:r>
            <a:endParaRPr sz="3600">
              <a:latin typeface="Cambria" pitchFamily="18" charset="0"/>
            </a:endParaRPr>
          </a:p>
        </p:txBody>
      </p:sp>
      <p:sp>
        <p:nvSpPr>
          <p:cNvPr id="503" name="CustomShape 2"/>
          <p:cNvSpPr/>
          <p:nvPr/>
        </p:nvSpPr>
        <p:spPr>
          <a:xfrm>
            <a:off x="761760" y="990360"/>
            <a:ext cx="799704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pPr>
            <a:r>
              <a:rPr lang="en-US" sz="2000" strike="noStrike" dirty="0">
                <a:solidFill>
                  <a:srgbClr val="000000"/>
                </a:solidFill>
                <a:latin typeface="Cambria" pitchFamily="18" charset="0"/>
                <a:ea typeface="DejaVu Sans"/>
              </a:rPr>
              <a:t>Each RAC instance has set of standard background processes e.g</a:t>
            </a:r>
            <a:r>
              <a:rPr lang="en-US" sz="2000" strike="noStrike" dirty="0" smtClean="0">
                <a:solidFill>
                  <a:srgbClr val="000000"/>
                </a:solidFill>
                <a:latin typeface="Cambria" pitchFamily="18" charset="0"/>
                <a:ea typeface="DejaVu Sans"/>
              </a:rPr>
              <a:t>.</a:t>
            </a:r>
          </a:p>
          <a:p>
            <a:pPr>
              <a:lnSpc>
                <a:spcPct val="100000"/>
              </a:lnSpc>
              <a:buSzPct val="45000"/>
            </a:pPr>
            <a:endParaRPr sz="2000" dirty="0">
              <a:latin typeface="Cambria" pitchFamily="18" charset="0"/>
            </a:endParaRPr>
          </a:p>
          <a:p>
            <a:pPr marL="914400" lvl="1" indent="-457200">
              <a:lnSpc>
                <a:spcPct val="100000"/>
              </a:lnSpc>
              <a:buSzPct val="75000"/>
              <a:buFont typeface="+mj-lt"/>
              <a:buAutoNum type="arabicPeriod"/>
            </a:pPr>
            <a:r>
              <a:rPr lang="en-US" sz="2000" strike="noStrike" dirty="0">
                <a:solidFill>
                  <a:srgbClr val="000000"/>
                </a:solidFill>
                <a:latin typeface="Cambria" pitchFamily="18" charset="0"/>
                <a:ea typeface="DejaVu Sans"/>
              </a:rPr>
              <a:t>PMON</a:t>
            </a:r>
            <a:endParaRPr sz="2000" dirty="0">
              <a:latin typeface="Cambria" pitchFamily="18" charset="0"/>
            </a:endParaRPr>
          </a:p>
          <a:p>
            <a:pPr marL="914400" lvl="1" indent="-457200">
              <a:lnSpc>
                <a:spcPct val="100000"/>
              </a:lnSpc>
              <a:buSzPct val="75000"/>
              <a:buFont typeface="+mj-lt"/>
              <a:buAutoNum type="arabicPeriod"/>
            </a:pPr>
            <a:r>
              <a:rPr lang="en-US" sz="2000" strike="noStrike" dirty="0">
                <a:solidFill>
                  <a:srgbClr val="000000"/>
                </a:solidFill>
                <a:latin typeface="Cambria" pitchFamily="18" charset="0"/>
                <a:ea typeface="DejaVu Sans"/>
              </a:rPr>
              <a:t>SMON</a:t>
            </a:r>
            <a:endParaRPr sz="2000" dirty="0">
              <a:latin typeface="Cambria" pitchFamily="18" charset="0"/>
            </a:endParaRPr>
          </a:p>
          <a:p>
            <a:pPr marL="914400" lvl="1" indent="-457200">
              <a:lnSpc>
                <a:spcPct val="100000"/>
              </a:lnSpc>
              <a:buSzPct val="75000"/>
              <a:buFont typeface="+mj-lt"/>
              <a:buAutoNum type="arabicPeriod"/>
            </a:pPr>
            <a:r>
              <a:rPr lang="en-US" sz="2000" strike="noStrike" dirty="0">
                <a:solidFill>
                  <a:srgbClr val="000000"/>
                </a:solidFill>
                <a:latin typeface="Cambria" pitchFamily="18" charset="0"/>
                <a:ea typeface="DejaVu Sans"/>
              </a:rPr>
              <a:t>LGWR</a:t>
            </a:r>
            <a:endParaRPr sz="2000" dirty="0">
              <a:latin typeface="Cambria" pitchFamily="18" charset="0"/>
            </a:endParaRPr>
          </a:p>
          <a:p>
            <a:pPr marL="914400" lvl="1" indent="-457200">
              <a:lnSpc>
                <a:spcPct val="100000"/>
              </a:lnSpc>
              <a:buSzPct val="75000"/>
              <a:buFont typeface="+mj-lt"/>
              <a:buAutoNum type="arabicPeriod"/>
            </a:pPr>
            <a:r>
              <a:rPr lang="en-US" sz="2000" strike="noStrike" dirty="0" err="1">
                <a:solidFill>
                  <a:srgbClr val="000000"/>
                </a:solidFill>
                <a:latin typeface="Cambria" pitchFamily="18" charset="0"/>
                <a:ea typeface="DejaVu Sans"/>
              </a:rPr>
              <a:t>DBWn</a:t>
            </a:r>
            <a:endParaRPr sz="2000" dirty="0">
              <a:latin typeface="Cambria" pitchFamily="18" charset="0"/>
            </a:endParaRPr>
          </a:p>
          <a:p>
            <a:pPr marL="914400" lvl="1" indent="-457200">
              <a:lnSpc>
                <a:spcPct val="100000"/>
              </a:lnSpc>
              <a:buSzPct val="75000"/>
              <a:buFont typeface="+mj-lt"/>
              <a:buAutoNum type="arabicPeriod"/>
            </a:pPr>
            <a:r>
              <a:rPr lang="en-US" sz="2000" strike="noStrike" dirty="0" err="1" smtClean="0">
                <a:solidFill>
                  <a:srgbClr val="000000"/>
                </a:solidFill>
                <a:latin typeface="Cambria" pitchFamily="18" charset="0"/>
                <a:ea typeface="DejaVu Sans"/>
              </a:rPr>
              <a:t>ARCn</a:t>
            </a:r>
            <a:endParaRPr lang="en-US" sz="2000" strike="noStrike" dirty="0" smtClean="0">
              <a:solidFill>
                <a:srgbClr val="000000"/>
              </a:solidFill>
              <a:latin typeface="Cambria" pitchFamily="18" charset="0"/>
              <a:ea typeface="DejaVu Sans"/>
            </a:endParaRPr>
          </a:p>
          <a:p>
            <a:pPr marL="914400" lvl="1" indent="-457200">
              <a:lnSpc>
                <a:spcPct val="100000"/>
              </a:lnSpc>
              <a:buSzPct val="75000"/>
              <a:buFont typeface="+mj-lt"/>
              <a:buAutoNum type="arabicPeriod"/>
            </a:pPr>
            <a:endParaRPr sz="2000" dirty="0">
              <a:latin typeface="Cambria" pitchFamily="18" charset="0"/>
            </a:endParaRPr>
          </a:p>
          <a:p>
            <a:pPr>
              <a:lnSpc>
                <a:spcPct val="100000"/>
              </a:lnSpc>
              <a:buSzPct val="45000"/>
              <a:buFont typeface="StarSymbol"/>
              <a:buChar char="l"/>
            </a:pPr>
            <a:r>
              <a:rPr lang="en-US" sz="2000" strike="noStrike" dirty="0">
                <a:solidFill>
                  <a:srgbClr val="000000"/>
                </a:solidFill>
                <a:latin typeface="Cambria" pitchFamily="18" charset="0"/>
                <a:ea typeface="DejaVu Sans"/>
              </a:rPr>
              <a:t>RAC instances use additional background processes to support GCS and GES </a:t>
            </a:r>
            <a:r>
              <a:rPr lang="en-US" sz="2000" strike="noStrike" dirty="0" smtClean="0">
                <a:solidFill>
                  <a:srgbClr val="000000"/>
                </a:solidFill>
                <a:latin typeface="Cambria" pitchFamily="18" charset="0"/>
                <a:ea typeface="DejaVu Sans"/>
              </a:rPr>
              <a:t>including</a:t>
            </a:r>
          </a:p>
          <a:p>
            <a:pPr>
              <a:lnSpc>
                <a:spcPct val="100000"/>
              </a:lnSpc>
              <a:buSzPct val="45000"/>
              <a:buFont typeface="StarSymbol"/>
              <a:buChar char="l"/>
            </a:pPr>
            <a:endParaRPr sz="2000" dirty="0">
              <a:latin typeface="Cambria" pitchFamily="18" charset="0"/>
            </a:endParaRPr>
          </a:p>
          <a:p>
            <a:pPr marL="914400" lvl="1" indent="-457200">
              <a:lnSpc>
                <a:spcPct val="100000"/>
              </a:lnSpc>
              <a:buSzPct val="75000"/>
              <a:buFont typeface="+mj-lt"/>
              <a:buAutoNum type="arabicPeriod"/>
            </a:pPr>
            <a:r>
              <a:rPr lang="en-US" sz="2000" strike="noStrike" dirty="0">
                <a:solidFill>
                  <a:srgbClr val="000000"/>
                </a:solidFill>
                <a:latin typeface="Cambria" pitchFamily="18" charset="0"/>
                <a:ea typeface="DejaVu Sans"/>
              </a:rPr>
              <a:t>LMON</a:t>
            </a:r>
            <a:endParaRPr sz="2000" dirty="0">
              <a:latin typeface="Cambria" pitchFamily="18" charset="0"/>
            </a:endParaRPr>
          </a:p>
          <a:p>
            <a:pPr marL="914400" lvl="1" indent="-457200">
              <a:lnSpc>
                <a:spcPct val="100000"/>
              </a:lnSpc>
              <a:buSzPct val="75000"/>
              <a:buFont typeface="+mj-lt"/>
              <a:buAutoNum type="arabicPeriod"/>
            </a:pPr>
            <a:r>
              <a:rPr lang="en-US" sz="2000" strike="noStrike" dirty="0">
                <a:solidFill>
                  <a:srgbClr val="000000"/>
                </a:solidFill>
                <a:latin typeface="Cambria" pitchFamily="18" charset="0"/>
                <a:ea typeface="DejaVu Sans"/>
              </a:rPr>
              <a:t>LCK0	</a:t>
            </a:r>
            <a:endParaRPr sz="2000" dirty="0">
              <a:latin typeface="Cambria" pitchFamily="18" charset="0"/>
            </a:endParaRPr>
          </a:p>
          <a:p>
            <a:pPr marL="914400" lvl="1" indent="-457200">
              <a:lnSpc>
                <a:spcPct val="100000"/>
              </a:lnSpc>
              <a:buSzPct val="75000"/>
              <a:buFont typeface="+mj-lt"/>
              <a:buAutoNum type="arabicPeriod"/>
            </a:pPr>
            <a:r>
              <a:rPr lang="en-US" sz="2000" strike="noStrike" dirty="0" err="1">
                <a:solidFill>
                  <a:srgbClr val="000000"/>
                </a:solidFill>
                <a:latin typeface="Cambria" pitchFamily="18" charset="0"/>
                <a:ea typeface="DejaVu Sans"/>
              </a:rPr>
              <a:t>LMDn</a:t>
            </a:r>
            <a:endParaRPr sz="2000" dirty="0">
              <a:latin typeface="Cambria" pitchFamily="18" charset="0"/>
            </a:endParaRPr>
          </a:p>
          <a:p>
            <a:pPr marL="914400" lvl="1" indent="-457200">
              <a:lnSpc>
                <a:spcPct val="100000"/>
              </a:lnSpc>
              <a:buSzPct val="75000"/>
              <a:buFont typeface="+mj-lt"/>
              <a:buAutoNum type="arabicPeriod"/>
            </a:pPr>
            <a:r>
              <a:rPr lang="en-US" sz="2000" strike="noStrike" dirty="0" err="1">
                <a:solidFill>
                  <a:srgbClr val="000000"/>
                </a:solidFill>
                <a:latin typeface="Cambria" pitchFamily="18" charset="0"/>
                <a:ea typeface="DejaVu Sans"/>
              </a:rPr>
              <a:t>LMSn</a:t>
            </a:r>
            <a:endParaRPr sz="2000" dirty="0">
              <a:latin typeface="Cambria" pitchFamily="18" charset="0"/>
            </a:endParaRPr>
          </a:p>
          <a:p>
            <a:pPr marL="914400" lvl="1" indent="-457200">
              <a:lnSpc>
                <a:spcPct val="100000"/>
              </a:lnSpc>
              <a:buSzPct val="75000"/>
              <a:buFont typeface="+mj-lt"/>
              <a:buAutoNum type="arabicPeriod"/>
            </a:pPr>
            <a:r>
              <a:rPr lang="en-US" sz="2000" strike="noStrike" dirty="0">
                <a:solidFill>
                  <a:srgbClr val="000000"/>
                </a:solidFill>
                <a:latin typeface="Cambria" pitchFamily="18" charset="0"/>
                <a:ea typeface="DejaVu Sans"/>
              </a:rPr>
              <a:t>DIAG</a:t>
            </a:r>
            <a:endParaRPr sz="2000" dirty="0">
              <a:latin typeface="Cambria" pitchFamily="18" charset="0"/>
            </a:endParaRPr>
          </a:p>
        </p:txBody>
      </p:sp>
    </p:spTree>
  </p:cSld>
  <p:clrMapOvr>
    <a:masterClrMapping/>
  </p:clrMapOvr>
  <p:transition advTm="79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 name="CustomShape 1"/>
          <p:cNvSpPr/>
          <p:nvPr/>
        </p:nvSpPr>
        <p:spPr>
          <a:xfrm>
            <a:off x="91440" y="182880"/>
            <a:ext cx="8719200" cy="601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a:p>
            <a:r>
              <a:rPr lang="en-US" sz="1500" strike="noStrike" dirty="0">
                <a:solidFill>
                  <a:srgbClr val="000000"/>
                </a:solidFill>
                <a:latin typeface="Arial"/>
                <a:ea typeface="DejaVu Sans"/>
              </a:rPr>
              <a:t>SQL&gt; alter database </a:t>
            </a:r>
            <a:r>
              <a:rPr lang="en-US" sz="1500" strike="noStrike" dirty="0" err="1">
                <a:solidFill>
                  <a:srgbClr val="000000"/>
                </a:solidFill>
                <a:latin typeface="Arial"/>
                <a:ea typeface="DejaVu Sans"/>
              </a:rPr>
              <a:t>datafile</a:t>
            </a:r>
            <a:r>
              <a:rPr lang="en-US" sz="1500" strike="noStrike" dirty="0">
                <a:solidFill>
                  <a:srgbClr val="000000"/>
                </a:solidFill>
                <a:latin typeface="Arial"/>
                <a:ea typeface="DejaVu Sans"/>
              </a:rPr>
              <a:t> 6 offline;</a:t>
            </a:r>
            <a:endParaRPr dirty="0"/>
          </a:p>
          <a:p>
            <a:r>
              <a:rPr lang="en-US" sz="1500" strike="noStrike" dirty="0">
                <a:solidFill>
                  <a:srgbClr val="000000"/>
                </a:solidFill>
                <a:latin typeface="Arial"/>
                <a:ea typeface="DejaVu Sans"/>
              </a:rPr>
              <a:t>Database altered.</a:t>
            </a:r>
            <a:endParaRPr dirty="0"/>
          </a:p>
          <a:p>
            <a:r>
              <a:rPr lang="en-US" sz="1500" strike="noStrike" dirty="0">
                <a:solidFill>
                  <a:srgbClr val="000000"/>
                </a:solidFill>
                <a:latin typeface="Arial"/>
                <a:ea typeface="DejaVu Sans"/>
              </a:rPr>
              <a:t>SQL&gt; select </a:t>
            </a:r>
            <a:r>
              <a:rPr lang="en-US" sz="1500" strike="noStrike" dirty="0" err="1">
                <a:solidFill>
                  <a:srgbClr val="000000"/>
                </a:solidFill>
                <a:latin typeface="Arial"/>
                <a:ea typeface="DejaVu Sans"/>
              </a:rPr>
              <a:t>file_name</a:t>
            </a:r>
            <a:r>
              <a:rPr lang="en-US" sz="1500" strike="noStrike" dirty="0">
                <a:solidFill>
                  <a:srgbClr val="000000"/>
                </a:solidFill>
                <a:latin typeface="Arial"/>
                <a:ea typeface="DejaVu Sans"/>
              </a:rPr>
              <a:t>, </a:t>
            </a:r>
            <a:r>
              <a:rPr lang="en-US" sz="1500" strike="noStrike" dirty="0" err="1">
                <a:solidFill>
                  <a:srgbClr val="000000"/>
                </a:solidFill>
                <a:latin typeface="Arial"/>
                <a:ea typeface="DejaVu Sans"/>
              </a:rPr>
              <a:t>file_id</a:t>
            </a:r>
            <a:r>
              <a:rPr lang="en-US" sz="1500" strike="noStrike" dirty="0">
                <a:solidFill>
                  <a:srgbClr val="000000"/>
                </a:solidFill>
                <a:latin typeface="Arial"/>
                <a:ea typeface="DejaVu Sans"/>
              </a:rPr>
              <a:t>, </a:t>
            </a:r>
            <a:r>
              <a:rPr lang="en-US" sz="1500" strike="noStrike" dirty="0" err="1">
                <a:solidFill>
                  <a:srgbClr val="000000"/>
                </a:solidFill>
                <a:latin typeface="Arial"/>
                <a:ea typeface="DejaVu Sans"/>
              </a:rPr>
              <a:t>online_status</a:t>
            </a:r>
            <a:r>
              <a:rPr lang="en-US" sz="1500" strike="noStrike" dirty="0">
                <a:solidFill>
                  <a:srgbClr val="000000"/>
                </a:solidFill>
                <a:latin typeface="Arial"/>
                <a:ea typeface="DejaVu Sans"/>
              </a:rPr>
              <a:t> from </a:t>
            </a:r>
            <a:r>
              <a:rPr lang="en-US" sz="1500" strike="noStrike" dirty="0" err="1">
                <a:solidFill>
                  <a:srgbClr val="000000"/>
                </a:solidFill>
                <a:latin typeface="Arial"/>
                <a:ea typeface="DejaVu Sans"/>
              </a:rPr>
              <a:t>dba_data_files</a:t>
            </a:r>
            <a:r>
              <a:rPr lang="en-US" sz="1500" strike="noStrike" dirty="0">
                <a:solidFill>
                  <a:srgbClr val="000000"/>
                </a:solidFill>
                <a:latin typeface="Arial"/>
                <a:ea typeface="DejaVu Sans"/>
              </a:rPr>
              <a:t> where </a:t>
            </a:r>
            <a:r>
              <a:rPr lang="en-US" sz="1500" strike="noStrike" dirty="0" err="1">
                <a:solidFill>
                  <a:srgbClr val="000000"/>
                </a:solidFill>
                <a:latin typeface="Arial"/>
                <a:ea typeface="DejaVu Sans"/>
              </a:rPr>
              <a:t>file_id</a:t>
            </a:r>
            <a:r>
              <a:rPr lang="en-US" sz="1500" strike="noStrike" dirty="0">
                <a:solidFill>
                  <a:srgbClr val="000000"/>
                </a:solidFill>
                <a:latin typeface="Arial"/>
                <a:ea typeface="DejaVu Sans"/>
              </a:rPr>
              <a:t>=6;</a:t>
            </a:r>
            <a:endParaRPr dirty="0"/>
          </a:p>
          <a:p>
            <a:r>
              <a:rPr lang="en-US" sz="1500" strike="noStrike" dirty="0">
                <a:solidFill>
                  <a:srgbClr val="000000"/>
                </a:solidFill>
                <a:latin typeface="Arial"/>
                <a:ea typeface="DejaVu Sans"/>
              </a:rPr>
              <a:t>FILE_NAME FILE_ID ONLINE_STATUS</a:t>
            </a:r>
            <a:endParaRPr dirty="0"/>
          </a:p>
          <a:p>
            <a:r>
              <a:rPr lang="en-US" sz="1500" strike="noStrike" dirty="0">
                <a:solidFill>
                  <a:srgbClr val="000000"/>
                </a:solidFill>
                <a:latin typeface="Arial"/>
                <a:ea typeface="DejaVu Sans"/>
              </a:rPr>
              <a:t>---------- -------</a:t>
            </a:r>
            <a:endParaRPr dirty="0"/>
          </a:p>
          <a:p>
            <a:r>
              <a:rPr lang="en-US" sz="1500" strike="noStrike" dirty="0">
                <a:solidFill>
                  <a:srgbClr val="000000"/>
                </a:solidFill>
                <a:latin typeface="Arial"/>
                <a:ea typeface="DejaVu Sans"/>
              </a:rPr>
              <a:t>/u01/oracle/</a:t>
            </a:r>
            <a:r>
              <a:rPr lang="en-US" sz="1500" strike="noStrike" dirty="0" err="1">
                <a:solidFill>
                  <a:srgbClr val="000000"/>
                </a:solidFill>
                <a:latin typeface="Arial"/>
                <a:ea typeface="DejaVu Sans"/>
              </a:rPr>
              <a:t>oradata</a:t>
            </a:r>
            <a:r>
              <a:rPr lang="en-US" sz="1500" strike="noStrike" dirty="0">
                <a:solidFill>
                  <a:srgbClr val="000000"/>
                </a:solidFill>
                <a:latin typeface="Arial"/>
                <a:ea typeface="DejaVu Sans"/>
              </a:rPr>
              <a:t>/test1.dbf 6 RECOVER</a:t>
            </a:r>
            <a:endParaRPr dirty="0"/>
          </a:p>
          <a:p>
            <a:endParaRPr dirty="0"/>
          </a:p>
          <a:p>
            <a:r>
              <a:rPr lang="en-US" sz="1500" strike="noStrike" dirty="0">
                <a:solidFill>
                  <a:srgbClr val="000000"/>
                </a:solidFill>
                <a:latin typeface="Arial"/>
                <a:ea typeface="DejaVu Sans"/>
              </a:rPr>
              <a:t>2. Use ASMCMD to copy the file from </a:t>
            </a:r>
            <a:r>
              <a:rPr lang="en-US" sz="1500" strike="noStrike" dirty="0" err="1">
                <a:solidFill>
                  <a:srgbClr val="000000"/>
                </a:solidFill>
                <a:latin typeface="Arial"/>
                <a:ea typeface="DejaVu Sans"/>
              </a:rPr>
              <a:t>filesystem</a:t>
            </a:r>
            <a:r>
              <a:rPr lang="en-US" sz="1500" strike="noStrike" dirty="0">
                <a:solidFill>
                  <a:srgbClr val="000000"/>
                </a:solidFill>
                <a:latin typeface="Arial"/>
                <a:ea typeface="DejaVu Sans"/>
              </a:rPr>
              <a:t> to the </a:t>
            </a:r>
            <a:r>
              <a:rPr lang="en-US" sz="1500" strike="noStrike" dirty="0" err="1">
                <a:solidFill>
                  <a:srgbClr val="000000"/>
                </a:solidFill>
                <a:latin typeface="Arial"/>
                <a:ea typeface="DejaVu Sans"/>
              </a:rPr>
              <a:t>diskgroup</a:t>
            </a:r>
            <a:endParaRPr dirty="0"/>
          </a:p>
          <a:p>
            <a:r>
              <a:rPr lang="en-US" sz="1500" strike="noStrike" dirty="0">
                <a:solidFill>
                  <a:srgbClr val="000000"/>
                </a:solidFill>
                <a:latin typeface="Arial"/>
                <a:ea typeface="DejaVu Sans"/>
              </a:rPr>
              <a:t>ASMCMD&gt; cp /u01/oracle/</a:t>
            </a:r>
            <a:r>
              <a:rPr lang="en-US" sz="1500" strike="noStrike" dirty="0" err="1">
                <a:solidFill>
                  <a:srgbClr val="000000"/>
                </a:solidFill>
                <a:latin typeface="Arial"/>
                <a:ea typeface="DejaVu Sans"/>
              </a:rPr>
              <a:t>oradata</a:t>
            </a:r>
            <a:r>
              <a:rPr lang="en-US" sz="1500" strike="noStrike" dirty="0">
                <a:solidFill>
                  <a:srgbClr val="000000"/>
                </a:solidFill>
                <a:latin typeface="Arial"/>
                <a:ea typeface="DejaVu Sans"/>
              </a:rPr>
              <a:t>/test1.dbf +DATA/LONDON/DATAFILE/test.dbf</a:t>
            </a:r>
            <a:endParaRPr dirty="0"/>
          </a:p>
          <a:p>
            <a:r>
              <a:rPr lang="en-US" sz="1500" strike="noStrike" dirty="0">
                <a:solidFill>
                  <a:srgbClr val="000000"/>
                </a:solidFill>
                <a:latin typeface="Arial"/>
                <a:ea typeface="DejaVu Sans"/>
              </a:rPr>
              <a:t>copying /u01/oracle/</a:t>
            </a:r>
            <a:r>
              <a:rPr lang="en-US" sz="1500" strike="noStrike" dirty="0" err="1">
                <a:solidFill>
                  <a:srgbClr val="000000"/>
                </a:solidFill>
                <a:latin typeface="Arial"/>
                <a:ea typeface="DejaVu Sans"/>
              </a:rPr>
              <a:t>oradata</a:t>
            </a:r>
            <a:r>
              <a:rPr lang="en-US" sz="1500" strike="noStrike" dirty="0">
                <a:solidFill>
                  <a:srgbClr val="000000"/>
                </a:solidFill>
                <a:latin typeface="Arial"/>
                <a:ea typeface="DejaVu Sans"/>
              </a:rPr>
              <a:t>/test1.dbf -&gt; +DATA/LONDON/DATAFILE/test.dbf</a:t>
            </a:r>
            <a:endParaRPr dirty="0"/>
          </a:p>
          <a:p>
            <a:endParaRPr dirty="0"/>
          </a:p>
          <a:p>
            <a:r>
              <a:rPr lang="en-US" sz="1500" strike="noStrike" dirty="0">
                <a:solidFill>
                  <a:srgbClr val="000000"/>
                </a:solidFill>
                <a:latin typeface="Arial"/>
                <a:ea typeface="DejaVu Sans"/>
              </a:rPr>
              <a:t>ASMCMD&gt; </a:t>
            </a:r>
            <a:r>
              <a:rPr lang="en-US" sz="1500" strike="noStrike" dirty="0" err="1">
                <a:solidFill>
                  <a:srgbClr val="000000"/>
                </a:solidFill>
                <a:latin typeface="Arial"/>
                <a:ea typeface="DejaVu Sans"/>
              </a:rPr>
              <a:t>ls</a:t>
            </a:r>
            <a:r>
              <a:rPr lang="en-US" sz="1500" strike="noStrike" dirty="0">
                <a:solidFill>
                  <a:srgbClr val="000000"/>
                </a:solidFill>
                <a:latin typeface="Arial"/>
                <a:ea typeface="DejaVu Sans"/>
              </a:rPr>
              <a:t> -</a:t>
            </a:r>
            <a:r>
              <a:rPr lang="en-US" sz="1500" strike="noStrike" dirty="0" err="1">
                <a:solidFill>
                  <a:srgbClr val="000000"/>
                </a:solidFill>
                <a:latin typeface="Arial"/>
                <a:ea typeface="DejaVu Sans"/>
              </a:rPr>
              <a:t>lt</a:t>
            </a:r>
            <a:endParaRPr dirty="0"/>
          </a:p>
          <a:p>
            <a:r>
              <a:rPr lang="en-US" sz="1500" strike="noStrike" dirty="0">
                <a:solidFill>
                  <a:srgbClr val="000000"/>
                </a:solidFill>
                <a:latin typeface="Arial"/>
                <a:ea typeface="DejaVu Sans"/>
              </a:rPr>
              <a:t>Type </a:t>
            </a:r>
            <a:r>
              <a:rPr lang="en-US" sz="1500" strike="noStrike" dirty="0" err="1">
                <a:solidFill>
                  <a:srgbClr val="000000"/>
                </a:solidFill>
                <a:latin typeface="Arial"/>
                <a:ea typeface="DejaVu Sans"/>
              </a:rPr>
              <a:t>Redund</a:t>
            </a:r>
            <a:r>
              <a:rPr lang="en-US" sz="1500" strike="noStrike" dirty="0">
                <a:solidFill>
                  <a:srgbClr val="000000"/>
                </a:solidFill>
                <a:latin typeface="Arial"/>
                <a:ea typeface="DejaVu Sans"/>
              </a:rPr>
              <a:t> Striped Time Sys Name</a:t>
            </a:r>
            <a:endParaRPr dirty="0"/>
          </a:p>
          <a:p>
            <a:r>
              <a:rPr lang="en-US" sz="1500" strike="noStrike" dirty="0">
                <a:solidFill>
                  <a:srgbClr val="000000"/>
                </a:solidFill>
                <a:latin typeface="Arial"/>
                <a:ea typeface="DejaVu Sans"/>
              </a:rPr>
              <a:t>  N test.dbf =&gt; +DATA/ASM/DATAFILE/test.dbf.286.833718815</a:t>
            </a:r>
            <a:endParaRPr dirty="0"/>
          </a:p>
          <a:p>
            <a:r>
              <a:rPr lang="en-US" sz="1500" strike="noStrike" dirty="0">
                <a:solidFill>
                  <a:srgbClr val="000000"/>
                </a:solidFill>
                <a:latin typeface="Arial"/>
                <a:ea typeface="DejaVu Sans"/>
              </a:rPr>
              <a:t>ASMCMD&gt; </a:t>
            </a:r>
            <a:r>
              <a:rPr lang="en-US" sz="1500" strike="noStrike" dirty="0" err="1">
                <a:solidFill>
                  <a:srgbClr val="000000"/>
                </a:solidFill>
                <a:latin typeface="Arial"/>
                <a:ea typeface="DejaVu Sans"/>
              </a:rPr>
              <a:t>pwd</a:t>
            </a:r>
            <a:endParaRPr dirty="0"/>
          </a:p>
          <a:p>
            <a:r>
              <a:rPr lang="en-US" sz="1500" strike="noStrike" dirty="0">
                <a:solidFill>
                  <a:srgbClr val="000000"/>
                </a:solidFill>
                <a:latin typeface="Arial"/>
                <a:ea typeface="DejaVu Sans"/>
              </a:rPr>
              <a:t>+DATA/ASM/DATAFILE</a:t>
            </a:r>
            <a:endParaRPr dirty="0"/>
          </a:p>
        </p:txBody>
      </p:sp>
    </p:spTree>
  </p:cSld>
  <p:clrMapOvr>
    <a:masterClrMapping/>
  </p:clrMapOvr>
  <p:transition advTm="26979"/>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 name="CustomShape 1"/>
          <p:cNvSpPr/>
          <p:nvPr/>
        </p:nvSpPr>
        <p:spPr>
          <a:xfrm>
            <a:off x="182880" y="349560"/>
            <a:ext cx="8410680" cy="495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r>
              <a:rPr lang="en-US" strike="noStrike">
                <a:solidFill>
                  <a:srgbClr val="000000"/>
                </a:solidFill>
                <a:latin typeface="Arial"/>
                <a:ea typeface="DejaVu Sans"/>
              </a:rPr>
              <a:t>3. Once the file is copied, rename the datafile</a:t>
            </a:r>
            <a:endParaRPr/>
          </a:p>
          <a:p>
            <a:r>
              <a:rPr lang="en-US" strike="noStrike">
                <a:solidFill>
                  <a:srgbClr val="000000"/>
                </a:solidFill>
                <a:latin typeface="Arial"/>
                <a:ea typeface="DejaVu Sans"/>
              </a:rPr>
              <a:t>SQL&gt; alter database rename file '/u01/oracle/oradata/test1.dbf' to '+DATA/LONDON/DATAFILE/test.dbf';</a:t>
            </a:r>
            <a:endParaRPr/>
          </a:p>
          <a:p>
            <a:r>
              <a:rPr lang="en-US" strike="noStrike">
                <a:solidFill>
                  <a:srgbClr val="000000"/>
                </a:solidFill>
                <a:latin typeface="Arial"/>
                <a:ea typeface="DejaVu Sans"/>
              </a:rPr>
              <a:t>Database altered.</a:t>
            </a:r>
            <a:endParaRPr/>
          </a:p>
          <a:p>
            <a:endParaRPr/>
          </a:p>
          <a:p>
            <a:r>
              <a:rPr lang="en-US" strike="noStrike">
                <a:solidFill>
                  <a:srgbClr val="000000"/>
                </a:solidFill>
                <a:latin typeface="Arial"/>
                <a:ea typeface="DejaVu Sans"/>
              </a:rPr>
              <a:t>4. Recover the datafile and bring it ONLINE.</a:t>
            </a:r>
            <a:endParaRPr/>
          </a:p>
          <a:p>
            <a:r>
              <a:rPr lang="en-US" strike="noStrike">
                <a:solidFill>
                  <a:srgbClr val="000000"/>
                </a:solidFill>
                <a:latin typeface="Arial"/>
                <a:ea typeface="DejaVu Sans"/>
              </a:rPr>
              <a:t>SQL&gt; alter database recover datafile 6;</a:t>
            </a:r>
            <a:endParaRPr/>
          </a:p>
          <a:p>
            <a:r>
              <a:rPr lang="en-US" strike="noStrike">
                <a:solidFill>
                  <a:srgbClr val="000000"/>
                </a:solidFill>
                <a:latin typeface="Arial"/>
                <a:ea typeface="DejaVu Sans"/>
              </a:rPr>
              <a:t>Database altered.</a:t>
            </a:r>
            <a:endParaRPr/>
          </a:p>
          <a:p>
            <a:endParaRPr/>
          </a:p>
          <a:p>
            <a:r>
              <a:rPr lang="en-US" strike="noStrike">
                <a:solidFill>
                  <a:srgbClr val="000000"/>
                </a:solidFill>
                <a:latin typeface="Arial"/>
                <a:ea typeface="DejaVu Sans"/>
              </a:rPr>
              <a:t>SQL&gt; alter database datafile 6 online;</a:t>
            </a:r>
            <a:endParaRPr/>
          </a:p>
          <a:p>
            <a:r>
              <a:rPr lang="en-US" strike="noStrike">
                <a:solidFill>
                  <a:srgbClr val="000000"/>
                </a:solidFill>
                <a:latin typeface="Arial"/>
                <a:ea typeface="DejaVu Sans"/>
              </a:rPr>
              <a:t>Database altered.</a:t>
            </a:r>
            <a:endParaRPr/>
          </a:p>
          <a:p>
            <a:endParaRPr/>
          </a:p>
          <a:p>
            <a:r>
              <a:rPr lang="en-US" strike="noStrike">
                <a:solidFill>
                  <a:srgbClr val="000000"/>
                </a:solidFill>
                <a:latin typeface="Arial"/>
                <a:ea typeface="DejaVu Sans"/>
              </a:rPr>
              <a:t>5. Confirm correct name and location:</a:t>
            </a:r>
            <a:endParaRPr/>
          </a:p>
          <a:p>
            <a:r>
              <a:rPr lang="en-US" strike="noStrike">
                <a:solidFill>
                  <a:srgbClr val="000000"/>
                </a:solidFill>
                <a:latin typeface="Arial"/>
                <a:ea typeface="DejaVu Sans"/>
              </a:rPr>
              <a:t>SQL&gt; select file_name, file_id, online_status from dba_data_files where file_id=6;</a:t>
            </a:r>
            <a:endParaRPr/>
          </a:p>
          <a:p>
            <a:r>
              <a:rPr lang="en-US" strike="noStrike">
                <a:solidFill>
                  <a:srgbClr val="000000"/>
                </a:solidFill>
                <a:latin typeface="Arial"/>
                <a:ea typeface="DejaVu Sans"/>
              </a:rPr>
              <a:t>FILE_NAME FILE_ID ONLINE_STATUS</a:t>
            </a:r>
            <a:endParaRPr/>
          </a:p>
          <a:p>
            <a:r>
              <a:rPr lang="en-US" strike="noStrike">
                <a:solidFill>
                  <a:srgbClr val="000000"/>
                </a:solidFill>
                <a:latin typeface="Arial"/>
                <a:ea typeface="DejaVu Sans"/>
              </a:rPr>
              <a:t>---------- -------</a:t>
            </a:r>
            <a:endParaRPr/>
          </a:p>
          <a:p>
            <a:r>
              <a:rPr lang="en-US" strike="noStrike">
                <a:solidFill>
                  <a:srgbClr val="000000"/>
                </a:solidFill>
                <a:latin typeface="Arial"/>
                <a:ea typeface="DejaVu Sans"/>
              </a:rPr>
              <a:t>+DATA/london/datafile/test.dbf 6 ONLINE</a:t>
            </a:r>
            <a:endParaRPr/>
          </a:p>
          <a:p>
            <a:r>
              <a:rPr lang="en-US" strike="noStrike">
                <a:solidFill>
                  <a:srgbClr val="000000"/>
                </a:solidFill>
                <a:latin typeface="Arial"/>
                <a:ea typeface="DejaVu Sans"/>
              </a:rPr>
              <a:t> </a:t>
            </a:r>
            <a:endParaRPr/>
          </a:p>
        </p:txBody>
      </p:sp>
      <p:pic>
        <p:nvPicPr>
          <p:cNvPr id="3" name="~PP3672.WAV">
            <a:hlinkClick r:id="" action="ppaction://media"/>
          </p:cNvPr>
          <p:cNvPicPr>
            <a:picLocks noRot="1" noChangeAspect="1"/>
          </p:cNvPicPr>
          <p:nvPr>
            <a:wavAudioFile r:embed="rId1" name="~PP3672.WAV"/>
          </p:nvPr>
        </p:nvPicPr>
        <p:blipFill>
          <a:blip r:embed="rId3" cstate="print"/>
          <a:stretch>
            <a:fillRect/>
          </a:stretch>
        </p:blipFill>
        <p:spPr>
          <a:xfrm>
            <a:off x="8696325" y="6410325"/>
            <a:ext cx="304800" cy="304800"/>
          </a:xfrm>
          <a:prstGeom prst="rect">
            <a:avLst/>
          </a:prstGeom>
        </p:spPr>
      </p:pic>
    </p:spTree>
  </p:cSld>
  <p:clrMapOvr>
    <a:masterClrMapping/>
  </p:clrMapOvr>
  <p:transition advTm="12544"/>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3" name="Picture 1532"/>
          <p:cNvPicPr/>
          <p:nvPr/>
        </p:nvPicPr>
        <p:blipFill>
          <a:blip r:embed="rId3" cstate="print"/>
          <a:stretch/>
        </p:blipFill>
        <p:spPr>
          <a:xfrm>
            <a:off x="33840" y="333720"/>
            <a:ext cx="9143280" cy="6205320"/>
          </a:xfrm>
          <a:prstGeom prst="rect">
            <a:avLst/>
          </a:prstGeom>
          <a:ln>
            <a:noFill/>
          </a:ln>
        </p:spPr>
      </p:pic>
      <p:pic>
        <p:nvPicPr>
          <p:cNvPr id="3" name="~PP3.WAV">
            <a:hlinkClick r:id="" action="ppaction://media"/>
          </p:cNvPr>
          <p:cNvPicPr>
            <a:picLocks noRot="1" noChangeAspect="1"/>
          </p:cNvPicPr>
          <p:nvPr>
            <a:wavAudioFile r:embed="rId1" name="~PP3.WAV"/>
          </p:nvPr>
        </p:nvPicPr>
        <p:blipFill>
          <a:blip r:embed="rId4" cstate="print"/>
          <a:stretch>
            <a:fillRect/>
          </a:stretch>
        </p:blipFill>
        <p:spPr>
          <a:xfrm>
            <a:off x="8696325" y="6410325"/>
            <a:ext cx="304800" cy="304800"/>
          </a:xfrm>
          <a:prstGeom prst="rect">
            <a:avLst/>
          </a:prstGeom>
        </p:spPr>
      </p:pic>
    </p:spTree>
  </p:cSld>
  <p:clrMapOvr>
    <a:masterClrMapping/>
  </p:clrMapOvr>
  <p:transition advTm="20782"/>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 name="CustomShape 1"/>
          <p:cNvSpPr/>
          <p:nvPr/>
        </p:nvSpPr>
        <p:spPr>
          <a:xfrm>
            <a:off x="-45720" y="457200"/>
            <a:ext cx="9303120" cy="59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trike="noStrike">
                <a:latin typeface="Arial"/>
              </a:rPr>
              <a:t>In rolling patching, one node will be shut down, the patch is applied to those nodes, and</a:t>
            </a:r>
            <a:endParaRPr/>
          </a:p>
          <a:p>
            <a:r>
              <a:rPr lang="en-US" strike="noStrike">
                <a:latin typeface="Arial"/>
              </a:rPr>
              <a:t>nodes are brought back up. This is performed one by one, separately, until all the</a:t>
            </a:r>
            <a:endParaRPr/>
          </a:p>
          <a:p>
            <a:r>
              <a:rPr lang="en-US" strike="noStrike">
                <a:latin typeface="Arial"/>
              </a:rPr>
              <a:t>nodes in the cluster are patched. This is the most efficient means of applying an interim patch</a:t>
            </a:r>
            <a:endParaRPr/>
          </a:p>
          <a:p>
            <a:r>
              <a:rPr lang="en-US" strike="noStrike">
                <a:latin typeface="Arial"/>
              </a:rPr>
              <a:t>to an Oracle RAC or Oracle Grid Infrastructure . By patching one by one nodes, there is zero downtime for the cluster database because at least one</a:t>
            </a:r>
            <a:endParaRPr/>
          </a:p>
          <a:p>
            <a:r>
              <a:rPr lang="en-US" strike="noStrike">
                <a:latin typeface="Arial"/>
              </a:rPr>
              <a:t>instance is available at all times on a different node.</a:t>
            </a:r>
            <a:endParaRPr/>
          </a:p>
          <a:p>
            <a:r>
              <a:rPr lang="en-US" strike="noStrike">
                <a:latin typeface="Arial"/>
              </a:rPr>
              <a:t>Although most patches can be applied in a rolling fashion, some patches cannot be applied in</a:t>
            </a:r>
            <a:endParaRPr/>
          </a:p>
          <a:p>
            <a:r>
              <a:rPr lang="en-US" strike="noStrike">
                <a:latin typeface="Arial"/>
              </a:rPr>
              <a:t>this fashion. The README file for the patch indicates whether or not you can apply the patch</a:t>
            </a:r>
            <a:endParaRPr/>
          </a:p>
          <a:p>
            <a:r>
              <a:rPr lang="en-US" strike="noStrike">
                <a:latin typeface="Arial"/>
              </a:rPr>
              <a:t>by using the rolling patch method. If the patch cannot be applied using the rolling patch</a:t>
            </a:r>
            <a:endParaRPr/>
          </a:p>
          <a:p>
            <a:r>
              <a:rPr lang="en-US" strike="noStrike">
                <a:latin typeface="Arial"/>
              </a:rPr>
              <a:t>method, then you must use either “Minimum Downtime Patching” or “All Node Patching” to</a:t>
            </a:r>
            <a:endParaRPr/>
          </a:p>
          <a:p>
            <a:r>
              <a:rPr lang="en-US" strike="noStrike">
                <a:latin typeface="Arial"/>
              </a:rPr>
              <a:t>apply the patch</a:t>
            </a:r>
            <a:endParaRPr/>
          </a:p>
          <a:p>
            <a:endParaRPr/>
          </a:p>
          <a:p>
            <a:r>
              <a:rPr lang="en-US" strike="noStrike">
                <a:latin typeface="Arial"/>
              </a:rPr>
              <a:t>With rolling patches, the software version may be temporarily newer than the active version.</a:t>
            </a:r>
            <a:endParaRPr/>
          </a:p>
          <a:p>
            <a:r>
              <a:rPr lang="en-US" strike="noStrike">
                <a:latin typeface="Arial"/>
              </a:rPr>
              <a:t>– To check the software version on a single node:</a:t>
            </a:r>
            <a:endParaRPr/>
          </a:p>
          <a:p>
            <a:r>
              <a:rPr lang="en-US" strike="noStrike">
                <a:latin typeface="Arial"/>
              </a:rPr>
              <a:t>$ crsctl query crs softwareversion [hostname]</a:t>
            </a:r>
            <a:endParaRPr/>
          </a:p>
          <a:p>
            <a:r>
              <a:rPr lang="en-US" strike="noStrike">
                <a:latin typeface="Arial"/>
              </a:rPr>
              <a:t>– To check the active version of the cluster:</a:t>
            </a:r>
            <a:endParaRPr/>
          </a:p>
          <a:p>
            <a:r>
              <a:rPr lang="en-US" strike="noStrike">
                <a:latin typeface="Arial"/>
              </a:rPr>
              <a:t>$ crsctl query crs activeversion</a:t>
            </a:r>
            <a:endParaRPr/>
          </a:p>
          <a:p>
            <a:endParaRPr/>
          </a:p>
          <a:p>
            <a:r>
              <a:rPr lang="en-US" strike="noStrike">
                <a:latin typeface="Arial"/>
              </a:rPr>
              <a:t>Different versions should exist only while applyingo patch</a:t>
            </a:r>
            <a:endParaRPr/>
          </a:p>
        </p:txBody>
      </p:sp>
      <p:pic>
        <p:nvPicPr>
          <p:cNvPr id="3" name="~PP1645.WAV">
            <a:hlinkClick r:id="" action="ppaction://media"/>
          </p:cNvPr>
          <p:cNvPicPr>
            <a:picLocks noRot="1" noChangeAspect="1"/>
          </p:cNvPicPr>
          <p:nvPr>
            <a:wavAudioFile r:embed="rId1" name="~PP1645.WAV"/>
          </p:nvPr>
        </p:nvPicPr>
        <p:blipFill>
          <a:blip r:embed="rId3" cstate="print"/>
          <a:stretch>
            <a:fillRect/>
          </a:stretch>
        </p:blipFill>
        <p:spPr>
          <a:xfrm>
            <a:off x="8696325" y="6410325"/>
            <a:ext cx="304800" cy="304800"/>
          </a:xfrm>
          <a:prstGeom prst="rect">
            <a:avLst/>
          </a:prstGeom>
        </p:spPr>
      </p:pic>
    </p:spTree>
  </p:cSld>
  <p:clrMapOvr>
    <a:masterClrMapping/>
  </p:clrMapOvr>
  <p:transition advTm="26024"/>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5" name="CustomShape 1"/>
          <p:cNvSpPr/>
          <p:nvPr/>
        </p:nvSpPr>
        <p:spPr>
          <a:xfrm>
            <a:off x="182880" y="550080"/>
            <a:ext cx="9220680" cy="264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a:p>
            <a:r>
              <a:rPr lang="en-US" b="1" strike="noStrike" dirty="0" err="1">
                <a:latin typeface="Arial"/>
              </a:rPr>
              <a:t>OPatch</a:t>
            </a:r>
            <a:r>
              <a:rPr lang="en-US" b="1" strike="noStrike" dirty="0">
                <a:latin typeface="Arial"/>
              </a:rPr>
              <a:t> Log and Trace Files</a:t>
            </a:r>
            <a:endParaRPr dirty="0"/>
          </a:p>
          <a:p>
            <a:endParaRPr dirty="0"/>
          </a:p>
          <a:p>
            <a:r>
              <a:rPr lang="en-US" strike="noStrike" dirty="0" err="1">
                <a:latin typeface="Arial"/>
              </a:rPr>
              <a:t>OPatch</a:t>
            </a:r>
            <a:r>
              <a:rPr lang="en-US" strike="noStrike" dirty="0">
                <a:latin typeface="Arial"/>
              </a:rPr>
              <a:t> maintains logs for apply, rollback, and </a:t>
            </a:r>
            <a:r>
              <a:rPr lang="en-US" strike="noStrike" dirty="0" err="1">
                <a:latin typeface="Arial"/>
              </a:rPr>
              <a:t>lsinventory</a:t>
            </a:r>
            <a:r>
              <a:rPr lang="en-US" strike="noStrike" dirty="0">
                <a:latin typeface="Arial"/>
              </a:rPr>
              <a:t> operations.</a:t>
            </a:r>
            <a:endParaRPr dirty="0"/>
          </a:p>
          <a:p>
            <a:r>
              <a:rPr lang="en-US" strike="noStrike" dirty="0" err="1">
                <a:latin typeface="Arial"/>
              </a:rPr>
              <a:t>OPatch</a:t>
            </a:r>
            <a:r>
              <a:rPr lang="en-US" strike="noStrike" dirty="0">
                <a:latin typeface="Arial"/>
              </a:rPr>
              <a:t> Log files are located in</a:t>
            </a:r>
            <a:endParaRPr dirty="0"/>
          </a:p>
          <a:p>
            <a:r>
              <a:rPr lang="en-US" strike="noStrike" dirty="0">
                <a:latin typeface="Arial"/>
              </a:rPr>
              <a:t>ORACLE_HOME/</a:t>
            </a:r>
            <a:r>
              <a:rPr lang="en-US" strike="noStrike" dirty="0" err="1">
                <a:latin typeface="Arial"/>
              </a:rPr>
              <a:t>cfgtoollogs</a:t>
            </a:r>
            <a:r>
              <a:rPr lang="en-US" strike="noStrike" dirty="0">
                <a:latin typeface="Arial"/>
              </a:rPr>
              <a:t>/</a:t>
            </a:r>
            <a:r>
              <a:rPr lang="en-US" strike="noStrike" dirty="0" err="1">
                <a:latin typeface="Arial"/>
              </a:rPr>
              <a:t>opatch</a:t>
            </a:r>
            <a:r>
              <a:rPr lang="en-US" strike="noStrike" dirty="0">
                <a:latin typeface="Arial"/>
              </a:rPr>
              <a:t>.</a:t>
            </a:r>
            <a:endParaRPr dirty="0"/>
          </a:p>
          <a:p>
            <a:r>
              <a:rPr lang="en-US" strike="noStrike" dirty="0">
                <a:latin typeface="Arial"/>
              </a:rPr>
              <a:t>Each log file is tagged with the time stamp of the operation.</a:t>
            </a:r>
            <a:endParaRPr dirty="0"/>
          </a:p>
          <a:p>
            <a:r>
              <a:rPr lang="en-US" strike="noStrike" dirty="0">
                <a:latin typeface="Arial"/>
              </a:rPr>
              <a:t>Each time you run </a:t>
            </a:r>
            <a:r>
              <a:rPr lang="en-US" strike="noStrike" dirty="0" err="1">
                <a:latin typeface="Arial"/>
              </a:rPr>
              <a:t>OPatch</a:t>
            </a:r>
            <a:r>
              <a:rPr lang="en-US" strike="noStrike" dirty="0">
                <a:latin typeface="Arial"/>
              </a:rPr>
              <a:t>, a new log file is created.</a:t>
            </a:r>
            <a:endParaRPr dirty="0"/>
          </a:p>
          <a:p>
            <a:r>
              <a:rPr lang="en-US" strike="noStrike" dirty="0" err="1">
                <a:latin typeface="Arial"/>
              </a:rPr>
              <a:t>OPatch</a:t>
            </a:r>
            <a:r>
              <a:rPr lang="en-US" strike="noStrike" dirty="0">
                <a:latin typeface="Arial"/>
              </a:rPr>
              <a:t> maintains an index of processed commands-and log files in the opatch_history.txt file</a:t>
            </a:r>
            <a:endParaRPr dirty="0"/>
          </a:p>
        </p:txBody>
      </p:sp>
      <p:pic>
        <p:nvPicPr>
          <p:cNvPr id="3" name="~PP3819.WAV">
            <a:hlinkClick r:id="" action="ppaction://media"/>
          </p:cNvPr>
          <p:cNvPicPr>
            <a:picLocks noRot="1" noChangeAspect="1"/>
          </p:cNvPicPr>
          <p:nvPr>
            <a:wavAudioFile r:embed="rId1" name="~PP3819.WAV"/>
          </p:nvPr>
        </p:nvPicPr>
        <p:blipFill>
          <a:blip r:embed="rId3" cstate="print"/>
          <a:stretch>
            <a:fillRect/>
          </a:stretch>
        </p:blipFill>
        <p:spPr>
          <a:xfrm>
            <a:off x="8696325" y="6410325"/>
            <a:ext cx="304800" cy="304800"/>
          </a:xfrm>
          <a:prstGeom prst="rect">
            <a:avLst/>
          </a:prstGeom>
        </p:spPr>
      </p:pic>
    </p:spTree>
  </p:cSld>
  <p:clrMapOvr>
    <a:masterClrMapping/>
  </p:clrMapOvr>
  <p:transition advTm="26583"/>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 name="CustomShape 1"/>
          <p:cNvSpPr/>
          <p:nvPr/>
        </p:nvSpPr>
        <p:spPr>
          <a:xfrm>
            <a:off x="2286000" y="182880"/>
            <a:ext cx="44802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trike="noStrike">
                <a:latin typeface="Arial"/>
              </a:rPr>
              <a:t>Oracle clusterware 11.2.0.4 PSU patching</a:t>
            </a:r>
            <a:endParaRPr/>
          </a:p>
        </p:txBody>
      </p:sp>
      <p:sp>
        <p:nvSpPr>
          <p:cNvPr id="1537" name="CustomShape 2"/>
          <p:cNvSpPr/>
          <p:nvPr/>
        </p:nvSpPr>
        <p:spPr>
          <a:xfrm>
            <a:off x="9720" y="640080"/>
            <a:ext cx="9191880" cy="701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trike="noStrike">
                <a:latin typeface="Arial"/>
              </a:rPr>
              <a:t>Pre requisite</a:t>
            </a:r>
            <a:endParaRPr/>
          </a:p>
          <a:p>
            <a:endParaRPr/>
          </a:p>
          <a:p>
            <a:r>
              <a:rPr lang="en-US" sz="1400" strike="noStrike">
                <a:latin typeface="Arial"/>
              </a:rPr>
              <a:t>1-Stop oswatcher if running.</a:t>
            </a:r>
            <a:endParaRPr/>
          </a:p>
          <a:p>
            <a:r>
              <a:rPr lang="en-US" sz="1400" strike="noStrike">
                <a:latin typeface="Arial"/>
              </a:rPr>
              <a:t>  ./stopOSWbb.sh (to stop OSWatcher)</a:t>
            </a:r>
            <a:endParaRPr/>
          </a:p>
          <a:p>
            <a:r>
              <a:rPr lang="en-US" sz="1400" strike="noStrike">
                <a:latin typeface="Arial"/>
              </a:rPr>
              <a:t>2-Stop OEM agent (as oracle user) and check status of clusterware and Database</a:t>
            </a:r>
            <a:endParaRPr/>
          </a:p>
          <a:p>
            <a:r>
              <a:rPr lang="en-US" sz="1400" strike="noStrike">
                <a:latin typeface="Arial"/>
              </a:rPr>
              <a:t>emctl stop agent (Stop the  instance as an oracle user.)</a:t>
            </a:r>
            <a:endParaRPr/>
          </a:p>
          <a:p>
            <a:r>
              <a:rPr lang="en-US" sz="1400" strike="noStrike">
                <a:latin typeface="Arial"/>
              </a:rPr>
              <a:t>crsctl stat res -t (Clusterware status)</a:t>
            </a:r>
            <a:endParaRPr/>
          </a:p>
          <a:p>
            <a:r>
              <a:rPr lang="en-US" sz="1400" strike="noStrike">
                <a:latin typeface="Arial"/>
              </a:rPr>
              <a:t> ps -ef|grep pmon</a:t>
            </a:r>
            <a:endParaRPr/>
          </a:p>
          <a:p>
            <a:r>
              <a:rPr lang="en-US" sz="1400" strike="noStrike">
                <a:latin typeface="Arial"/>
              </a:rPr>
              <a:t> ps -ef|grept tns</a:t>
            </a:r>
            <a:endParaRPr/>
          </a:p>
          <a:p>
            <a:endParaRPr/>
          </a:p>
          <a:p>
            <a:r>
              <a:rPr lang="en-US" sz="1400" strike="noStrike">
                <a:latin typeface="Arial"/>
              </a:rPr>
              <a:t>3-Validate the Grid inventory and  hidden directory .patch_storage in Grid Home directory</a:t>
            </a:r>
            <a:endParaRPr/>
          </a:p>
          <a:p>
            <a:r>
              <a:rPr lang="en-US" sz="1400" strike="noStrike">
                <a:latin typeface="Arial"/>
              </a:rPr>
              <a:t>[/u02/oracle/11.2.0.4/grid/Opatch] opatch lsinventory </a:t>
            </a:r>
            <a:endParaRPr/>
          </a:p>
          <a:p>
            <a:r>
              <a:rPr lang="en-US" sz="1400" strike="noStrike">
                <a:latin typeface="Arial"/>
              </a:rPr>
              <a:t>if hidden folder is not create in Grid home.Please create it</a:t>
            </a:r>
            <a:endParaRPr/>
          </a:p>
          <a:p>
            <a:r>
              <a:rPr lang="en-US" sz="1400" strike="noStrike">
                <a:latin typeface="Arial"/>
              </a:rPr>
              <a:t>cd $GI_HOME</a:t>
            </a:r>
            <a:endParaRPr/>
          </a:p>
          <a:p>
            <a:r>
              <a:rPr lang="en-US" sz="1400" strike="noStrike">
                <a:latin typeface="Arial"/>
              </a:rPr>
              <a:t>ls -ltr </a:t>
            </a:r>
            <a:endParaRPr/>
          </a:p>
          <a:p>
            <a:r>
              <a:rPr lang="en-US" sz="1400" strike="noStrike">
                <a:latin typeface="Arial"/>
              </a:rPr>
              <a:t>mkdir .patch_storage (as root)</a:t>
            </a:r>
            <a:endParaRPr/>
          </a:p>
          <a:p>
            <a:r>
              <a:rPr lang="en-US" sz="1400" strike="noStrike">
                <a:latin typeface="Arial"/>
              </a:rPr>
              <a:t>later change permissions as software owner of Grid </a:t>
            </a:r>
            <a:endParaRPr/>
          </a:p>
          <a:p>
            <a:endParaRPr/>
          </a:p>
          <a:p>
            <a:r>
              <a:rPr lang="en-US" sz="1400" strike="noStrike">
                <a:latin typeface="Arial"/>
              </a:rPr>
              <a:t>eg:- chown &lt;grid&gt;:&lt;oinstall&gt; .patch_storage</a:t>
            </a:r>
            <a:endParaRPr/>
          </a:p>
          <a:p>
            <a:endParaRPr/>
          </a:p>
          <a:p>
            <a:r>
              <a:rPr lang="en-US" sz="1400" strike="noStrike">
                <a:latin typeface="Arial"/>
              </a:rPr>
              <a:t>4) To check whether PSU is rolling patch</a:t>
            </a:r>
            <a:endParaRPr/>
          </a:p>
          <a:p>
            <a:endParaRPr/>
          </a:p>
          <a:p>
            <a:r>
              <a:rPr lang="en-US" sz="1400" strike="noStrike">
                <a:latin typeface="Arial"/>
              </a:rPr>
              <a:t>$ORACLE_HOME/OPatch/opatch query -is_rolling_patch | grep rolling</a:t>
            </a:r>
            <a:endParaRPr/>
          </a:p>
          <a:p>
            <a:endParaRPr/>
          </a:p>
          <a:p>
            <a:r>
              <a:rPr lang="en-US" sz="1400" strike="noStrike">
                <a:latin typeface="Arial"/>
              </a:rPr>
              <a:t>5) Check opatch version if it is below as instructed in patch readme file,then download latest opatch utiltiy from Oracle support.</a:t>
            </a:r>
            <a:endParaRPr/>
          </a:p>
          <a:p>
            <a:endParaRPr/>
          </a:p>
          <a:p>
            <a:r>
              <a:rPr lang="en-US" sz="1400" strike="noStrike">
                <a:latin typeface="Arial"/>
              </a:rPr>
              <a:t>goxhill[/u02/oracle/11.2.0.4/grid/OPatch]$ ./opatch version</a:t>
            </a:r>
            <a:endParaRPr/>
          </a:p>
          <a:p>
            <a:r>
              <a:rPr lang="en-US" sz="1400" strike="noStrike">
                <a:latin typeface="Arial"/>
              </a:rPr>
              <a:t>OPatch Version: 11.2.0.3.14</a:t>
            </a:r>
            <a:endParaRPr/>
          </a:p>
          <a:p>
            <a:r>
              <a:rPr lang="en-US" sz="1400" strike="noStrike">
                <a:latin typeface="Arial"/>
              </a:rPr>
              <a:t>OPatch succeeded.</a:t>
            </a:r>
            <a:endParaRPr/>
          </a:p>
        </p:txBody>
      </p:sp>
      <p:pic>
        <p:nvPicPr>
          <p:cNvPr id="4" name="~PP377.WAV">
            <a:hlinkClick r:id="" action="ppaction://media"/>
          </p:cNvPr>
          <p:cNvPicPr>
            <a:picLocks noRot="1" noChangeAspect="1"/>
          </p:cNvPicPr>
          <p:nvPr>
            <a:wavAudioFile r:embed="rId1" name="~PP377.WAV"/>
          </p:nvPr>
        </p:nvPicPr>
        <p:blipFill>
          <a:blip r:embed="rId3" cstate="print"/>
          <a:stretch>
            <a:fillRect/>
          </a:stretch>
        </p:blipFill>
        <p:spPr>
          <a:xfrm>
            <a:off x="8696325" y="6410325"/>
            <a:ext cx="304800" cy="304800"/>
          </a:xfrm>
          <a:prstGeom prst="rect">
            <a:avLst/>
          </a:prstGeom>
        </p:spPr>
      </p:pic>
    </p:spTree>
  </p:cSld>
  <p:clrMapOvr>
    <a:masterClrMapping/>
  </p:clrMapOvr>
  <p:transition advTm="4620"/>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 name="CustomShape 1"/>
          <p:cNvSpPr/>
          <p:nvPr/>
        </p:nvSpPr>
        <p:spPr>
          <a:xfrm>
            <a:off x="29520" y="222480"/>
            <a:ext cx="8839800" cy="69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a:p>
          <a:p>
            <a:r>
              <a:rPr lang="en-US" sz="1500" strike="noStrike">
                <a:latin typeface="Arial"/>
              </a:rPr>
              <a:t>5) unzip the OPatch downloaded zip into ORACLE_HOME/OPatch directory after renaming already existing OPatch folder( as Grid user).</a:t>
            </a:r>
            <a:endParaRPr/>
          </a:p>
          <a:p>
            <a:endParaRPr/>
          </a:p>
          <a:p>
            <a:r>
              <a:rPr lang="en-US" sz="1500" strike="noStrike">
                <a:latin typeface="Arial"/>
              </a:rPr>
              <a:t>6)  Check the opatch version .</a:t>
            </a:r>
            <a:endParaRPr/>
          </a:p>
          <a:p>
            <a:r>
              <a:rPr lang="en-US" sz="1500" strike="noStrike">
                <a:latin typeface="Arial"/>
              </a:rPr>
              <a:t>Go to Grid home and check</a:t>
            </a:r>
            <a:endParaRPr/>
          </a:p>
          <a:p>
            <a:endParaRPr/>
          </a:p>
          <a:p>
            <a:r>
              <a:rPr lang="en-US" sz="1500" strike="noStrike">
                <a:latin typeface="Arial"/>
              </a:rPr>
              <a:t>[/u02/oracle/11.2.0.4/grid/OPatch]$ ./opatch version</a:t>
            </a:r>
            <a:endParaRPr/>
          </a:p>
          <a:p>
            <a:endParaRPr/>
          </a:p>
          <a:p>
            <a:r>
              <a:rPr lang="en-US" sz="1500" strike="noStrike">
                <a:latin typeface="Arial"/>
              </a:rPr>
              <a:t>7) run the precheck utility to see if any conflict patches are there or not</a:t>
            </a:r>
            <a:endParaRPr/>
          </a:p>
          <a:p>
            <a:endParaRPr/>
          </a:p>
          <a:p>
            <a:r>
              <a:rPr lang="en-US" sz="1500" strike="noStrike">
                <a:latin typeface="Arial"/>
              </a:rPr>
              <a:t>/staging/CH11353/22191577]$ /u02/oracle/11.2.0.4/grid/OPatch/opatch prereq CheckConflictAgainstOHWithDetail -ph ./</a:t>
            </a:r>
            <a:endParaRPr/>
          </a:p>
          <a:p>
            <a:r>
              <a:rPr lang="en-US" sz="1500" strike="noStrike">
                <a:latin typeface="Arial"/>
              </a:rPr>
              <a:t>Oracle Interim Patch Installer version 11.2.0.3.14</a:t>
            </a:r>
            <a:endParaRPr/>
          </a:p>
          <a:p>
            <a:r>
              <a:rPr lang="en-US" sz="1500" strike="noStrike">
                <a:latin typeface="Arial"/>
              </a:rPr>
              <a:t>Copyright (c) 2016, Oracle Corporation.  All rights reserved.</a:t>
            </a:r>
            <a:endParaRPr/>
          </a:p>
          <a:p>
            <a:endParaRPr/>
          </a:p>
          <a:p>
            <a:r>
              <a:rPr lang="en-US" sz="1500" strike="noStrike">
                <a:latin typeface="Arial"/>
              </a:rPr>
              <a:t>PREREQ session</a:t>
            </a:r>
            <a:endParaRPr/>
          </a:p>
          <a:p>
            <a:endParaRPr/>
          </a:p>
          <a:p>
            <a:r>
              <a:rPr lang="en-US" sz="1500" strike="noStrike">
                <a:latin typeface="Arial"/>
              </a:rPr>
              <a:t>Oracle Home       : /u02/oracle/11.2.0.4/grid</a:t>
            </a:r>
            <a:endParaRPr/>
          </a:p>
          <a:p>
            <a:r>
              <a:rPr lang="en-US" sz="1500" strike="noStrike">
                <a:latin typeface="Arial"/>
              </a:rPr>
              <a:t>Central Inventory : /u02/oracle/oraInventory</a:t>
            </a:r>
            <a:endParaRPr/>
          </a:p>
          <a:p>
            <a:r>
              <a:rPr lang="en-US" sz="1500" strike="noStrike">
                <a:latin typeface="Arial"/>
              </a:rPr>
              <a:t>   from           : /u02/oracle/11.2.0.4/grid/oraInst.loc</a:t>
            </a:r>
            <a:endParaRPr/>
          </a:p>
          <a:p>
            <a:r>
              <a:rPr lang="en-US" sz="1500" strike="noStrike">
                <a:latin typeface="Arial"/>
              </a:rPr>
              <a:t>OPatch version    : 11.2.0.3.14</a:t>
            </a:r>
            <a:endParaRPr/>
          </a:p>
          <a:p>
            <a:r>
              <a:rPr lang="en-US" sz="1500" strike="noStrike">
                <a:latin typeface="Arial"/>
              </a:rPr>
              <a:t>OUI version       : 11.2.0.4.0</a:t>
            </a:r>
            <a:endParaRPr/>
          </a:p>
          <a:p>
            <a:r>
              <a:rPr lang="en-US" sz="1500" strike="noStrike">
                <a:latin typeface="Arial"/>
              </a:rPr>
              <a:t>Log file location : /u02/oracle/11.2.0.4/grid/cfgtoollogs/opatch/opatch2016-08-25_02-12-13AM_1.log</a:t>
            </a:r>
            <a:endParaRPr/>
          </a:p>
          <a:p>
            <a:endParaRPr/>
          </a:p>
          <a:p>
            <a:r>
              <a:rPr lang="en-US" sz="1500" strike="noStrike">
                <a:latin typeface="Arial"/>
              </a:rPr>
              <a:t>Invoking prereq "checkconflictagainstohwithdetail"</a:t>
            </a:r>
            <a:endParaRPr/>
          </a:p>
          <a:p>
            <a:endParaRPr/>
          </a:p>
          <a:p>
            <a:r>
              <a:rPr lang="en-US" sz="1500" strike="noStrike">
                <a:latin typeface="Arial"/>
              </a:rPr>
              <a:t>Prereq "checkConflictAgainstOHWithDetail" passed.</a:t>
            </a:r>
            <a:endParaRPr/>
          </a:p>
          <a:p>
            <a:endParaRPr/>
          </a:p>
          <a:p>
            <a:r>
              <a:rPr lang="en-US" sz="1500" strike="noStrike">
                <a:latin typeface="Arial"/>
              </a:rPr>
              <a:t>OPatch succeeded.</a:t>
            </a:r>
            <a:endParaRPr/>
          </a:p>
          <a:p>
            <a:endParaRPr/>
          </a:p>
        </p:txBody>
      </p:sp>
      <p:pic>
        <p:nvPicPr>
          <p:cNvPr id="3" name="~PP1549.WAV">
            <a:hlinkClick r:id="" action="ppaction://media"/>
          </p:cNvPr>
          <p:cNvPicPr>
            <a:picLocks noRot="1" noChangeAspect="1"/>
          </p:cNvPicPr>
          <p:nvPr>
            <a:wavAudioFile r:embed="rId1" name="~PP154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054"/>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 name="CustomShape 1"/>
          <p:cNvSpPr/>
          <p:nvPr/>
        </p:nvSpPr>
        <p:spPr>
          <a:xfrm>
            <a:off x="466560" y="91440"/>
            <a:ext cx="8277480" cy="708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b="1" strike="noStrike" dirty="0">
                <a:latin typeface="Arial"/>
              </a:rPr>
              <a:t>Implementation Plan</a:t>
            </a:r>
            <a:endParaRPr dirty="0"/>
          </a:p>
          <a:p>
            <a:endParaRPr dirty="0"/>
          </a:p>
          <a:p>
            <a:r>
              <a:rPr lang="en-US" sz="1400" strike="noStrike" dirty="0">
                <a:latin typeface="Arial"/>
              </a:rPr>
              <a:t>1) Stop database instance on master node using </a:t>
            </a:r>
            <a:r>
              <a:rPr lang="en-US" sz="1400" strike="noStrike" dirty="0" err="1">
                <a:latin typeface="Arial"/>
              </a:rPr>
              <a:t>srvctl</a:t>
            </a:r>
            <a:r>
              <a:rPr lang="en-US" sz="1400" strike="noStrike" dirty="0">
                <a:latin typeface="Arial"/>
              </a:rPr>
              <a:t> command.(As Grid user)</a:t>
            </a:r>
            <a:endParaRPr dirty="0"/>
          </a:p>
          <a:p>
            <a:r>
              <a:rPr lang="en-US" sz="1400" strike="noStrike" dirty="0">
                <a:latin typeface="Arial"/>
              </a:rPr>
              <a:t>2) To take back up of Grid Home including the Oracle Inventory directory </a:t>
            </a:r>
            <a:endParaRPr dirty="0"/>
          </a:p>
          <a:p>
            <a:r>
              <a:rPr lang="en-US" sz="1400" strike="noStrike" dirty="0" err="1">
                <a:latin typeface="Arial"/>
              </a:rPr>
              <a:t>eg</a:t>
            </a:r>
            <a:endParaRPr dirty="0"/>
          </a:p>
          <a:p>
            <a:r>
              <a:rPr lang="en-US" sz="1400" strike="noStrike" dirty="0">
                <a:latin typeface="Arial"/>
              </a:rPr>
              <a:t>tar -</a:t>
            </a:r>
            <a:r>
              <a:rPr lang="en-US" sz="1400" strike="noStrike" dirty="0" err="1">
                <a:latin typeface="Arial"/>
              </a:rPr>
              <a:t>cvf</a:t>
            </a:r>
            <a:r>
              <a:rPr lang="en-US" sz="1400" strike="noStrike" dirty="0">
                <a:latin typeface="Arial"/>
              </a:rPr>
              <a:t> /backup/ch6339/oracle_inventory_pptdatabase.tar  </a:t>
            </a:r>
            <a:endParaRPr dirty="0"/>
          </a:p>
          <a:p>
            <a:r>
              <a:rPr lang="en-US" sz="1400" strike="noStrike" dirty="0">
                <a:latin typeface="Arial"/>
              </a:rPr>
              <a:t>            server:/backup/ch6339 $echo $ORACLE_HOME </a:t>
            </a:r>
            <a:endParaRPr dirty="0"/>
          </a:p>
          <a:p>
            <a:r>
              <a:rPr lang="en-US" sz="1400" strike="noStrike" dirty="0">
                <a:latin typeface="Arial"/>
              </a:rPr>
              <a:t>               /oracle/product/</a:t>
            </a:r>
            <a:r>
              <a:rPr lang="en-US" sz="1400" strike="noStrike" dirty="0" err="1">
                <a:latin typeface="Arial"/>
              </a:rPr>
              <a:t>databaseppt</a:t>
            </a:r>
            <a:r>
              <a:rPr lang="en-US" sz="1400" strike="noStrike" dirty="0">
                <a:latin typeface="Arial"/>
              </a:rPr>
              <a:t>/11.2.0.1 </a:t>
            </a:r>
            <a:endParaRPr dirty="0"/>
          </a:p>
          <a:p>
            <a:r>
              <a:rPr lang="en-US" sz="1400" strike="noStrike" dirty="0">
                <a:latin typeface="Arial"/>
              </a:rPr>
              <a:t>                </a:t>
            </a:r>
            <a:r>
              <a:rPr lang="en-US" sz="1400" strike="noStrike" dirty="0" err="1">
                <a:latin typeface="Arial"/>
              </a:rPr>
              <a:t>server:databaseppt</a:t>
            </a:r>
            <a:r>
              <a:rPr lang="en-US" sz="1400" strike="noStrike" dirty="0">
                <a:latin typeface="Arial"/>
              </a:rPr>
              <a:t>:/backup/ch6339 $ </a:t>
            </a:r>
            <a:endParaRPr dirty="0"/>
          </a:p>
          <a:p>
            <a:r>
              <a:rPr lang="en-US" sz="1400" strike="noStrike" dirty="0">
                <a:latin typeface="Arial"/>
              </a:rPr>
              <a:t>          Go into the Oracle Home and execute below command</a:t>
            </a:r>
            <a:endParaRPr dirty="0"/>
          </a:p>
          <a:p>
            <a:r>
              <a:rPr lang="en-US" sz="1400" strike="noStrike" dirty="0">
                <a:latin typeface="Arial"/>
              </a:rPr>
              <a:t>            </a:t>
            </a:r>
            <a:endParaRPr dirty="0"/>
          </a:p>
          <a:p>
            <a:r>
              <a:rPr lang="en-US" sz="1400" strike="noStrike" dirty="0">
                <a:latin typeface="Arial"/>
              </a:rPr>
              <a:t>                :</a:t>
            </a:r>
            <a:r>
              <a:rPr lang="en-US" sz="1400" strike="noStrike" dirty="0" err="1">
                <a:latin typeface="Arial"/>
              </a:rPr>
              <a:t>databaseppt</a:t>
            </a:r>
            <a:r>
              <a:rPr lang="en-US" sz="1400" strike="noStrike" dirty="0">
                <a:latin typeface="Arial"/>
              </a:rPr>
              <a:t>:/oracle/product/</a:t>
            </a:r>
            <a:r>
              <a:rPr lang="en-US" sz="1400" strike="noStrike" dirty="0" err="1">
                <a:latin typeface="Arial"/>
              </a:rPr>
              <a:t>databaseppt</a:t>
            </a:r>
            <a:r>
              <a:rPr lang="en-US" sz="1400" strike="noStrike" dirty="0">
                <a:latin typeface="Arial"/>
              </a:rPr>
              <a:t>/11.2.0.1 $  tar -</a:t>
            </a:r>
            <a:r>
              <a:rPr lang="en-US" sz="1400" strike="noStrike" dirty="0" err="1">
                <a:latin typeface="Arial"/>
              </a:rPr>
              <a:t>cvf</a:t>
            </a:r>
            <a:r>
              <a:rPr lang="en-US" sz="1400" strike="noStrike" dirty="0">
                <a:latin typeface="Arial"/>
              </a:rPr>
              <a:t> /backup/ch6339/oracle_home_crd44ppt.tar .</a:t>
            </a:r>
            <a:endParaRPr dirty="0"/>
          </a:p>
          <a:p>
            <a:endParaRPr dirty="0"/>
          </a:p>
          <a:p>
            <a:r>
              <a:rPr lang="en-US" sz="1400" strike="noStrike" dirty="0">
                <a:latin typeface="Arial"/>
              </a:rPr>
              <a:t>3) create ocm.rsp(oracle configuration manager) from Grid User and change the permission of the file to 775</a:t>
            </a:r>
            <a:endParaRPr dirty="0"/>
          </a:p>
          <a:p>
            <a:r>
              <a:rPr lang="en-US" sz="1400" strike="noStrike" dirty="0">
                <a:latin typeface="Arial"/>
              </a:rPr>
              <a:t>[/home/</a:t>
            </a:r>
            <a:r>
              <a:rPr lang="en-US" sz="1400" strike="noStrike" dirty="0" err="1">
                <a:latin typeface="Arial"/>
              </a:rPr>
              <a:t>oracrs</a:t>
            </a:r>
            <a:r>
              <a:rPr lang="en-US" sz="1400" strike="noStrike" dirty="0">
                <a:latin typeface="Arial"/>
              </a:rPr>
              <a:t>]$ </a:t>
            </a:r>
            <a:r>
              <a:rPr lang="en-US" sz="1400" strike="noStrike" dirty="0" err="1">
                <a:latin typeface="Arial"/>
              </a:rPr>
              <a:t>cd</a:t>
            </a:r>
            <a:r>
              <a:rPr lang="en-US" sz="1400" strike="noStrike" dirty="0">
                <a:latin typeface="Arial"/>
              </a:rPr>
              <a:t> /u02/oracle/11.2.0.4/grid/</a:t>
            </a:r>
            <a:r>
              <a:rPr lang="en-US" sz="1400" strike="noStrike" dirty="0" err="1">
                <a:latin typeface="Arial"/>
              </a:rPr>
              <a:t>OPatch</a:t>
            </a:r>
            <a:r>
              <a:rPr lang="en-US" sz="1400" strike="noStrike" dirty="0">
                <a:latin typeface="Arial"/>
              </a:rPr>
              <a:t>/</a:t>
            </a:r>
            <a:r>
              <a:rPr lang="en-US" sz="1400" strike="noStrike" dirty="0" err="1">
                <a:latin typeface="Arial"/>
              </a:rPr>
              <a:t>ocm</a:t>
            </a:r>
            <a:r>
              <a:rPr lang="en-US" sz="1400" strike="noStrike" dirty="0">
                <a:latin typeface="Arial"/>
              </a:rPr>
              <a:t>/bin</a:t>
            </a:r>
            <a:endParaRPr dirty="0"/>
          </a:p>
          <a:p>
            <a:r>
              <a:rPr lang="en-US" sz="1400" strike="noStrike" dirty="0">
                <a:latin typeface="Arial"/>
              </a:rPr>
              <a:t>[/u02/oracle/11.2.0.4/grid/</a:t>
            </a:r>
            <a:r>
              <a:rPr lang="en-US" sz="1400" strike="noStrike" dirty="0" err="1">
                <a:latin typeface="Arial"/>
              </a:rPr>
              <a:t>OPatch</a:t>
            </a:r>
            <a:r>
              <a:rPr lang="en-US" sz="1400" strike="noStrike" dirty="0">
                <a:latin typeface="Arial"/>
              </a:rPr>
              <a:t>/</a:t>
            </a:r>
            <a:r>
              <a:rPr lang="en-US" sz="1400" strike="noStrike" dirty="0" err="1">
                <a:latin typeface="Arial"/>
              </a:rPr>
              <a:t>ocm</a:t>
            </a:r>
            <a:r>
              <a:rPr lang="en-US" sz="1400" strike="noStrike" dirty="0">
                <a:latin typeface="Arial"/>
              </a:rPr>
              <a:t>/bin]$ </a:t>
            </a:r>
            <a:r>
              <a:rPr lang="en-US" sz="1400" strike="noStrike" dirty="0" err="1">
                <a:latin typeface="Arial"/>
              </a:rPr>
              <a:t>ls</a:t>
            </a:r>
            <a:r>
              <a:rPr lang="en-US" sz="1400" strike="noStrike" dirty="0">
                <a:latin typeface="Arial"/>
              </a:rPr>
              <a:t> -</a:t>
            </a:r>
            <a:r>
              <a:rPr lang="en-US" sz="1400" strike="noStrike" dirty="0" err="1">
                <a:latin typeface="Arial"/>
              </a:rPr>
              <a:t>ltr</a:t>
            </a:r>
            <a:endParaRPr dirty="0"/>
          </a:p>
          <a:p>
            <a:r>
              <a:rPr lang="en-US" sz="1400" strike="noStrike" dirty="0">
                <a:latin typeface="Arial"/>
              </a:rPr>
              <a:t>total 24</a:t>
            </a:r>
            <a:endParaRPr dirty="0"/>
          </a:p>
          <a:p>
            <a:r>
              <a:rPr lang="en-US" sz="1400" strike="noStrike" dirty="0">
                <a:latin typeface="Arial"/>
              </a:rPr>
              <a:t>-</a:t>
            </a:r>
            <a:r>
              <a:rPr lang="en-US" sz="1400" strike="noStrike" dirty="0" err="1">
                <a:latin typeface="Arial"/>
              </a:rPr>
              <a:t>rwxr</a:t>
            </a:r>
            <a:r>
              <a:rPr lang="en-US" sz="1400" strike="noStrike" dirty="0">
                <a:latin typeface="Arial"/>
              </a:rPr>
              <a:t>-x---    1 </a:t>
            </a:r>
            <a:r>
              <a:rPr lang="en-US" sz="1400" strike="noStrike" dirty="0" err="1">
                <a:latin typeface="Arial"/>
              </a:rPr>
              <a:t>oracrs</a:t>
            </a:r>
            <a:r>
              <a:rPr lang="en-US" sz="1400" strike="noStrike" dirty="0">
                <a:latin typeface="Arial"/>
              </a:rPr>
              <a:t>   </a:t>
            </a:r>
            <a:r>
              <a:rPr lang="en-US" sz="1400" strike="noStrike" dirty="0" err="1">
                <a:latin typeface="Arial"/>
              </a:rPr>
              <a:t>oinstall</a:t>
            </a:r>
            <a:r>
              <a:rPr lang="en-US" sz="1400" strike="noStrike" dirty="0">
                <a:latin typeface="Arial"/>
              </a:rPr>
              <a:t>       9063 Nov 27 2009  </a:t>
            </a:r>
            <a:r>
              <a:rPr lang="en-US" sz="1400" strike="noStrike" dirty="0" err="1">
                <a:latin typeface="Arial"/>
              </a:rPr>
              <a:t>emocmrsp</a:t>
            </a:r>
            <a:r>
              <a:rPr lang="en-US" sz="1400" strike="noStrike" dirty="0">
                <a:latin typeface="Arial"/>
              </a:rPr>
              <a:t>[/u02/oracle/11.2.0.4/grid/</a:t>
            </a:r>
            <a:r>
              <a:rPr lang="en-US" sz="1400" strike="noStrike" dirty="0" err="1">
                <a:latin typeface="Arial"/>
              </a:rPr>
              <a:t>OPatch</a:t>
            </a:r>
            <a:r>
              <a:rPr lang="en-US" sz="1400" strike="noStrike" dirty="0">
                <a:latin typeface="Arial"/>
              </a:rPr>
              <a:t>/</a:t>
            </a:r>
            <a:r>
              <a:rPr lang="en-US" sz="1400" strike="noStrike" dirty="0" err="1">
                <a:latin typeface="Arial"/>
              </a:rPr>
              <a:t>ocm</a:t>
            </a:r>
            <a:r>
              <a:rPr lang="en-US" sz="1400" strike="noStrike" dirty="0">
                <a:latin typeface="Arial"/>
              </a:rPr>
              <a:t>/bin]$ ./</a:t>
            </a:r>
            <a:r>
              <a:rPr lang="en-US" sz="1400" strike="noStrike" dirty="0" err="1">
                <a:latin typeface="Arial"/>
              </a:rPr>
              <a:t>emocmrsp</a:t>
            </a:r>
            <a:endParaRPr dirty="0"/>
          </a:p>
          <a:p>
            <a:r>
              <a:rPr lang="en-US" sz="1400" strike="noStrike" dirty="0">
                <a:latin typeface="Arial"/>
              </a:rPr>
              <a:t>OCM Installation Response Generator 10.3.7.0.0 - Production</a:t>
            </a:r>
            <a:endParaRPr dirty="0"/>
          </a:p>
          <a:p>
            <a:r>
              <a:rPr lang="en-US" sz="1400" strike="noStrike" dirty="0">
                <a:latin typeface="Arial"/>
              </a:rPr>
              <a:t>Copyright (c) 2005, 2012, Oracle and/or its affiliates.  All rights reserved.</a:t>
            </a:r>
            <a:endParaRPr dirty="0"/>
          </a:p>
          <a:p>
            <a:endParaRPr dirty="0"/>
          </a:p>
          <a:p>
            <a:r>
              <a:rPr lang="en-US" sz="1400" strike="noStrike" dirty="0">
                <a:latin typeface="Arial"/>
              </a:rPr>
              <a:t>Provide your email address to be informed of security issues, install and</a:t>
            </a:r>
            <a:endParaRPr dirty="0"/>
          </a:p>
          <a:p>
            <a:r>
              <a:rPr lang="en-US" sz="1400" strike="noStrike" dirty="0">
                <a:latin typeface="Arial"/>
              </a:rPr>
              <a:t>initiate Oracle Configuration Manager. Easier for you if you use your My</a:t>
            </a:r>
            <a:endParaRPr dirty="0"/>
          </a:p>
          <a:p>
            <a:r>
              <a:rPr lang="en-US" sz="1400" strike="noStrike" dirty="0">
                <a:latin typeface="Arial"/>
              </a:rPr>
              <a:t>Oracle Support Email address/User Name.</a:t>
            </a:r>
            <a:endParaRPr dirty="0"/>
          </a:p>
          <a:p>
            <a:r>
              <a:rPr lang="en-US" sz="1400" strike="noStrike" dirty="0">
                <a:latin typeface="Arial"/>
              </a:rPr>
              <a:t>Visit http://www.oracle.com/support/policies.html for details.</a:t>
            </a:r>
            <a:endParaRPr dirty="0"/>
          </a:p>
          <a:p>
            <a:r>
              <a:rPr lang="en-US" sz="1400" strike="noStrike" dirty="0">
                <a:latin typeface="Arial"/>
              </a:rPr>
              <a:t>Email address/User Name:</a:t>
            </a:r>
            <a:endParaRPr dirty="0"/>
          </a:p>
          <a:p>
            <a:endParaRPr dirty="0"/>
          </a:p>
          <a:p>
            <a:r>
              <a:rPr lang="en-US" sz="1400" strike="noStrike" dirty="0">
                <a:latin typeface="Arial"/>
              </a:rPr>
              <a:t>You have not provided an email address for notification of security issues.</a:t>
            </a:r>
            <a:endParaRPr dirty="0"/>
          </a:p>
          <a:p>
            <a:r>
              <a:rPr lang="en-US" sz="1400" strike="noStrike" dirty="0">
                <a:latin typeface="Arial"/>
              </a:rPr>
              <a:t>Do you wish to remain uninformed of security issues ([Y]</a:t>
            </a:r>
            <a:r>
              <a:rPr lang="en-US" sz="1400" strike="noStrike" dirty="0" err="1">
                <a:latin typeface="Arial"/>
              </a:rPr>
              <a:t>es</a:t>
            </a:r>
            <a:r>
              <a:rPr lang="en-US" sz="1400" strike="noStrike" dirty="0">
                <a:latin typeface="Arial"/>
              </a:rPr>
              <a:t>, [N]o) [N]:  Y</a:t>
            </a:r>
            <a:endParaRPr dirty="0"/>
          </a:p>
          <a:p>
            <a:r>
              <a:rPr lang="en-US" sz="1400" strike="noStrike" dirty="0">
                <a:latin typeface="Arial"/>
              </a:rPr>
              <a:t>The OCM configuration response file (ocm.rsp) was successfully created.</a:t>
            </a:r>
            <a:endParaRPr dirty="0"/>
          </a:p>
          <a:p>
            <a:endParaRPr dirty="0"/>
          </a:p>
          <a:p>
            <a:endParaRPr dirty="0"/>
          </a:p>
        </p:txBody>
      </p:sp>
    </p:spTree>
  </p:cSld>
  <p:clrMapOvr>
    <a:masterClrMapping/>
  </p:clrMapOvr>
  <p:transition advTm="942"/>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 name="CustomShape 1"/>
          <p:cNvSpPr/>
          <p:nvPr/>
        </p:nvSpPr>
        <p:spPr>
          <a:xfrm>
            <a:off x="0" y="91440"/>
            <a:ext cx="9298440" cy="658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400" strike="noStrike" dirty="0">
                <a:latin typeface="Arial"/>
              </a:rPr>
              <a:t>[/u02/oracle/11.2.0.4/grid/</a:t>
            </a:r>
            <a:r>
              <a:rPr lang="en-US" sz="1400" strike="noStrike" dirty="0" err="1">
                <a:latin typeface="Arial"/>
              </a:rPr>
              <a:t>OPatch</a:t>
            </a:r>
            <a:r>
              <a:rPr lang="en-US" sz="1400" strike="noStrike" dirty="0">
                <a:latin typeface="Arial"/>
              </a:rPr>
              <a:t>/</a:t>
            </a:r>
            <a:r>
              <a:rPr lang="en-US" sz="1400" strike="noStrike" dirty="0" err="1">
                <a:latin typeface="Arial"/>
              </a:rPr>
              <a:t>ocm</a:t>
            </a:r>
            <a:r>
              <a:rPr lang="en-US" sz="1400" strike="noStrike" dirty="0">
                <a:latin typeface="Arial"/>
              </a:rPr>
              <a:t>/bin]$ </a:t>
            </a:r>
            <a:r>
              <a:rPr lang="en-US" sz="1400" strike="noStrike" dirty="0" err="1">
                <a:latin typeface="Arial"/>
              </a:rPr>
              <a:t>ls</a:t>
            </a:r>
            <a:r>
              <a:rPr lang="en-US" sz="1400" strike="noStrike" dirty="0">
                <a:latin typeface="Arial"/>
              </a:rPr>
              <a:t> -</a:t>
            </a:r>
            <a:r>
              <a:rPr lang="en-US" sz="1400" strike="noStrike" dirty="0" err="1">
                <a:latin typeface="Arial"/>
              </a:rPr>
              <a:t>ltr</a:t>
            </a:r>
            <a:endParaRPr dirty="0"/>
          </a:p>
          <a:p>
            <a:r>
              <a:rPr lang="en-US" sz="1400" strike="noStrike" dirty="0">
                <a:latin typeface="Arial"/>
              </a:rPr>
              <a:t>total 32</a:t>
            </a:r>
            <a:endParaRPr dirty="0"/>
          </a:p>
          <a:p>
            <a:r>
              <a:rPr lang="en-US" sz="1400" strike="noStrike" dirty="0">
                <a:latin typeface="Arial"/>
              </a:rPr>
              <a:t>-</a:t>
            </a:r>
            <a:r>
              <a:rPr lang="en-US" sz="1400" strike="noStrike" dirty="0" err="1">
                <a:latin typeface="Arial"/>
              </a:rPr>
              <a:t>rwxr</a:t>
            </a:r>
            <a:r>
              <a:rPr lang="en-US" sz="1400" strike="noStrike" dirty="0">
                <a:latin typeface="Arial"/>
              </a:rPr>
              <a:t>-x---    1 </a:t>
            </a:r>
            <a:r>
              <a:rPr lang="en-US" sz="1400" strike="noStrike" dirty="0" err="1">
                <a:latin typeface="Arial"/>
              </a:rPr>
              <a:t>oracrs</a:t>
            </a:r>
            <a:r>
              <a:rPr lang="en-US" sz="1400" strike="noStrike" dirty="0">
                <a:latin typeface="Arial"/>
              </a:rPr>
              <a:t>   </a:t>
            </a:r>
            <a:r>
              <a:rPr lang="en-US" sz="1400" strike="noStrike" dirty="0" err="1">
                <a:latin typeface="Arial"/>
              </a:rPr>
              <a:t>oinstall</a:t>
            </a:r>
            <a:r>
              <a:rPr lang="en-US" sz="1400" strike="noStrike" dirty="0">
                <a:latin typeface="Arial"/>
              </a:rPr>
              <a:t>       9063 Nov 27 2009  </a:t>
            </a:r>
            <a:r>
              <a:rPr lang="en-US" sz="1400" strike="noStrike" dirty="0" err="1">
                <a:latin typeface="Arial"/>
              </a:rPr>
              <a:t>emocmrsp</a:t>
            </a:r>
            <a:endParaRPr dirty="0"/>
          </a:p>
          <a:p>
            <a:r>
              <a:rPr lang="en-US" sz="1400" strike="noStrike" dirty="0">
                <a:latin typeface="Arial"/>
              </a:rPr>
              <a:t>-</a:t>
            </a:r>
            <a:r>
              <a:rPr lang="en-US" sz="1400" strike="noStrike" dirty="0" err="1">
                <a:latin typeface="Arial"/>
              </a:rPr>
              <a:t>rw</a:t>
            </a:r>
            <a:r>
              <a:rPr lang="en-US" sz="1400" strike="noStrike" dirty="0">
                <a:latin typeface="Arial"/>
              </a:rPr>
              <a:t>-r--r--    1 </a:t>
            </a:r>
            <a:r>
              <a:rPr lang="en-US" sz="1400" strike="noStrike" dirty="0" err="1">
                <a:latin typeface="Arial"/>
              </a:rPr>
              <a:t>oracrs</a:t>
            </a:r>
            <a:r>
              <a:rPr lang="en-US" sz="1400" strike="noStrike" dirty="0">
                <a:latin typeface="Arial"/>
              </a:rPr>
              <a:t>   </a:t>
            </a:r>
            <a:r>
              <a:rPr lang="en-US" sz="1400" strike="noStrike" dirty="0" err="1">
                <a:latin typeface="Arial"/>
              </a:rPr>
              <a:t>oinstall</a:t>
            </a:r>
            <a:r>
              <a:rPr lang="en-US" sz="1400" strike="noStrike" dirty="0">
                <a:latin typeface="Arial"/>
              </a:rPr>
              <a:t>        623 Aug 25 02:08 ocm.rsp</a:t>
            </a:r>
            <a:endParaRPr dirty="0"/>
          </a:p>
          <a:p>
            <a:endParaRPr dirty="0"/>
          </a:p>
          <a:p>
            <a:r>
              <a:rPr lang="en-US" sz="1400" strike="noStrike" dirty="0">
                <a:latin typeface="Arial"/>
              </a:rPr>
              <a:t>/u02/oracle/11.2.0.4/grid/</a:t>
            </a:r>
            <a:r>
              <a:rPr lang="en-US" sz="1400" strike="noStrike" dirty="0" err="1">
                <a:latin typeface="Arial"/>
              </a:rPr>
              <a:t>OPatch</a:t>
            </a:r>
            <a:r>
              <a:rPr lang="en-US" sz="1400" strike="noStrike" dirty="0">
                <a:latin typeface="Arial"/>
              </a:rPr>
              <a:t>/</a:t>
            </a:r>
            <a:r>
              <a:rPr lang="en-US" sz="1400" strike="noStrike" dirty="0" err="1">
                <a:latin typeface="Arial"/>
              </a:rPr>
              <a:t>ocm</a:t>
            </a:r>
            <a:r>
              <a:rPr lang="en-US" sz="1400" strike="noStrike" dirty="0">
                <a:latin typeface="Arial"/>
              </a:rPr>
              <a:t>/bin]$ </a:t>
            </a:r>
            <a:r>
              <a:rPr lang="en-US" sz="1400" strike="noStrike" dirty="0" err="1">
                <a:latin typeface="Arial"/>
              </a:rPr>
              <a:t>chmod</a:t>
            </a:r>
            <a:r>
              <a:rPr lang="en-US" sz="1400" strike="noStrike" dirty="0">
                <a:latin typeface="Arial"/>
              </a:rPr>
              <a:t> 775 ocm.rsp</a:t>
            </a:r>
            <a:endParaRPr dirty="0"/>
          </a:p>
          <a:p>
            <a:r>
              <a:rPr lang="en-US" sz="1400" strike="noStrike" dirty="0">
                <a:latin typeface="Arial"/>
              </a:rPr>
              <a:t>[/u02/oracle/11.2.0.4/grid/</a:t>
            </a:r>
            <a:r>
              <a:rPr lang="en-US" sz="1400" strike="noStrike" dirty="0" err="1">
                <a:latin typeface="Arial"/>
              </a:rPr>
              <a:t>OPatch</a:t>
            </a:r>
            <a:r>
              <a:rPr lang="en-US" sz="1400" strike="noStrike" dirty="0">
                <a:latin typeface="Arial"/>
              </a:rPr>
              <a:t>/</a:t>
            </a:r>
            <a:r>
              <a:rPr lang="en-US" sz="1400" strike="noStrike" dirty="0" err="1">
                <a:latin typeface="Arial"/>
              </a:rPr>
              <a:t>ocm</a:t>
            </a:r>
            <a:r>
              <a:rPr lang="en-US" sz="1400" strike="noStrike" dirty="0">
                <a:latin typeface="Arial"/>
              </a:rPr>
              <a:t>/bin]$ </a:t>
            </a:r>
            <a:r>
              <a:rPr lang="en-US" sz="1400" strike="noStrike" dirty="0" err="1">
                <a:latin typeface="Arial"/>
              </a:rPr>
              <a:t>ls</a:t>
            </a:r>
            <a:r>
              <a:rPr lang="en-US" sz="1400" strike="noStrike" dirty="0">
                <a:latin typeface="Arial"/>
              </a:rPr>
              <a:t> -</a:t>
            </a:r>
            <a:r>
              <a:rPr lang="en-US" sz="1400" strike="noStrike" dirty="0" err="1">
                <a:latin typeface="Arial"/>
              </a:rPr>
              <a:t>ltr</a:t>
            </a:r>
            <a:endParaRPr dirty="0"/>
          </a:p>
          <a:p>
            <a:r>
              <a:rPr lang="en-US" sz="1400" strike="noStrike" dirty="0">
                <a:latin typeface="Arial"/>
              </a:rPr>
              <a:t>total 32</a:t>
            </a:r>
            <a:endParaRPr dirty="0"/>
          </a:p>
          <a:p>
            <a:r>
              <a:rPr lang="en-US" sz="1400" strike="noStrike" dirty="0">
                <a:latin typeface="Arial"/>
              </a:rPr>
              <a:t>-</a:t>
            </a:r>
            <a:r>
              <a:rPr lang="en-US" sz="1400" strike="noStrike" dirty="0" err="1">
                <a:latin typeface="Arial"/>
              </a:rPr>
              <a:t>rwxr</a:t>
            </a:r>
            <a:r>
              <a:rPr lang="en-US" sz="1400" strike="noStrike" dirty="0">
                <a:latin typeface="Arial"/>
              </a:rPr>
              <a:t>-x---    1 </a:t>
            </a:r>
            <a:r>
              <a:rPr lang="en-US" sz="1400" strike="noStrike" dirty="0" err="1">
                <a:latin typeface="Arial"/>
              </a:rPr>
              <a:t>oracrs</a:t>
            </a:r>
            <a:r>
              <a:rPr lang="en-US" sz="1400" strike="noStrike" dirty="0">
                <a:latin typeface="Arial"/>
              </a:rPr>
              <a:t>   </a:t>
            </a:r>
            <a:r>
              <a:rPr lang="en-US" sz="1400" strike="noStrike" dirty="0" err="1">
                <a:latin typeface="Arial"/>
              </a:rPr>
              <a:t>oinstall</a:t>
            </a:r>
            <a:r>
              <a:rPr lang="en-US" sz="1400" strike="noStrike" dirty="0">
                <a:latin typeface="Arial"/>
              </a:rPr>
              <a:t>       9063 Nov 27 2009  </a:t>
            </a:r>
            <a:r>
              <a:rPr lang="en-US" sz="1400" strike="noStrike" dirty="0" err="1">
                <a:latin typeface="Arial"/>
              </a:rPr>
              <a:t>emocmrsp</a:t>
            </a:r>
            <a:endParaRPr dirty="0"/>
          </a:p>
          <a:p>
            <a:r>
              <a:rPr lang="en-US" sz="1400" strike="noStrike" dirty="0">
                <a:latin typeface="Arial"/>
              </a:rPr>
              <a:t>-</a:t>
            </a:r>
            <a:r>
              <a:rPr lang="en-US" sz="1400" strike="noStrike" dirty="0" err="1">
                <a:latin typeface="Arial"/>
              </a:rPr>
              <a:t>rwxrwxr</a:t>
            </a:r>
            <a:r>
              <a:rPr lang="en-US" sz="1400" strike="noStrike" dirty="0">
                <a:latin typeface="Arial"/>
              </a:rPr>
              <a:t>-x    1 </a:t>
            </a:r>
            <a:r>
              <a:rPr lang="en-US" sz="1400" strike="noStrike" dirty="0" err="1">
                <a:latin typeface="Arial"/>
              </a:rPr>
              <a:t>oracrs</a:t>
            </a:r>
            <a:r>
              <a:rPr lang="en-US" sz="1400" strike="noStrike" dirty="0">
                <a:latin typeface="Arial"/>
              </a:rPr>
              <a:t>   </a:t>
            </a:r>
            <a:r>
              <a:rPr lang="en-US" sz="1400" strike="noStrike" dirty="0" err="1">
                <a:latin typeface="Arial"/>
              </a:rPr>
              <a:t>oinstall</a:t>
            </a:r>
            <a:r>
              <a:rPr lang="en-US" sz="1400" strike="noStrike" dirty="0">
                <a:latin typeface="Arial"/>
              </a:rPr>
              <a:t>        623 Aug 25 02:08 ocm.rsp</a:t>
            </a:r>
            <a:endParaRPr dirty="0"/>
          </a:p>
          <a:p>
            <a:endParaRPr dirty="0"/>
          </a:p>
          <a:p>
            <a:endParaRPr dirty="0"/>
          </a:p>
          <a:p>
            <a:r>
              <a:rPr lang="en-US" sz="1400" strike="noStrike" dirty="0">
                <a:latin typeface="Arial"/>
              </a:rPr>
              <a:t>4- To patch only the GI home run the </a:t>
            </a:r>
            <a:r>
              <a:rPr lang="en-US" sz="1400" strike="noStrike" dirty="0" err="1">
                <a:latin typeface="Arial"/>
              </a:rPr>
              <a:t>Opatch</a:t>
            </a:r>
            <a:r>
              <a:rPr lang="en-US" sz="1400" strike="noStrike" dirty="0">
                <a:latin typeface="Arial"/>
              </a:rPr>
              <a:t> auto command  mentioning Grid Home Path  (from root user) on Node1</a:t>
            </a:r>
            <a:endParaRPr dirty="0"/>
          </a:p>
          <a:p>
            <a:endParaRPr dirty="0"/>
          </a:p>
          <a:p>
            <a:endParaRPr dirty="0"/>
          </a:p>
          <a:p>
            <a:r>
              <a:rPr lang="en-US" sz="1400" strike="noStrike" dirty="0">
                <a:latin typeface="Arial"/>
              </a:rPr>
              <a:t>Note- there is not need to stop oracle instance and </a:t>
            </a:r>
            <a:r>
              <a:rPr lang="en-US" sz="1400" strike="noStrike" dirty="0" err="1">
                <a:latin typeface="Arial"/>
              </a:rPr>
              <a:t>clusterware</a:t>
            </a:r>
            <a:r>
              <a:rPr lang="en-US" sz="1400" strike="noStrike" dirty="0">
                <a:latin typeface="Arial"/>
              </a:rPr>
              <a:t> home </a:t>
            </a:r>
            <a:r>
              <a:rPr lang="en-US" sz="1400" strike="noStrike" dirty="0" err="1">
                <a:latin typeface="Arial"/>
              </a:rPr>
              <a:t>opatch</a:t>
            </a:r>
            <a:r>
              <a:rPr lang="en-US" sz="1400" strike="noStrike" dirty="0">
                <a:latin typeface="Arial"/>
              </a:rPr>
              <a:t> auto will stop and start automatically</a:t>
            </a:r>
            <a:endParaRPr dirty="0"/>
          </a:p>
          <a:p>
            <a:endParaRPr dirty="0"/>
          </a:p>
          <a:p>
            <a:r>
              <a:rPr lang="en-US" sz="1400" strike="noStrike" dirty="0">
                <a:latin typeface="Arial"/>
              </a:rPr>
              <a:t>Before executing </a:t>
            </a:r>
            <a:r>
              <a:rPr lang="en-US" sz="1400" strike="noStrike" dirty="0" err="1">
                <a:latin typeface="Arial"/>
              </a:rPr>
              <a:t>OPatch</a:t>
            </a:r>
            <a:r>
              <a:rPr lang="en-US" sz="1400" strike="noStrike" dirty="0">
                <a:latin typeface="Arial"/>
              </a:rPr>
              <a:t>, add the directory containing </a:t>
            </a:r>
            <a:r>
              <a:rPr lang="en-US" sz="1400" strike="noStrike" dirty="0" err="1">
                <a:latin typeface="Arial"/>
              </a:rPr>
              <a:t>OPatch</a:t>
            </a:r>
            <a:r>
              <a:rPr lang="en-US" sz="1400" strike="noStrike" dirty="0">
                <a:latin typeface="Arial"/>
              </a:rPr>
              <a:t> to the your path:</a:t>
            </a:r>
            <a:endParaRPr dirty="0"/>
          </a:p>
          <a:p>
            <a:endParaRPr dirty="0"/>
          </a:p>
          <a:p>
            <a:r>
              <a:rPr lang="en-US" sz="1400" strike="noStrike" dirty="0">
                <a:latin typeface="Arial"/>
              </a:rPr>
              <a:t># export PATH=$PATH:&lt;GI_HOME&gt;/</a:t>
            </a:r>
            <a:r>
              <a:rPr lang="en-US" sz="1400" strike="noStrike" dirty="0" err="1">
                <a:latin typeface="Arial"/>
              </a:rPr>
              <a:t>Opatch</a:t>
            </a:r>
            <a:endParaRPr dirty="0"/>
          </a:p>
          <a:p>
            <a:endParaRPr dirty="0"/>
          </a:p>
          <a:p>
            <a:r>
              <a:rPr lang="en-US" sz="1400" strike="noStrike" dirty="0">
                <a:latin typeface="Arial"/>
              </a:rPr>
              <a:t>[</a:t>
            </a:r>
            <a:r>
              <a:rPr lang="en-US" sz="1400" strike="noStrike" dirty="0" err="1">
                <a:latin typeface="Arial"/>
              </a:rPr>
              <a:t>server:root</a:t>
            </a:r>
            <a:r>
              <a:rPr lang="en-US" sz="1400" strike="noStrike" dirty="0">
                <a:latin typeface="Arial"/>
              </a:rPr>
              <a:t>:/u02/oracle/11.2.0.4/grid/bin:] id</a:t>
            </a:r>
            <a:endParaRPr dirty="0"/>
          </a:p>
          <a:p>
            <a:r>
              <a:rPr lang="en-US" sz="1400" strike="noStrike" dirty="0" err="1">
                <a:latin typeface="Arial"/>
              </a:rPr>
              <a:t>uid</a:t>
            </a:r>
            <a:r>
              <a:rPr lang="en-US" sz="1400" strike="noStrike" dirty="0">
                <a:latin typeface="Arial"/>
              </a:rPr>
              <a:t>=0(root) </a:t>
            </a:r>
            <a:r>
              <a:rPr lang="en-US" sz="1400" strike="noStrike" dirty="0" err="1">
                <a:latin typeface="Arial"/>
              </a:rPr>
              <a:t>gid</a:t>
            </a:r>
            <a:r>
              <a:rPr lang="en-US" sz="1400" strike="noStrike" dirty="0">
                <a:latin typeface="Arial"/>
              </a:rPr>
              <a:t>=0(system) groups=208(</a:t>
            </a:r>
            <a:r>
              <a:rPr lang="en-US" sz="1400" strike="noStrike" dirty="0" err="1">
                <a:latin typeface="Arial"/>
              </a:rPr>
              <a:t>tivlogs</a:t>
            </a:r>
            <a:r>
              <a:rPr lang="en-US" sz="1400" strike="noStrike" dirty="0">
                <a:latin typeface="Arial"/>
              </a:rPr>
              <a:t>)</a:t>
            </a:r>
            <a:endParaRPr dirty="0"/>
          </a:p>
          <a:p>
            <a:r>
              <a:rPr lang="en-US" sz="1400" strike="noStrike" dirty="0">
                <a:latin typeface="Arial"/>
              </a:rPr>
              <a:t>[</a:t>
            </a:r>
            <a:r>
              <a:rPr lang="en-US" sz="1400" strike="noStrike" dirty="0" err="1">
                <a:latin typeface="Arial"/>
              </a:rPr>
              <a:t>serverl:root</a:t>
            </a:r>
            <a:r>
              <a:rPr lang="en-US" sz="1400" strike="noStrike" dirty="0">
                <a:latin typeface="Arial"/>
              </a:rPr>
              <a:t>:/u02/oracle/11.2.0.4/grid/bin:]</a:t>
            </a:r>
            <a:endParaRPr dirty="0"/>
          </a:p>
          <a:p>
            <a:endParaRPr dirty="0"/>
          </a:p>
          <a:p>
            <a:r>
              <a:rPr lang="en-US" sz="1400" strike="noStrike" dirty="0" err="1">
                <a:latin typeface="Arial"/>
              </a:rPr>
              <a:t>ls</a:t>
            </a:r>
            <a:r>
              <a:rPr lang="en-US" sz="1400" strike="noStrike" dirty="0">
                <a:latin typeface="Arial"/>
              </a:rPr>
              <a:t> -</a:t>
            </a:r>
            <a:r>
              <a:rPr lang="en-US" sz="1400" strike="noStrike" dirty="0" err="1">
                <a:latin typeface="Arial"/>
              </a:rPr>
              <a:t>ltr</a:t>
            </a:r>
            <a:r>
              <a:rPr lang="en-US" sz="1400" strike="noStrike" dirty="0">
                <a:latin typeface="Arial"/>
              </a:rPr>
              <a:t> /staging/CH11353/22191577</a:t>
            </a:r>
            <a:endParaRPr dirty="0"/>
          </a:p>
          <a:p>
            <a:r>
              <a:rPr lang="en-US" sz="1400" strike="noStrike" dirty="0" err="1">
                <a:latin typeface="Arial"/>
              </a:rPr>
              <a:t>ls</a:t>
            </a:r>
            <a:r>
              <a:rPr lang="en-US" sz="1400" strike="noStrike" dirty="0">
                <a:latin typeface="Arial"/>
              </a:rPr>
              <a:t> -</a:t>
            </a:r>
            <a:r>
              <a:rPr lang="en-US" sz="1400" strike="noStrike" dirty="0" err="1">
                <a:latin typeface="Arial"/>
              </a:rPr>
              <a:t>ltr</a:t>
            </a:r>
            <a:r>
              <a:rPr lang="en-US" sz="1400" strike="noStrike" dirty="0">
                <a:latin typeface="Arial"/>
              </a:rPr>
              <a:t> /u02/oracle/11.2.0.4/grid/</a:t>
            </a:r>
            <a:endParaRPr dirty="0"/>
          </a:p>
          <a:p>
            <a:r>
              <a:rPr lang="en-US" sz="1400" strike="noStrike" dirty="0" err="1">
                <a:latin typeface="Arial"/>
              </a:rPr>
              <a:t>ls</a:t>
            </a:r>
            <a:r>
              <a:rPr lang="en-US" sz="1400" strike="noStrike" dirty="0">
                <a:latin typeface="Arial"/>
              </a:rPr>
              <a:t> -</a:t>
            </a:r>
            <a:r>
              <a:rPr lang="en-US" sz="1400" strike="noStrike" dirty="0" err="1">
                <a:latin typeface="Arial"/>
              </a:rPr>
              <a:t>ltr</a:t>
            </a:r>
            <a:r>
              <a:rPr lang="en-US" sz="1400" strike="noStrike" dirty="0">
                <a:latin typeface="Arial"/>
              </a:rPr>
              <a:t> /u02/oracle/11.2.0.4/grid/</a:t>
            </a:r>
            <a:r>
              <a:rPr lang="en-US" sz="1400" strike="noStrike" dirty="0" err="1">
                <a:latin typeface="Arial"/>
              </a:rPr>
              <a:t>OPatch</a:t>
            </a:r>
            <a:r>
              <a:rPr lang="en-US" sz="1400" strike="noStrike" dirty="0">
                <a:latin typeface="Arial"/>
              </a:rPr>
              <a:t>/</a:t>
            </a:r>
            <a:r>
              <a:rPr lang="en-US" sz="1400" strike="noStrike" dirty="0" err="1">
                <a:latin typeface="Arial"/>
              </a:rPr>
              <a:t>ocm</a:t>
            </a:r>
            <a:r>
              <a:rPr lang="en-US" sz="1400" strike="noStrike" dirty="0">
                <a:latin typeface="Arial"/>
              </a:rPr>
              <a:t>/bin/ocm.rsp</a:t>
            </a:r>
            <a:endParaRPr dirty="0"/>
          </a:p>
          <a:p>
            <a:endParaRPr dirty="0"/>
          </a:p>
          <a:p>
            <a:r>
              <a:rPr lang="en-US" sz="1400" strike="noStrike" dirty="0">
                <a:latin typeface="Arial"/>
              </a:rPr>
              <a:t>go to </a:t>
            </a:r>
            <a:r>
              <a:rPr lang="en-US" sz="1400" strike="noStrike" dirty="0" err="1">
                <a:latin typeface="Arial"/>
              </a:rPr>
              <a:t>opatch</a:t>
            </a:r>
            <a:r>
              <a:rPr lang="en-US" sz="1400" strike="noStrike" dirty="0">
                <a:latin typeface="Arial"/>
              </a:rPr>
              <a:t> directory</a:t>
            </a:r>
            <a:endParaRPr dirty="0"/>
          </a:p>
        </p:txBody>
      </p:sp>
    </p:spTree>
  </p:cSld>
  <p:clrMapOvr>
    <a:masterClrMapping/>
  </p:clrMapOvr>
  <p:transition advTm="79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 name="CustomShape 1"/>
          <p:cNvSpPr/>
          <p:nvPr/>
        </p:nvSpPr>
        <p:spPr>
          <a:xfrm>
            <a:off x="91440" y="91440"/>
            <a:ext cx="8939880" cy="1007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a:p>
            <a:r>
              <a:rPr lang="en-US" sz="1500" strike="noStrike" dirty="0">
                <a:latin typeface="Arial"/>
              </a:rPr>
              <a:t># </a:t>
            </a:r>
            <a:r>
              <a:rPr lang="en-US" sz="1500" strike="noStrike" dirty="0" err="1">
                <a:latin typeface="Arial"/>
              </a:rPr>
              <a:t>opatchauto</a:t>
            </a:r>
            <a:r>
              <a:rPr lang="en-US" sz="1500" strike="noStrike" dirty="0">
                <a:latin typeface="Arial"/>
              </a:rPr>
              <a:t> apply &lt;UNZIPPED_PATCH_LOCATION&gt; -oh</a:t>
            </a:r>
            <a:endParaRPr dirty="0"/>
          </a:p>
          <a:p>
            <a:r>
              <a:rPr lang="en-US" sz="1500" strike="noStrike" dirty="0">
                <a:latin typeface="Arial"/>
              </a:rPr>
              <a:t>&lt;</a:t>
            </a:r>
            <a:r>
              <a:rPr lang="en-US" sz="1500" strike="noStrike" dirty="0" err="1">
                <a:latin typeface="Arial"/>
              </a:rPr>
              <a:t>Grid_home</a:t>
            </a:r>
            <a:r>
              <a:rPr lang="en-US" sz="1500" strike="noStrike" dirty="0">
                <a:latin typeface="Arial"/>
              </a:rPr>
              <a:t>&gt; -</a:t>
            </a:r>
            <a:r>
              <a:rPr lang="en-US" sz="1500" strike="noStrike" dirty="0" err="1">
                <a:latin typeface="Arial"/>
              </a:rPr>
              <a:t>ocmrf</a:t>
            </a:r>
            <a:r>
              <a:rPr lang="en-US" sz="1500" strike="noStrike" dirty="0">
                <a:latin typeface="Arial"/>
              </a:rPr>
              <a:t> &lt;</a:t>
            </a:r>
            <a:r>
              <a:rPr lang="en-US" sz="1500" strike="noStrike" dirty="0" err="1">
                <a:latin typeface="Arial"/>
              </a:rPr>
              <a:t>ocm_response_file</a:t>
            </a:r>
            <a:r>
              <a:rPr lang="en-US" sz="1500" strike="noStrike" dirty="0">
                <a:latin typeface="Arial"/>
              </a:rPr>
              <a:t>&gt;</a:t>
            </a:r>
            <a:endParaRPr dirty="0"/>
          </a:p>
          <a:p>
            <a:endParaRPr dirty="0"/>
          </a:p>
          <a:p>
            <a:r>
              <a:rPr lang="en-US" sz="1500" strike="noStrike" dirty="0" err="1">
                <a:latin typeface="Arial"/>
              </a:rPr>
              <a:t>cd</a:t>
            </a:r>
            <a:r>
              <a:rPr lang="en-US" sz="1500" strike="noStrike" dirty="0">
                <a:latin typeface="Arial"/>
              </a:rPr>
              <a:t> /u02/oracle/11.2.0.4/grid/</a:t>
            </a:r>
            <a:r>
              <a:rPr lang="en-US" sz="1500" strike="noStrike" dirty="0" err="1">
                <a:latin typeface="Arial"/>
              </a:rPr>
              <a:t>OPatch</a:t>
            </a:r>
            <a:endParaRPr dirty="0"/>
          </a:p>
          <a:p>
            <a:r>
              <a:rPr lang="en-US" sz="1500" strike="noStrike" dirty="0">
                <a:latin typeface="Arial"/>
              </a:rPr>
              <a:t>[</a:t>
            </a:r>
            <a:r>
              <a:rPr lang="en-US" sz="1500" strike="noStrike" dirty="0" err="1">
                <a:latin typeface="Arial"/>
              </a:rPr>
              <a:t>server:root</a:t>
            </a:r>
            <a:r>
              <a:rPr lang="en-US" sz="1500" strike="noStrike" dirty="0">
                <a:latin typeface="Arial"/>
              </a:rPr>
              <a:t>:/u02/oracle/11.2.0.4/grid/</a:t>
            </a:r>
            <a:r>
              <a:rPr lang="en-US" sz="1500" strike="noStrike" dirty="0" err="1">
                <a:latin typeface="Arial"/>
              </a:rPr>
              <a:t>Opatch</a:t>
            </a:r>
            <a:r>
              <a:rPr lang="en-US" sz="1500" strike="noStrike" dirty="0">
                <a:latin typeface="Arial"/>
              </a:rPr>
              <a:t>:]</a:t>
            </a:r>
            <a:endParaRPr dirty="0"/>
          </a:p>
          <a:p>
            <a:endParaRPr dirty="0"/>
          </a:p>
          <a:p>
            <a:r>
              <a:rPr lang="en-US" sz="1500" strike="noStrike" dirty="0">
                <a:latin typeface="Arial"/>
              </a:rPr>
              <a:t>./</a:t>
            </a:r>
            <a:r>
              <a:rPr lang="en-US" sz="1500" strike="noStrike" dirty="0" err="1">
                <a:latin typeface="Arial"/>
              </a:rPr>
              <a:t>opatch</a:t>
            </a:r>
            <a:r>
              <a:rPr lang="en-US" sz="1500" strike="noStrike" dirty="0">
                <a:latin typeface="Arial"/>
              </a:rPr>
              <a:t> auto /staging/CH11353/22191577 -oh /u02/oracle/11.2.0.4/grid/ -</a:t>
            </a:r>
            <a:r>
              <a:rPr lang="en-US" sz="1500" strike="noStrike" dirty="0" err="1">
                <a:latin typeface="Arial"/>
              </a:rPr>
              <a:t>ocmrf</a:t>
            </a:r>
            <a:r>
              <a:rPr lang="en-US" sz="1500" strike="noStrike" dirty="0">
                <a:latin typeface="Arial"/>
              </a:rPr>
              <a:t> /u02/oracle/11.2.0.4/grid/</a:t>
            </a:r>
            <a:r>
              <a:rPr lang="en-US" sz="1500" strike="noStrike" dirty="0" err="1">
                <a:latin typeface="Arial"/>
              </a:rPr>
              <a:t>Opatch</a:t>
            </a:r>
            <a:r>
              <a:rPr lang="en-US" sz="1500" strike="noStrike" dirty="0">
                <a:latin typeface="Arial"/>
              </a:rPr>
              <a:t>/</a:t>
            </a:r>
            <a:r>
              <a:rPr lang="en-US" sz="1500" strike="noStrike" dirty="0" err="1">
                <a:latin typeface="Arial"/>
              </a:rPr>
              <a:t>ocm</a:t>
            </a:r>
            <a:r>
              <a:rPr lang="en-US" sz="1500" strike="noStrike" dirty="0">
                <a:latin typeface="Arial"/>
              </a:rPr>
              <a:t>/bin/ocm.rsp</a:t>
            </a:r>
            <a:endParaRPr dirty="0"/>
          </a:p>
          <a:p>
            <a:r>
              <a:rPr lang="en-US" sz="1500" strike="noStrike" dirty="0">
                <a:latin typeface="Arial"/>
              </a:rPr>
              <a:t>or</a:t>
            </a:r>
            <a:endParaRPr dirty="0"/>
          </a:p>
          <a:p>
            <a:endParaRPr dirty="0"/>
          </a:p>
          <a:p>
            <a:r>
              <a:rPr lang="en-US" sz="1500" strike="noStrike" dirty="0">
                <a:latin typeface="Arial"/>
              </a:rPr>
              <a:t>/u02/oracle/11.2.0.4/</a:t>
            </a:r>
            <a:r>
              <a:rPr lang="en-US" sz="1500" strike="noStrike" dirty="0" err="1">
                <a:latin typeface="Arial"/>
              </a:rPr>
              <a:t>OPatch</a:t>
            </a:r>
            <a:r>
              <a:rPr lang="en-US" sz="1500" strike="noStrike" dirty="0">
                <a:latin typeface="Arial"/>
              </a:rPr>
              <a:t>/</a:t>
            </a:r>
            <a:r>
              <a:rPr lang="en-US" sz="1500" strike="noStrike" dirty="0" err="1">
                <a:latin typeface="Arial"/>
              </a:rPr>
              <a:t>opatch</a:t>
            </a:r>
            <a:r>
              <a:rPr lang="en-US" sz="1500" strike="noStrike" dirty="0">
                <a:latin typeface="Arial"/>
              </a:rPr>
              <a:t> auto /</a:t>
            </a:r>
            <a:r>
              <a:rPr lang="en-US" sz="1500" strike="noStrike" dirty="0" err="1">
                <a:latin typeface="Arial"/>
              </a:rPr>
              <a:t>oswatcher</a:t>
            </a:r>
            <a:r>
              <a:rPr lang="en-US" sz="1500" strike="noStrike" dirty="0">
                <a:latin typeface="Arial"/>
              </a:rPr>
              <a:t>/24436338 -oh $ORACLE_HOME -</a:t>
            </a:r>
            <a:r>
              <a:rPr lang="en-US" sz="1500" strike="noStrike" dirty="0" err="1">
                <a:latin typeface="Arial"/>
              </a:rPr>
              <a:t>ocmrf</a:t>
            </a:r>
            <a:r>
              <a:rPr lang="en-US" sz="1500" strike="noStrike" dirty="0">
                <a:latin typeface="Arial"/>
              </a:rPr>
              <a:t> $ORACLE_HOME/</a:t>
            </a:r>
            <a:r>
              <a:rPr lang="en-US" sz="1500" strike="noStrike" dirty="0" err="1">
                <a:latin typeface="Arial"/>
              </a:rPr>
              <a:t>OPatch</a:t>
            </a:r>
            <a:r>
              <a:rPr lang="en-US" sz="1500" strike="noStrike" dirty="0">
                <a:latin typeface="Arial"/>
              </a:rPr>
              <a:t>/</a:t>
            </a:r>
            <a:r>
              <a:rPr lang="en-US" sz="1500" strike="noStrike" dirty="0" err="1">
                <a:latin typeface="Arial"/>
              </a:rPr>
              <a:t>ocm</a:t>
            </a:r>
            <a:r>
              <a:rPr lang="en-US" sz="1500" strike="noStrike" dirty="0">
                <a:latin typeface="Arial"/>
              </a:rPr>
              <a:t>/bin/ocm.rsp </a:t>
            </a:r>
            <a:endParaRPr dirty="0"/>
          </a:p>
          <a:p>
            <a:endParaRPr dirty="0"/>
          </a:p>
          <a:p>
            <a:endParaRPr dirty="0"/>
          </a:p>
          <a:p>
            <a:r>
              <a:rPr lang="en-US" sz="1500" strike="noStrike" dirty="0">
                <a:latin typeface="Arial"/>
              </a:rPr>
              <a:t>Repeat same steps on Node2</a:t>
            </a:r>
            <a:endParaRPr dirty="0"/>
          </a:p>
          <a:p>
            <a:endParaRPr dirty="0"/>
          </a:p>
          <a:p>
            <a:r>
              <a:rPr lang="en-US" sz="1500" strike="noStrike" dirty="0">
                <a:latin typeface="Arial"/>
              </a:rPr>
              <a:t>Post Implementation</a:t>
            </a:r>
            <a:endParaRPr dirty="0"/>
          </a:p>
          <a:p>
            <a:endParaRPr dirty="0"/>
          </a:p>
          <a:p>
            <a:r>
              <a:rPr lang="en-US" sz="1500" strike="noStrike" dirty="0">
                <a:latin typeface="Arial"/>
              </a:rPr>
              <a:t>1) Validate the Grid inventory by using </a:t>
            </a:r>
            <a:r>
              <a:rPr lang="en-US" sz="1500" strike="noStrike" dirty="0" err="1">
                <a:latin typeface="Arial"/>
              </a:rPr>
              <a:t>lsinventory</a:t>
            </a:r>
            <a:r>
              <a:rPr lang="en-US" sz="1500" strike="noStrike" dirty="0">
                <a:latin typeface="Arial"/>
              </a:rPr>
              <a:t> command</a:t>
            </a:r>
            <a:endParaRPr dirty="0"/>
          </a:p>
          <a:p>
            <a:r>
              <a:rPr lang="en-US" sz="1500" strike="noStrike" dirty="0">
                <a:latin typeface="Arial"/>
              </a:rPr>
              <a:t>[/u02/oracle/11.2.0.4/grid/</a:t>
            </a:r>
            <a:r>
              <a:rPr lang="en-US" sz="1500" strike="noStrike" dirty="0" err="1">
                <a:latin typeface="Arial"/>
              </a:rPr>
              <a:t>Opatch</a:t>
            </a:r>
            <a:r>
              <a:rPr lang="en-US" sz="1500" strike="noStrike" dirty="0">
                <a:latin typeface="Arial"/>
              </a:rPr>
              <a:t>] </a:t>
            </a:r>
            <a:r>
              <a:rPr lang="en-US" sz="1500" strike="noStrike" dirty="0" err="1">
                <a:latin typeface="Arial"/>
              </a:rPr>
              <a:t>opatch</a:t>
            </a:r>
            <a:r>
              <a:rPr lang="en-US" sz="1500" strike="noStrike" dirty="0">
                <a:latin typeface="Arial"/>
              </a:rPr>
              <a:t> </a:t>
            </a:r>
            <a:r>
              <a:rPr lang="en-US" sz="1500" strike="noStrike" dirty="0" err="1">
                <a:latin typeface="Arial"/>
              </a:rPr>
              <a:t>lsinventory</a:t>
            </a:r>
            <a:r>
              <a:rPr lang="en-US" sz="1500" strike="noStrike" dirty="0">
                <a:latin typeface="Arial"/>
              </a:rPr>
              <a:t> </a:t>
            </a:r>
            <a:endParaRPr dirty="0"/>
          </a:p>
          <a:p>
            <a:r>
              <a:rPr lang="en-US" sz="1500" strike="noStrike" dirty="0">
                <a:latin typeface="Arial"/>
              </a:rPr>
              <a:t>2) </a:t>
            </a:r>
            <a:r>
              <a:rPr lang="en-US" sz="1500" strike="noStrike" dirty="0" err="1">
                <a:latin typeface="Arial"/>
              </a:rPr>
              <a:t>crs_stat</a:t>
            </a:r>
            <a:r>
              <a:rPr lang="en-US" sz="1500" strike="noStrike" dirty="0">
                <a:latin typeface="Arial"/>
              </a:rPr>
              <a:t> -t</a:t>
            </a:r>
            <a:endParaRPr dirty="0"/>
          </a:p>
          <a:p>
            <a:r>
              <a:rPr lang="en-US" sz="1500" strike="noStrike" dirty="0">
                <a:latin typeface="Arial"/>
              </a:rPr>
              <a:t>3) ./</a:t>
            </a:r>
            <a:r>
              <a:rPr lang="en-US" sz="1500" strike="noStrike" dirty="0" err="1">
                <a:latin typeface="Arial"/>
              </a:rPr>
              <a:t>crsctl</a:t>
            </a:r>
            <a:r>
              <a:rPr lang="en-US" sz="1500" strike="noStrike" dirty="0">
                <a:latin typeface="Arial"/>
              </a:rPr>
              <a:t> check </a:t>
            </a:r>
            <a:r>
              <a:rPr lang="en-US" sz="1500" strike="noStrike" dirty="0" err="1">
                <a:latin typeface="Arial"/>
              </a:rPr>
              <a:t>crs</a:t>
            </a:r>
            <a:r>
              <a:rPr lang="en-US" sz="1500" strike="noStrike" dirty="0">
                <a:latin typeface="Arial"/>
              </a:rPr>
              <a:t> </a:t>
            </a:r>
            <a:endParaRPr dirty="0"/>
          </a:p>
          <a:p>
            <a:r>
              <a:rPr lang="en-US" sz="1500" strike="noStrike" dirty="0">
                <a:latin typeface="Arial"/>
              </a:rPr>
              <a:t>4) start database instance and </a:t>
            </a:r>
            <a:r>
              <a:rPr lang="en-US" sz="1500" strike="noStrike" dirty="0" err="1">
                <a:latin typeface="Arial"/>
              </a:rPr>
              <a:t>oem</a:t>
            </a:r>
            <a:r>
              <a:rPr lang="en-US" sz="1500" strike="noStrike" dirty="0">
                <a:latin typeface="Arial"/>
              </a:rPr>
              <a:t> if stop during activity</a:t>
            </a:r>
            <a:endParaRPr dirty="0"/>
          </a:p>
          <a:p>
            <a:r>
              <a:rPr lang="en-US" sz="1500" strike="noStrike" dirty="0" err="1">
                <a:latin typeface="Arial"/>
              </a:rPr>
              <a:t>srvctl</a:t>
            </a:r>
            <a:r>
              <a:rPr lang="en-US" sz="1500" strike="noStrike" dirty="0">
                <a:latin typeface="Arial"/>
              </a:rPr>
              <a:t> start instance -d &lt;</a:t>
            </a:r>
            <a:r>
              <a:rPr lang="en-US" sz="1500" strike="noStrike" dirty="0" err="1">
                <a:latin typeface="Arial"/>
              </a:rPr>
              <a:t>database_name</a:t>
            </a:r>
            <a:r>
              <a:rPr lang="en-US" sz="1500" strike="noStrike" dirty="0">
                <a:latin typeface="Arial"/>
              </a:rPr>
              <a:t>&gt; -</a:t>
            </a:r>
            <a:r>
              <a:rPr lang="en-US" sz="1500" strike="noStrike" dirty="0" err="1">
                <a:latin typeface="Arial"/>
              </a:rPr>
              <a:t>i</a:t>
            </a:r>
            <a:r>
              <a:rPr lang="en-US" sz="1500" strike="noStrike" dirty="0">
                <a:latin typeface="Arial"/>
              </a:rPr>
              <a:t> &lt;</a:t>
            </a:r>
            <a:r>
              <a:rPr lang="en-US" sz="1500" strike="noStrike" dirty="0" err="1">
                <a:latin typeface="Arial"/>
              </a:rPr>
              <a:t>instance_name</a:t>
            </a:r>
            <a:r>
              <a:rPr lang="en-US" sz="1500" strike="noStrike" dirty="0">
                <a:latin typeface="Arial"/>
              </a:rPr>
              <a:t>&gt;</a:t>
            </a:r>
            <a:endParaRPr dirty="0"/>
          </a:p>
          <a:p>
            <a:endParaRPr dirty="0"/>
          </a:p>
          <a:p>
            <a:r>
              <a:rPr lang="en-US" sz="1500" strike="noStrike" dirty="0">
                <a:latin typeface="Arial"/>
              </a:rPr>
              <a:t>5) check load balance of session</a:t>
            </a:r>
            <a:endParaRPr dirty="0"/>
          </a:p>
          <a:p>
            <a:endParaRPr dirty="0"/>
          </a:p>
          <a:p>
            <a:r>
              <a:rPr lang="en-US" sz="1500" strike="noStrike" dirty="0">
                <a:latin typeface="Arial"/>
              </a:rPr>
              <a:t> select count(1),</a:t>
            </a:r>
            <a:r>
              <a:rPr lang="en-US" sz="1500" strike="noStrike" dirty="0" err="1">
                <a:latin typeface="Arial"/>
              </a:rPr>
              <a:t>inst_id,MACHINE</a:t>
            </a:r>
            <a:r>
              <a:rPr lang="en-US" sz="1500" strike="noStrike" dirty="0">
                <a:latin typeface="Arial"/>
              </a:rPr>
              <a:t> from </a:t>
            </a:r>
            <a:r>
              <a:rPr lang="en-US" sz="1500" strike="noStrike" dirty="0" err="1">
                <a:latin typeface="Arial"/>
              </a:rPr>
              <a:t>gv$session</a:t>
            </a:r>
            <a:r>
              <a:rPr lang="en-US" sz="1500" strike="noStrike" dirty="0">
                <a:latin typeface="Arial"/>
              </a:rPr>
              <a:t> group by </a:t>
            </a:r>
            <a:r>
              <a:rPr lang="en-US" sz="1500" strike="noStrike" dirty="0" err="1">
                <a:latin typeface="Arial"/>
              </a:rPr>
              <a:t>inst_id,MACHINE</a:t>
            </a:r>
            <a:endParaRPr dirty="0"/>
          </a:p>
          <a:p>
            <a:r>
              <a:rPr lang="en-US" sz="1500" strike="noStrike" dirty="0">
                <a:latin typeface="Arial"/>
              </a:rPr>
              <a:t>select count(1),</a:t>
            </a:r>
            <a:r>
              <a:rPr lang="en-US" sz="1500" strike="noStrike" dirty="0" err="1">
                <a:latin typeface="Arial"/>
              </a:rPr>
              <a:t>inst_id</a:t>
            </a:r>
            <a:r>
              <a:rPr lang="en-US" sz="1500" strike="noStrike" dirty="0">
                <a:latin typeface="Arial"/>
              </a:rPr>
              <a:t> from </a:t>
            </a:r>
            <a:r>
              <a:rPr lang="en-US" sz="1500" strike="noStrike" dirty="0" err="1">
                <a:latin typeface="Arial"/>
              </a:rPr>
              <a:t>gv$session</a:t>
            </a:r>
            <a:r>
              <a:rPr lang="en-US" sz="1500" strike="noStrike" dirty="0">
                <a:latin typeface="Arial"/>
              </a:rPr>
              <a:t> group by </a:t>
            </a:r>
            <a:r>
              <a:rPr lang="en-US" sz="1500" strike="noStrike" dirty="0" err="1">
                <a:latin typeface="Arial"/>
              </a:rPr>
              <a:t>inst_id</a:t>
            </a:r>
            <a:endParaRPr dirty="0"/>
          </a:p>
        </p:txBody>
      </p:sp>
    </p:spTree>
  </p:cSld>
  <p:clrMapOvr>
    <a:masterClrMapping/>
  </p:clrMapOvr>
  <p:transition advTm="42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CustomShape 1"/>
          <p:cNvSpPr/>
          <p:nvPr/>
        </p:nvSpPr>
        <p:spPr>
          <a:xfrm>
            <a:off x="0" y="304800"/>
            <a:ext cx="9144000" cy="655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000" strike="noStrike" dirty="0">
                <a:solidFill>
                  <a:srgbClr val="000000"/>
                </a:solidFill>
                <a:latin typeface="Cambria" pitchFamily="18" charset="0"/>
                <a:ea typeface="DejaVu Sans"/>
              </a:rPr>
              <a:t>In Real Application Clusters, extra background processes are started. Some of the</a:t>
            </a:r>
            <a:endParaRPr sz="2000" dirty="0">
              <a:latin typeface="Cambria" pitchFamily="18" charset="0"/>
            </a:endParaRPr>
          </a:p>
          <a:p>
            <a:r>
              <a:rPr lang="en-US" sz="2000" strike="noStrike" dirty="0">
                <a:solidFill>
                  <a:srgbClr val="000000"/>
                </a:solidFill>
                <a:latin typeface="Cambria" pitchFamily="18" charset="0"/>
                <a:ea typeface="DejaVu Sans"/>
              </a:rPr>
              <a:t>important ones of these are shown on this slide:</a:t>
            </a:r>
            <a:endParaRPr sz="2000" dirty="0">
              <a:latin typeface="Cambria" pitchFamily="18" charset="0"/>
            </a:endParaRPr>
          </a:p>
          <a:p>
            <a:r>
              <a:rPr lang="en-US" sz="2000" strike="noStrike" dirty="0">
                <a:solidFill>
                  <a:srgbClr val="000000"/>
                </a:solidFill>
                <a:latin typeface="Cambria" pitchFamily="18" charset="0"/>
                <a:ea typeface="DejaVu Sans"/>
              </a:rPr>
              <a:t>•</a:t>
            </a:r>
            <a:r>
              <a:rPr lang="en-US" sz="2000" b="1" strike="noStrike" dirty="0">
                <a:solidFill>
                  <a:srgbClr val="000000"/>
                </a:solidFill>
                <a:latin typeface="Cambria" pitchFamily="18" charset="0"/>
                <a:ea typeface="DejaVu Sans"/>
              </a:rPr>
              <a:t>LMON</a:t>
            </a:r>
            <a:r>
              <a:rPr lang="en-US" sz="2000" strike="noStrike" dirty="0">
                <a:solidFill>
                  <a:srgbClr val="000000"/>
                </a:solidFill>
                <a:latin typeface="Cambria" pitchFamily="18" charset="0"/>
                <a:ea typeface="DejaVu Sans"/>
              </a:rPr>
              <a:t> is responsible for monitoring of all global resources, i.e. global cache</a:t>
            </a:r>
            <a:endParaRPr sz="2000" dirty="0">
              <a:latin typeface="Cambria" pitchFamily="18" charset="0"/>
            </a:endParaRPr>
          </a:p>
          <a:p>
            <a:r>
              <a:rPr lang="en-US" sz="2000" strike="noStrike" dirty="0">
                <a:solidFill>
                  <a:srgbClr val="000000"/>
                </a:solidFill>
                <a:latin typeface="Cambria" pitchFamily="18" charset="0"/>
                <a:ea typeface="DejaVu Sans"/>
              </a:rPr>
              <a:t>resources and global </a:t>
            </a:r>
            <a:r>
              <a:rPr lang="en-US" sz="2000" strike="noStrike" dirty="0" err="1">
                <a:solidFill>
                  <a:srgbClr val="000000"/>
                </a:solidFill>
                <a:latin typeface="Cambria" pitchFamily="18" charset="0"/>
                <a:ea typeface="DejaVu Sans"/>
              </a:rPr>
              <a:t>enqueue</a:t>
            </a:r>
            <a:r>
              <a:rPr lang="en-US" sz="2000" strike="noStrike" dirty="0">
                <a:solidFill>
                  <a:srgbClr val="000000"/>
                </a:solidFill>
                <a:latin typeface="Cambria" pitchFamily="18" charset="0"/>
                <a:ea typeface="DejaVu Sans"/>
              </a:rPr>
              <a:t> (lock) resources. Whenever a node is added or</a:t>
            </a:r>
            <a:endParaRPr sz="2000" dirty="0">
              <a:latin typeface="Cambria" pitchFamily="18" charset="0"/>
            </a:endParaRPr>
          </a:p>
          <a:p>
            <a:r>
              <a:rPr lang="en-US" sz="2000" strike="noStrike" dirty="0">
                <a:solidFill>
                  <a:srgbClr val="000000"/>
                </a:solidFill>
                <a:latin typeface="Cambria" pitchFamily="18" charset="0"/>
                <a:ea typeface="DejaVu Sans"/>
              </a:rPr>
              <a:t>removed from the cluster, the LMON process will distribute the global resources on</a:t>
            </a:r>
            <a:endParaRPr sz="2000" dirty="0">
              <a:latin typeface="Cambria" pitchFamily="18" charset="0"/>
            </a:endParaRPr>
          </a:p>
          <a:p>
            <a:r>
              <a:rPr lang="en-US" sz="2000" strike="noStrike" dirty="0">
                <a:solidFill>
                  <a:srgbClr val="000000"/>
                </a:solidFill>
                <a:latin typeface="Cambria" pitchFamily="18" charset="0"/>
                <a:ea typeface="DejaVu Sans"/>
              </a:rPr>
              <a:t>all nodes. In case of a loss of a node, this involves recovery of global resources</a:t>
            </a:r>
            <a:endParaRPr sz="2000" dirty="0">
              <a:latin typeface="Cambria" pitchFamily="18" charset="0"/>
            </a:endParaRPr>
          </a:p>
          <a:p>
            <a:r>
              <a:rPr lang="en-US" sz="2000" strike="noStrike" dirty="0">
                <a:solidFill>
                  <a:srgbClr val="000000"/>
                </a:solidFill>
                <a:latin typeface="Cambria" pitchFamily="18" charset="0"/>
                <a:ea typeface="DejaVu Sans"/>
              </a:rPr>
              <a:t>from the surviving nodes.</a:t>
            </a:r>
            <a:endParaRPr sz="2000" dirty="0">
              <a:latin typeface="Cambria" pitchFamily="18" charset="0"/>
            </a:endParaRPr>
          </a:p>
          <a:p>
            <a:r>
              <a:rPr lang="en-US" sz="2000" strike="noStrike" dirty="0">
                <a:solidFill>
                  <a:srgbClr val="000000"/>
                </a:solidFill>
                <a:latin typeface="Cambria" pitchFamily="18" charset="0"/>
                <a:ea typeface="DejaVu Sans"/>
              </a:rPr>
              <a:t>•</a:t>
            </a:r>
            <a:r>
              <a:rPr lang="en-US" sz="2000" b="1" strike="noStrike" dirty="0">
                <a:solidFill>
                  <a:srgbClr val="000000"/>
                </a:solidFill>
                <a:latin typeface="Cambria" pitchFamily="18" charset="0"/>
                <a:ea typeface="DejaVu Sans"/>
              </a:rPr>
              <a:t>The </a:t>
            </a:r>
            <a:r>
              <a:rPr lang="en-US" sz="2000" b="1" strike="noStrike" dirty="0" err="1">
                <a:solidFill>
                  <a:srgbClr val="000000"/>
                </a:solidFill>
                <a:latin typeface="Cambria" pitchFamily="18" charset="0"/>
                <a:ea typeface="DejaVu Sans"/>
              </a:rPr>
              <a:t>LMSn</a:t>
            </a:r>
            <a:r>
              <a:rPr lang="en-US" sz="2000" b="1" strike="noStrike" dirty="0">
                <a:solidFill>
                  <a:srgbClr val="000000"/>
                </a:solidFill>
                <a:latin typeface="Cambria" pitchFamily="18" charset="0"/>
                <a:ea typeface="DejaVu Sans"/>
              </a:rPr>
              <a:t> </a:t>
            </a:r>
            <a:r>
              <a:rPr lang="en-US" sz="2000" strike="noStrike" dirty="0">
                <a:solidFill>
                  <a:srgbClr val="000000"/>
                </a:solidFill>
                <a:latin typeface="Cambria" pitchFamily="18" charset="0"/>
                <a:ea typeface="DejaVu Sans"/>
              </a:rPr>
              <a:t>processes actually implement the Oracle cache fusion mechanism. This</a:t>
            </a:r>
            <a:endParaRPr sz="2000" dirty="0">
              <a:latin typeface="Cambria" pitchFamily="18" charset="0"/>
            </a:endParaRPr>
          </a:p>
          <a:p>
            <a:r>
              <a:rPr lang="en-US" sz="2000" strike="noStrike" dirty="0">
                <a:solidFill>
                  <a:srgbClr val="000000"/>
                </a:solidFill>
                <a:latin typeface="Cambria" pitchFamily="18" charset="0"/>
                <a:ea typeface="DejaVu Sans"/>
              </a:rPr>
              <a:t>makes sure only one node is modifying a block at any one time, it will send dirty</a:t>
            </a:r>
            <a:endParaRPr sz="2000" dirty="0">
              <a:latin typeface="Cambria" pitchFamily="18" charset="0"/>
            </a:endParaRPr>
          </a:p>
          <a:p>
            <a:r>
              <a:rPr lang="en-US" sz="2000" strike="noStrike" dirty="0">
                <a:solidFill>
                  <a:srgbClr val="000000"/>
                </a:solidFill>
                <a:latin typeface="Cambria" pitchFamily="18" charset="0"/>
                <a:ea typeface="DejaVu Sans"/>
              </a:rPr>
              <a:t>blocks between instances if multiple instances have block modifications to </a:t>
            </a:r>
            <a:r>
              <a:rPr lang="en-US" sz="2000" strike="noStrike" dirty="0" smtClean="0">
                <a:solidFill>
                  <a:srgbClr val="000000"/>
                </a:solidFill>
                <a:latin typeface="Cambria" pitchFamily="18" charset="0"/>
                <a:ea typeface="DejaVu Sans"/>
              </a:rPr>
              <a:t>perform and </a:t>
            </a:r>
            <a:r>
              <a:rPr lang="en-US" sz="2000" strike="noStrike" dirty="0">
                <a:solidFill>
                  <a:srgbClr val="000000"/>
                </a:solidFill>
                <a:latin typeface="Cambria" pitchFamily="18" charset="0"/>
                <a:ea typeface="DejaVu Sans"/>
              </a:rPr>
              <a:t>it will construct and ship read-consistent blocks if one instance need to read a</a:t>
            </a:r>
            <a:endParaRPr sz="2000" dirty="0">
              <a:latin typeface="Cambria" pitchFamily="18" charset="0"/>
            </a:endParaRPr>
          </a:p>
          <a:p>
            <a:r>
              <a:rPr lang="en-US" sz="2000" strike="noStrike" dirty="0">
                <a:solidFill>
                  <a:srgbClr val="000000"/>
                </a:solidFill>
                <a:latin typeface="Cambria" pitchFamily="18" charset="0"/>
                <a:ea typeface="DejaVu Sans"/>
              </a:rPr>
              <a:t>block, that has been modified by another instance.</a:t>
            </a:r>
            <a:endParaRPr sz="2000" dirty="0">
              <a:latin typeface="Cambria" pitchFamily="18" charset="0"/>
            </a:endParaRPr>
          </a:p>
          <a:p>
            <a:r>
              <a:rPr lang="en-US" sz="2000" strike="noStrike" dirty="0">
                <a:solidFill>
                  <a:srgbClr val="000000"/>
                </a:solidFill>
                <a:latin typeface="Cambria" pitchFamily="18" charset="0"/>
                <a:ea typeface="DejaVu Sans"/>
              </a:rPr>
              <a:t>•</a:t>
            </a:r>
            <a:r>
              <a:rPr lang="en-US" sz="2000" b="1" strike="noStrike" dirty="0">
                <a:solidFill>
                  <a:srgbClr val="000000"/>
                </a:solidFill>
                <a:latin typeface="Cambria" pitchFamily="18" charset="0"/>
                <a:ea typeface="DejaVu Sans"/>
              </a:rPr>
              <a:t>The </a:t>
            </a:r>
            <a:r>
              <a:rPr lang="en-US" sz="2000" b="1" strike="noStrike" dirty="0" err="1">
                <a:solidFill>
                  <a:srgbClr val="000000"/>
                </a:solidFill>
                <a:latin typeface="Cambria" pitchFamily="18" charset="0"/>
                <a:ea typeface="DejaVu Sans"/>
              </a:rPr>
              <a:t>LMDn</a:t>
            </a:r>
            <a:r>
              <a:rPr lang="en-US" sz="2000" b="1" strike="noStrike" dirty="0">
                <a:solidFill>
                  <a:srgbClr val="000000"/>
                </a:solidFill>
                <a:latin typeface="Cambria" pitchFamily="18" charset="0"/>
                <a:ea typeface="DejaVu Sans"/>
              </a:rPr>
              <a:t> </a:t>
            </a:r>
            <a:r>
              <a:rPr lang="en-US" sz="2000" strike="noStrike" dirty="0">
                <a:solidFill>
                  <a:srgbClr val="000000"/>
                </a:solidFill>
                <a:latin typeface="Cambria" pitchFamily="18" charset="0"/>
                <a:ea typeface="DejaVu Sans"/>
              </a:rPr>
              <a:t>processes make the </a:t>
            </a:r>
            <a:r>
              <a:rPr lang="en-US" sz="2000" strike="noStrike" dirty="0" err="1">
                <a:solidFill>
                  <a:srgbClr val="000000"/>
                </a:solidFill>
                <a:latin typeface="Cambria" pitchFamily="18" charset="0"/>
                <a:ea typeface="DejaVu Sans"/>
              </a:rPr>
              <a:t>enqueues</a:t>
            </a:r>
            <a:r>
              <a:rPr lang="en-US" sz="2000" strike="noStrike" dirty="0">
                <a:solidFill>
                  <a:srgbClr val="000000"/>
                </a:solidFill>
                <a:latin typeface="Cambria" pitchFamily="18" charset="0"/>
                <a:ea typeface="DejaVu Sans"/>
              </a:rPr>
              <a:t> (e.g. row locks) – that in the non-RAC</a:t>
            </a:r>
            <a:endParaRPr sz="2000" dirty="0">
              <a:latin typeface="Cambria" pitchFamily="18" charset="0"/>
            </a:endParaRPr>
          </a:p>
          <a:p>
            <a:r>
              <a:rPr lang="en-US" sz="2000" strike="noStrike" dirty="0">
                <a:solidFill>
                  <a:srgbClr val="000000"/>
                </a:solidFill>
                <a:latin typeface="Cambria" pitchFamily="18" charset="0"/>
                <a:ea typeface="DejaVu Sans"/>
              </a:rPr>
              <a:t>case is handled internally on one instance – global, so that they can be seen by all</a:t>
            </a:r>
            <a:endParaRPr sz="2000" dirty="0">
              <a:latin typeface="Cambria" pitchFamily="18" charset="0"/>
            </a:endParaRPr>
          </a:p>
          <a:p>
            <a:r>
              <a:rPr lang="en-US" sz="2000" strike="noStrike" dirty="0">
                <a:solidFill>
                  <a:srgbClr val="000000"/>
                </a:solidFill>
                <a:latin typeface="Cambria" pitchFamily="18" charset="0"/>
                <a:ea typeface="DejaVu Sans"/>
              </a:rPr>
              <a:t>Instances.</a:t>
            </a:r>
            <a:endParaRPr sz="2000" dirty="0">
              <a:latin typeface="Cambria" pitchFamily="18" charset="0"/>
            </a:endParaRPr>
          </a:p>
          <a:p>
            <a:r>
              <a:rPr lang="en-US" sz="2000" b="1" strike="noStrike" dirty="0">
                <a:solidFill>
                  <a:srgbClr val="000000"/>
                </a:solidFill>
                <a:latin typeface="Cambria" pitchFamily="18" charset="0"/>
                <a:ea typeface="DejaVu Sans"/>
              </a:rPr>
              <a:t>Global Cache Service Processes (</a:t>
            </a:r>
            <a:r>
              <a:rPr lang="en-US" sz="2000" b="1" strike="noStrike" dirty="0" err="1">
                <a:solidFill>
                  <a:srgbClr val="000000"/>
                </a:solidFill>
                <a:latin typeface="Cambria" pitchFamily="18" charset="0"/>
                <a:ea typeface="DejaVu Sans"/>
              </a:rPr>
              <a:t>LMSn</a:t>
            </a:r>
            <a:r>
              <a:rPr lang="en-US" sz="2000" b="1" strike="noStrike" dirty="0">
                <a:solidFill>
                  <a:srgbClr val="000000"/>
                </a:solidFill>
                <a:latin typeface="Cambria" pitchFamily="18" charset="0"/>
                <a:ea typeface="DejaVu Sans"/>
              </a:rPr>
              <a:t>)</a:t>
            </a:r>
            <a:endParaRPr sz="2000" b="1" dirty="0">
              <a:latin typeface="Cambria" pitchFamily="18" charset="0"/>
            </a:endParaRPr>
          </a:p>
          <a:p>
            <a:r>
              <a:rPr lang="en-US" sz="2000" strike="noStrike" dirty="0" err="1">
                <a:solidFill>
                  <a:srgbClr val="000000"/>
                </a:solidFill>
                <a:latin typeface="Cambria" pitchFamily="18" charset="0"/>
                <a:ea typeface="DejaVu Sans"/>
              </a:rPr>
              <a:t>LMSn</a:t>
            </a:r>
            <a:r>
              <a:rPr lang="en-US" sz="2000" strike="noStrike" dirty="0">
                <a:solidFill>
                  <a:srgbClr val="000000"/>
                </a:solidFill>
                <a:latin typeface="Cambria" pitchFamily="18" charset="0"/>
                <a:ea typeface="DejaVu Sans"/>
              </a:rPr>
              <a:t> processes control the flow of messages to remote instances and manage global data block access.</a:t>
            </a:r>
            <a:endParaRPr sz="2000" dirty="0">
              <a:latin typeface="Cambria" pitchFamily="18" charset="0"/>
            </a:endParaRPr>
          </a:p>
          <a:p>
            <a:r>
              <a:rPr lang="en-US" sz="2000" strike="noStrike" dirty="0" err="1">
                <a:solidFill>
                  <a:srgbClr val="000000"/>
                </a:solidFill>
                <a:latin typeface="Cambria" pitchFamily="18" charset="0"/>
                <a:ea typeface="DejaVu Sans"/>
              </a:rPr>
              <a:t>LMSn</a:t>
            </a:r>
            <a:r>
              <a:rPr lang="en-US" sz="2000" strike="noStrike" dirty="0">
                <a:solidFill>
                  <a:srgbClr val="000000"/>
                </a:solidFill>
                <a:latin typeface="Cambria" pitchFamily="18" charset="0"/>
                <a:ea typeface="DejaVu Sans"/>
              </a:rPr>
              <a:t> processes also transmit block images between the buffer caches of different instances. </a:t>
            </a:r>
            <a:r>
              <a:rPr lang="en-US" sz="2000" strike="noStrike" dirty="0" smtClean="0">
                <a:solidFill>
                  <a:srgbClr val="000000"/>
                </a:solidFill>
                <a:latin typeface="Cambria" pitchFamily="18" charset="0"/>
                <a:ea typeface="DejaVu Sans"/>
              </a:rPr>
              <a:t>This</a:t>
            </a:r>
            <a:endParaRPr sz="2000" dirty="0">
              <a:latin typeface="Cambria" pitchFamily="18" charset="0"/>
            </a:endParaRPr>
          </a:p>
        </p:txBody>
      </p:sp>
    </p:spTree>
  </p:cSld>
  <p:clrMapOvr>
    <a:masterClrMapping/>
  </p:clrMapOvr>
  <p:transition advTm="111124"/>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2" name="CustomShape 1"/>
          <p:cNvSpPr/>
          <p:nvPr/>
        </p:nvSpPr>
        <p:spPr>
          <a:xfrm>
            <a:off x="914400" y="1828800"/>
            <a:ext cx="7998120" cy="135900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pPr>
            <a:r>
              <a:rPr lang="en-US" sz="5400" strike="noStrike">
                <a:solidFill>
                  <a:srgbClr val="000000"/>
                </a:solidFill>
                <a:latin typeface="Arial"/>
                <a:ea typeface="DejaVu Sans"/>
              </a:rPr>
              <a:t>Thank you for listening</a:t>
            </a:r>
            <a:endParaRPr/>
          </a:p>
        </p:txBody>
      </p:sp>
      <p:sp>
        <p:nvSpPr>
          <p:cNvPr id="1543" name="CustomShape 2"/>
          <p:cNvSpPr/>
          <p:nvPr/>
        </p:nvSpPr>
        <p:spPr>
          <a:xfrm>
            <a:off x="838080" y="5410080"/>
            <a:ext cx="4797720" cy="4870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ransition advTm="84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CustomShape 1"/>
          <p:cNvSpPr/>
          <p:nvPr/>
        </p:nvSpPr>
        <p:spPr>
          <a:xfrm>
            <a:off x="1602360" y="45720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600" strike="noStrike" dirty="0">
                <a:solidFill>
                  <a:srgbClr val="000000"/>
                </a:solidFill>
                <a:latin typeface="Arial"/>
                <a:ea typeface="DejaVu Sans"/>
              </a:rPr>
              <a:t> </a:t>
            </a:r>
            <a:endParaRPr/>
          </a:p>
        </p:txBody>
      </p:sp>
      <p:sp>
        <p:nvSpPr>
          <p:cNvPr id="508" name="CustomShape 2"/>
          <p:cNvSpPr/>
          <p:nvPr/>
        </p:nvSpPr>
        <p:spPr>
          <a:xfrm>
            <a:off x="761760" y="990360"/>
            <a:ext cx="799704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pPr>
            <a:endParaRPr/>
          </a:p>
        </p:txBody>
      </p:sp>
      <p:sp>
        <p:nvSpPr>
          <p:cNvPr id="5" name="Rectangle 4"/>
          <p:cNvSpPr/>
          <p:nvPr/>
        </p:nvSpPr>
        <p:spPr>
          <a:xfrm>
            <a:off x="228600" y="457200"/>
            <a:ext cx="8610600" cy="6247864"/>
          </a:xfrm>
          <a:prstGeom prst="rect">
            <a:avLst/>
          </a:prstGeom>
        </p:spPr>
        <p:txBody>
          <a:bodyPr wrap="square">
            <a:spAutoFit/>
          </a:bodyPr>
          <a:lstStyle/>
          <a:p>
            <a:r>
              <a:rPr lang="en-US" sz="2000" strike="noStrike" dirty="0" smtClean="0">
                <a:solidFill>
                  <a:srgbClr val="000000"/>
                </a:solidFill>
                <a:latin typeface="Cambria" pitchFamily="18" charset="0"/>
                <a:ea typeface="DejaVu Sans"/>
              </a:rPr>
              <a:t>processing is part of the Cache Fusion feature. n ranges from 0 to 9 depending on the amount of</a:t>
            </a:r>
            <a:endParaRPr lang="en-US" sz="2000" dirty="0" smtClean="0">
              <a:latin typeface="Cambria" pitchFamily="18" charset="0"/>
            </a:endParaRPr>
          </a:p>
          <a:p>
            <a:r>
              <a:rPr lang="en-US" sz="2000" strike="noStrike" dirty="0" smtClean="0">
                <a:solidFill>
                  <a:srgbClr val="000000"/>
                </a:solidFill>
                <a:latin typeface="Cambria" pitchFamily="18" charset="0"/>
                <a:ea typeface="DejaVu Sans"/>
              </a:rPr>
              <a:t>messaging traffic.</a:t>
            </a:r>
            <a:endParaRPr lang="en-US" sz="2000" b="1" dirty="0" smtClean="0">
              <a:latin typeface="Cambria" pitchFamily="18" charset="0"/>
            </a:endParaRPr>
          </a:p>
          <a:p>
            <a:r>
              <a:rPr lang="en-US" sz="2000" b="1" strike="noStrike" dirty="0" smtClean="0">
                <a:solidFill>
                  <a:srgbClr val="000000"/>
                </a:solidFill>
                <a:latin typeface="Cambria" pitchFamily="18" charset="0"/>
                <a:ea typeface="DejaVu Sans"/>
              </a:rPr>
              <a:t>•Global </a:t>
            </a:r>
            <a:r>
              <a:rPr lang="en-US" sz="2000" b="1" strike="noStrike" dirty="0" err="1" smtClean="0">
                <a:solidFill>
                  <a:srgbClr val="000000"/>
                </a:solidFill>
                <a:latin typeface="Cambria" pitchFamily="18" charset="0"/>
                <a:ea typeface="DejaVu Sans"/>
              </a:rPr>
              <a:t>Enqueue</a:t>
            </a:r>
            <a:r>
              <a:rPr lang="en-US" sz="2000" b="1" strike="noStrike" dirty="0" smtClean="0">
                <a:solidFill>
                  <a:srgbClr val="000000"/>
                </a:solidFill>
                <a:latin typeface="Cambria" pitchFamily="18" charset="0"/>
                <a:ea typeface="DejaVu Sans"/>
              </a:rPr>
              <a:t> Service Monitor (LMON)</a:t>
            </a:r>
            <a:endParaRPr lang="en-US" sz="2000" b="1" dirty="0" smtClean="0">
              <a:latin typeface="Cambria" pitchFamily="18" charset="0"/>
            </a:endParaRPr>
          </a:p>
          <a:p>
            <a:r>
              <a:rPr lang="en-US" sz="2000" strike="noStrike" dirty="0" smtClean="0">
                <a:solidFill>
                  <a:srgbClr val="000000"/>
                </a:solidFill>
                <a:latin typeface="Cambria" pitchFamily="18" charset="0"/>
                <a:ea typeface="DejaVu Sans"/>
              </a:rPr>
              <a:t>Monitors global </a:t>
            </a:r>
            <a:r>
              <a:rPr lang="en-US" sz="2000" strike="noStrike" dirty="0" err="1" smtClean="0">
                <a:solidFill>
                  <a:srgbClr val="000000"/>
                </a:solidFill>
                <a:latin typeface="Cambria" pitchFamily="18" charset="0"/>
                <a:ea typeface="DejaVu Sans"/>
              </a:rPr>
              <a:t>enqueues</a:t>
            </a:r>
            <a:r>
              <a:rPr lang="en-US" sz="2000" strike="noStrike" dirty="0" smtClean="0">
                <a:solidFill>
                  <a:srgbClr val="000000"/>
                </a:solidFill>
                <a:latin typeface="Cambria" pitchFamily="18" charset="0"/>
                <a:ea typeface="DejaVu Sans"/>
              </a:rPr>
              <a:t> and resources across the cluster and performs global </a:t>
            </a:r>
            <a:r>
              <a:rPr lang="en-US" sz="2000" strike="noStrike" dirty="0" err="1" smtClean="0">
                <a:solidFill>
                  <a:srgbClr val="000000"/>
                </a:solidFill>
                <a:latin typeface="Cambria" pitchFamily="18" charset="0"/>
                <a:ea typeface="DejaVu Sans"/>
              </a:rPr>
              <a:t>enqueue</a:t>
            </a:r>
            <a:r>
              <a:rPr lang="en-US" sz="2000" strike="noStrike" dirty="0" smtClean="0">
                <a:solidFill>
                  <a:srgbClr val="000000"/>
                </a:solidFill>
                <a:latin typeface="Cambria" pitchFamily="18" charset="0"/>
                <a:ea typeface="DejaVu Sans"/>
              </a:rPr>
              <a:t> recovery</a:t>
            </a:r>
            <a:endParaRPr lang="en-US" sz="2000" dirty="0" smtClean="0">
              <a:latin typeface="Cambria" pitchFamily="18" charset="0"/>
            </a:endParaRPr>
          </a:p>
          <a:p>
            <a:r>
              <a:rPr lang="en-US" sz="2000" strike="noStrike" dirty="0" smtClean="0">
                <a:solidFill>
                  <a:srgbClr val="000000"/>
                </a:solidFill>
                <a:latin typeface="Cambria" pitchFamily="18" charset="0"/>
                <a:ea typeface="DejaVu Sans"/>
              </a:rPr>
              <a:t>operations. </a:t>
            </a:r>
            <a:r>
              <a:rPr lang="en-US" sz="2000" strike="noStrike" dirty="0" err="1" smtClean="0">
                <a:solidFill>
                  <a:srgbClr val="000000"/>
                </a:solidFill>
                <a:latin typeface="Cambria" pitchFamily="18" charset="0"/>
                <a:ea typeface="DejaVu Sans"/>
              </a:rPr>
              <a:t>Enqueues</a:t>
            </a:r>
            <a:r>
              <a:rPr lang="en-US" sz="2000" strike="noStrike" dirty="0" smtClean="0">
                <a:solidFill>
                  <a:srgbClr val="000000"/>
                </a:solidFill>
                <a:latin typeface="Cambria" pitchFamily="18" charset="0"/>
                <a:ea typeface="DejaVu Sans"/>
              </a:rPr>
              <a:t> are shared memory structures that serialize row updates.</a:t>
            </a:r>
            <a:endParaRPr lang="en-US" sz="2000" b="1" dirty="0" smtClean="0">
              <a:latin typeface="Cambria" pitchFamily="18" charset="0"/>
            </a:endParaRPr>
          </a:p>
          <a:p>
            <a:r>
              <a:rPr lang="en-US" sz="2000" b="1" strike="noStrike" dirty="0" smtClean="0">
                <a:solidFill>
                  <a:srgbClr val="000000"/>
                </a:solidFill>
                <a:latin typeface="Cambria" pitchFamily="18" charset="0"/>
                <a:ea typeface="DejaVu Sans"/>
              </a:rPr>
              <a:t>•Global </a:t>
            </a:r>
            <a:r>
              <a:rPr lang="en-US" sz="2000" b="1" strike="noStrike" dirty="0" err="1" smtClean="0">
                <a:solidFill>
                  <a:srgbClr val="000000"/>
                </a:solidFill>
                <a:latin typeface="Cambria" pitchFamily="18" charset="0"/>
                <a:ea typeface="DejaVu Sans"/>
              </a:rPr>
              <a:t>Enqueue</a:t>
            </a:r>
            <a:r>
              <a:rPr lang="en-US" sz="2000" b="1" strike="noStrike" dirty="0" smtClean="0">
                <a:solidFill>
                  <a:srgbClr val="000000"/>
                </a:solidFill>
                <a:latin typeface="Cambria" pitchFamily="18" charset="0"/>
                <a:ea typeface="DejaVu Sans"/>
              </a:rPr>
              <a:t> Service Daemon (LMD)</a:t>
            </a:r>
            <a:endParaRPr lang="en-US" sz="2000" b="1" dirty="0" smtClean="0">
              <a:latin typeface="Cambria" pitchFamily="18" charset="0"/>
            </a:endParaRPr>
          </a:p>
          <a:p>
            <a:r>
              <a:rPr lang="en-US" sz="2000" strike="noStrike" dirty="0" smtClean="0">
                <a:solidFill>
                  <a:srgbClr val="000000"/>
                </a:solidFill>
                <a:latin typeface="Cambria" pitchFamily="18" charset="0"/>
                <a:ea typeface="DejaVu Sans"/>
              </a:rPr>
              <a:t>Manages global </a:t>
            </a:r>
            <a:r>
              <a:rPr lang="en-US" sz="2000" strike="noStrike" dirty="0" err="1" smtClean="0">
                <a:solidFill>
                  <a:srgbClr val="000000"/>
                </a:solidFill>
                <a:latin typeface="Cambria" pitchFamily="18" charset="0"/>
                <a:ea typeface="DejaVu Sans"/>
              </a:rPr>
              <a:t>enqueue</a:t>
            </a:r>
            <a:r>
              <a:rPr lang="en-US" sz="2000" strike="noStrike" dirty="0" smtClean="0">
                <a:solidFill>
                  <a:srgbClr val="000000"/>
                </a:solidFill>
                <a:latin typeface="Cambria" pitchFamily="18" charset="0"/>
                <a:ea typeface="DejaVu Sans"/>
              </a:rPr>
              <a:t> and global resource access. Within each instance, the LMD process manages</a:t>
            </a:r>
            <a:endParaRPr lang="en-US" sz="2000" dirty="0" smtClean="0">
              <a:latin typeface="Cambria" pitchFamily="18" charset="0"/>
            </a:endParaRPr>
          </a:p>
          <a:p>
            <a:r>
              <a:rPr lang="en-US" sz="2000" strike="noStrike" dirty="0" smtClean="0">
                <a:solidFill>
                  <a:srgbClr val="000000"/>
                </a:solidFill>
                <a:latin typeface="Cambria" pitchFamily="18" charset="0"/>
                <a:ea typeface="DejaVu Sans"/>
              </a:rPr>
              <a:t>incoming remote resource requests.</a:t>
            </a:r>
            <a:endParaRPr lang="en-US" sz="2000" dirty="0" smtClean="0">
              <a:latin typeface="Cambria" pitchFamily="18" charset="0"/>
            </a:endParaRPr>
          </a:p>
          <a:p>
            <a:r>
              <a:rPr lang="en-US" sz="2000" strike="noStrike" dirty="0" smtClean="0">
                <a:solidFill>
                  <a:srgbClr val="000000"/>
                </a:solidFill>
                <a:latin typeface="Cambria" pitchFamily="18" charset="0"/>
                <a:ea typeface="DejaVu Sans"/>
              </a:rPr>
              <a:t>•</a:t>
            </a:r>
            <a:r>
              <a:rPr lang="en-US" sz="2000" b="1" strike="noStrike" dirty="0" smtClean="0">
                <a:solidFill>
                  <a:srgbClr val="000000"/>
                </a:solidFill>
                <a:latin typeface="Cambria" pitchFamily="18" charset="0"/>
                <a:ea typeface="DejaVu Sans"/>
              </a:rPr>
              <a:t>Lock Process (LCK)</a:t>
            </a:r>
            <a:endParaRPr lang="en-US" sz="2000" b="1" dirty="0" smtClean="0">
              <a:latin typeface="Cambria" pitchFamily="18" charset="0"/>
            </a:endParaRPr>
          </a:p>
          <a:p>
            <a:r>
              <a:rPr lang="en-US" sz="2000" strike="noStrike" dirty="0" smtClean="0">
                <a:solidFill>
                  <a:srgbClr val="000000"/>
                </a:solidFill>
                <a:latin typeface="Cambria" pitchFamily="18" charset="0"/>
                <a:ea typeface="DejaVu Sans"/>
              </a:rPr>
              <a:t>Manages non-Cache Fusion resource requests such as library and row cache requests.</a:t>
            </a:r>
            <a:endParaRPr lang="en-US" sz="2000" dirty="0" smtClean="0">
              <a:latin typeface="Cambria" pitchFamily="18" charset="0"/>
            </a:endParaRPr>
          </a:p>
          <a:p>
            <a:r>
              <a:rPr lang="en-US" sz="2000" strike="noStrike" dirty="0" smtClean="0">
                <a:solidFill>
                  <a:srgbClr val="000000"/>
                </a:solidFill>
                <a:latin typeface="Cambria" pitchFamily="18" charset="0"/>
                <a:ea typeface="DejaVu Sans"/>
              </a:rPr>
              <a:t>•</a:t>
            </a:r>
            <a:r>
              <a:rPr lang="en-US" sz="2000" b="1" strike="noStrike" dirty="0" err="1" smtClean="0">
                <a:solidFill>
                  <a:srgbClr val="000000"/>
                </a:solidFill>
                <a:latin typeface="Cambria" pitchFamily="18" charset="0"/>
                <a:ea typeface="DejaVu Sans"/>
              </a:rPr>
              <a:t>Diagnosability</a:t>
            </a:r>
            <a:r>
              <a:rPr lang="en-US" sz="2000" b="1" strike="noStrike" dirty="0" smtClean="0">
                <a:solidFill>
                  <a:srgbClr val="000000"/>
                </a:solidFill>
                <a:latin typeface="Cambria" pitchFamily="18" charset="0"/>
                <a:ea typeface="DejaVu Sans"/>
              </a:rPr>
              <a:t> Daemon (DIAG)</a:t>
            </a:r>
            <a:endParaRPr lang="en-US" sz="2000" b="1" dirty="0" smtClean="0">
              <a:latin typeface="Cambria" pitchFamily="18" charset="0"/>
            </a:endParaRPr>
          </a:p>
          <a:p>
            <a:r>
              <a:rPr lang="en-US" sz="2000" strike="noStrike" dirty="0" smtClean="0">
                <a:solidFill>
                  <a:srgbClr val="000000"/>
                </a:solidFill>
                <a:latin typeface="Cambria" pitchFamily="18" charset="0"/>
                <a:ea typeface="DejaVu Sans"/>
              </a:rPr>
              <a:t>Captures diagnostic data about process failures within instances. The operation of this daemon is</a:t>
            </a:r>
            <a:r>
              <a:rPr lang="en-US" sz="2000" dirty="0" smtClean="0">
                <a:latin typeface="Cambria" pitchFamily="18" charset="0"/>
              </a:rPr>
              <a:t> </a:t>
            </a:r>
            <a:r>
              <a:rPr lang="en-US" sz="2000" strike="noStrike" dirty="0" smtClean="0">
                <a:solidFill>
                  <a:srgbClr val="000000"/>
                </a:solidFill>
                <a:latin typeface="Cambria" pitchFamily="18" charset="0"/>
                <a:ea typeface="DejaVu Sans"/>
              </a:rPr>
              <a:t>automated and it updates an alert log file to record the activity that it performs.</a:t>
            </a:r>
            <a:endParaRPr lang="en-US" sz="2000" dirty="0" smtClean="0">
              <a:latin typeface="Cambria" pitchFamily="18" charset="0"/>
            </a:endParaRPr>
          </a:p>
          <a:p>
            <a:endParaRPr lang="en-US" sz="2000" dirty="0"/>
          </a:p>
        </p:txBody>
      </p:sp>
    </p:spTree>
  </p:cSld>
  <p:clrMapOvr>
    <a:masterClrMapping/>
  </p:clrMapOvr>
  <p:transition advTm="2504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5" name="CustomShape 1"/>
          <p:cNvSpPr/>
          <p:nvPr/>
        </p:nvSpPr>
        <p:spPr>
          <a:xfrm>
            <a:off x="761760" y="75960"/>
            <a:ext cx="7997040" cy="53364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3600" strike="noStrike" dirty="0">
                <a:solidFill>
                  <a:srgbClr val="000000"/>
                </a:solidFill>
                <a:latin typeface="Cambria" pitchFamily="18" charset="0"/>
                <a:ea typeface="DejaVu Sans"/>
              </a:rPr>
              <a:t>Advantage of RAC</a:t>
            </a:r>
            <a:endParaRPr sz="3600">
              <a:latin typeface="Cambria" pitchFamily="18" charset="0"/>
            </a:endParaRPr>
          </a:p>
        </p:txBody>
      </p:sp>
      <p:sp>
        <p:nvSpPr>
          <p:cNvPr id="506" name="CustomShape 2"/>
          <p:cNvSpPr/>
          <p:nvPr/>
        </p:nvSpPr>
        <p:spPr>
          <a:xfrm>
            <a:off x="228600" y="685800"/>
            <a:ext cx="8763000" cy="60198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pPr>
            <a:endParaRPr sz="2000">
              <a:latin typeface="Cambria" pitchFamily="18" charset="0"/>
            </a:endParaRPr>
          </a:p>
          <a:p>
            <a:pPr marL="914400" lvl="1" indent="-457200">
              <a:lnSpc>
                <a:spcPct val="100000"/>
              </a:lnSpc>
              <a:buSzPct val="75000"/>
              <a:buFont typeface="+mj-lt"/>
              <a:buAutoNum type="arabicPeriod"/>
            </a:pPr>
            <a:r>
              <a:rPr lang="en-US" sz="2000" strike="noStrike" dirty="0">
                <a:solidFill>
                  <a:srgbClr val="000000"/>
                </a:solidFill>
                <a:latin typeface="Cambria" pitchFamily="18" charset="0"/>
                <a:ea typeface="DejaVu Sans"/>
              </a:rPr>
              <a:t>Increasing </a:t>
            </a:r>
            <a:r>
              <a:rPr lang="en-US" sz="2000" strike="noStrike" dirty="0" smtClean="0">
                <a:solidFill>
                  <a:srgbClr val="000000"/>
                </a:solidFill>
                <a:latin typeface="Cambria" pitchFamily="18" charset="0"/>
                <a:ea typeface="DejaVu Sans"/>
              </a:rPr>
              <a:t>availability</a:t>
            </a:r>
            <a:endParaRPr lang="en-US" sz="2000" strike="noStrike" dirty="0">
              <a:solidFill>
                <a:srgbClr val="000000"/>
              </a:solidFill>
              <a:latin typeface="Cambria" pitchFamily="18" charset="0"/>
              <a:ea typeface="DejaVu Sans"/>
            </a:endParaRPr>
          </a:p>
          <a:p>
            <a:pPr marL="914400" lvl="1" indent="-457200">
              <a:lnSpc>
                <a:spcPct val="100000"/>
              </a:lnSpc>
              <a:buSzPct val="75000"/>
              <a:buFont typeface="+mj-lt"/>
              <a:buAutoNum type="arabicPeriod"/>
            </a:pPr>
            <a:r>
              <a:rPr lang="en-US" sz="2000" strike="noStrike" dirty="0" smtClean="0">
                <a:solidFill>
                  <a:srgbClr val="000000"/>
                </a:solidFill>
                <a:latin typeface="Cambria" pitchFamily="18" charset="0"/>
                <a:ea typeface="DejaVu Sans"/>
              </a:rPr>
              <a:t>Increasing scalability</a:t>
            </a:r>
          </a:p>
          <a:p>
            <a:pPr marL="914400" lvl="1" indent="-457200">
              <a:lnSpc>
                <a:spcPct val="100000"/>
              </a:lnSpc>
              <a:buSzPct val="75000"/>
              <a:buFont typeface="+mj-lt"/>
              <a:buAutoNum type="arabicPeriod"/>
            </a:pPr>
            <a:r>
              <a:rPr lang="en-US" sz="2000" strike="noStrike" dirty="0" smtClean="0">
                <a:solidFill>
                  <a:srgbClr val="000000"/>
                </a:solidFill>
                <a:latin typeface="Cambria" pitchFamily="18" charset="0"/>
                <a:ea typeface="DejaVu Sans"/>
              </a:rPr>
              <a:t>Improving maintainability</a:t>
            </a:r>
          </a:p>
          <a:p>
            <a:pPr marL="914400" lvl="1" indent="-457200">
              <a:lnSpc>
                <a:spcPct val="100000"/>
              </a:lnSpc>
              <a:buSzPct val="75000"/>
            </a:pPr>
            <a:endParaRPr lang="en-US" sz="2000" dirty="0">
              <a:solidFill>
                <a:srgbClr val="000000"/>
              </a:solidFill>
              <a:latin typeface="Cambria" pitchFamily="18" charset="0"/>
            </a:endParaRPr>
          </a:p>
          <a:p>
            <a:pPr marL="914400" lvl="1" indent="-457200">
              <a:buSzPct val="75000"/>
            </a:pPr>
            <a:r>
              <a:rPr lang="en-US" sz="2000" b="1" strike="noStrike" dirty="0" smtClean="0">
                <a:solidFill>
                  <a:srgbClr val="000000"/>
                </a:solidFill>
                <a:latin typeface="Cambria" pitchFamily="18" charset="0"/>
                <a:ea typeface="DejaVu Sans"/>
              </a:rPr>
              <a:t>RAC Increase Availability</a:t>
            </a:r>
          </a:p>
          <a:p>
            <a:pPr marL="914400" lvl="1" indent="-457200">
              <a:buSzPct val="75000"/>
            </a:pPr>
            <a:endParaRPr lang="en-US" sz="2000" dirty="0" smtClean="0">
              <a:latin typeface="Cambria" pitchFamily="18" charset="0"/>
            </a:endParaRPr>
          </a:p>
          <a:p>
            <a:pPr>
              <a:lnSpc>
                <a:spcPct val="100000"/>
              </a:lnSpc>
              <a:buSzPct val="45000"/>
            </a:pPr>
            <a:r>
              <a:rPr lang="en-US" sz="2000" strike="noStrike" dirty="0" smtClean="0">
                <a:solidFill>
                  <a:srgbClr val="000000"/>
                </a:solidFill>
                <a:latin typeface="Cambria" pitchFamily="18" charset="0"/>
                <a:ea typeface="DejaVu Sans"/>
              </a:rPr>
              <a:t>Depends on definition of availability</a:t>
            </a:r>
            <a:endParaRPr lang="en-US" sz="2000" dirty="0" smtClean="0">
              <a:latin typeface="Cambria" pitchFamily="18" charset="0"/>
            </a:endParaRPr>
          </a:p>
          <a:p>
            <a:pPr lvl="1">
              <a:lnSpc>
                <a:spcPct val="100000"/>
              </a:lnSpc>
              <a:buSzPct val="75000"/>
              <a:buFont typeface="Arial" pitchFamily="34" charset="0"/>
              <a:buChar char="•"/>
            </a:pPr>
            <a:r>
              <a:rPr lang="en-US" sz="2000" strike="noStrike" dirty="0" smtClean="0">
                <a:solidFill>
                  <a:srgbClr val="000000"/>
                </a:solidFill>
                <a:latin typeface="Cambria" pitchFamily="18" charset="0"/>
                <a:ea typeface="DejaVu Sans"/>
              </a:rPr>
              <a:t>May achieve less unplanned downtime</a:t>
            </a:r>
            <a:endParaRPr lang="en-US" sz="2000" dirty="0" smtClean="0">
              <a:latin typeface="Cambria" pitchFamily="18" charset="0"/>
            </a:endParaRPr>
          </a:p>
          <a:p>
            <a:pPr lvl="1">
              <a:lnSpc>
                <a:spcPct val="100000"/>
              </a:lnSpc>
              <a:buSzPct val="75000"/>
              <a:buFont typeface="Arial" pitchFamily="34" charset="0"/>
              <a:buChar char="•"/>
            </a:pPr>
            <a:r>
              <a:rPr lang="en-US" sz="2000" strike="noStrike" dirty="0" smtClean="0">
                <a:solidFill>
                  <a:srgbClr val="000000"/>
                </a:solidFill>
                <a:latin typeface="Cambria" pitchFamily="18" charset="0"/>
                <a:ea typeface="DejaVu Sans"/>
              </a:rPr>
              <a:t>May have more time to respond to failures</a:t>
            </a:r>
            <a:endParaRPr lang="en-US" sz="2000" dirty="0" smtClean="0">
              <a:latin typeface="Cambria" pitchFamily="18" charset="0"/>
            </a:endParaRPr>
          </a:p>
          <a:p>
            <a:pPr>
              <a:lnSpc>
                <a:spcPct val="100000"/>
              </a:lnSpc>
              <a:buSzPct val="45000"/>
              <a:buFont typeface="Arial" pitchFamily="34" charset="0"/>
              <a:buChar char="•"/>
            </a:pPr>
            <a:r>
              <a:rPr lang="en-US" sz="2000" strike="noStrike" dirty="0" smtClean="0">
                <a:solidFill>
                  <a:srgbClr val="000000"/>
                </a:solidFill>
                <a:latin typeface="Cambria" pitchFamily="18" charset="0"/>
                <a:ea typeface="DejaVu Sans"/>
              </a:rPr>
              <a:t>Instance failover means any node can fail without total loss of service</a:t>
            </a:r>
            <a:endParaRPr lang="en-US" sz="2000" dirty="0" smtClean="0">
              <a:latin typeface="Cambria" pitchFamily="18" charset="0"/>
            </a:endParaRPr>
          </a:p>
          <a:p>
            <a:pPr>
              <a:lnSpc>
                <a:spcPct val="100000"/>
              </a:lnSpc>
              <a:buSzPct val="45000"/>
              <a:buFont typeface="Arial" pitchFamily="34" charset="0"/>
              <a:buChar char="•"/>
            </a:pPr>
            <a:r>
              <a:rPr lang="en-US" sz="2000" strike="noStrike" dirty="0" smtClean="0">
                <a:solidFill>
                  <a:srgbClr val="000000"/>
                </a:solidFill>
                <a:latin typeface="Cambria" pitchFamily="18" charset="0"/>
                <a:ea typeface="DejaVu Sans"/>
              </a:rPr>
              <a:t>Must  have capacity in cluster to survive failover</a:t>
            </a:r>
            <a:endParaRPr lang="en-US" sz="2000" dirty="0" smtClean="0">
              <a:latin typeface="Cambria" pitchFamily="18" charset="0"/>
            </a:endParaRPr>
          </a:p>
          <a:p>
            <a:pPr>
              <a:lnSpc>
                <a:spcPct val="100000"/>
              </a:lnSpc>
            </a:pPr>
            <a:endParaRPr lang="en-US" sz="2000" dirty="0" smtClean="0">
              <a:latin typeface="Cambria" pitchFamily="18" charset="0"/>
            </a:endParaRPr>
          </a:p>
          <a:p>
            <a:pPr lvl="1">
              <a:lnSpc>
                <a:spcPct val="100000"/>
              </a:lnSpc>
              <a:buSzPct val="75000"/>
              <a:buFont typeface="Arial" pitchFamily="34" charset="0"/>
              <a:buChar char="•"/>
            </a:pPr>
            <a:r>
              <a:rPr lang="en-US" sz="2000" strike="noStrike" dirty="0" smtClean="0">
                <a:solidFill>
                  <a:srgbClr val="000000"/>
                </a:solidFill>
                <a:latin typeface="Cambria" pitchFamily="18" charset="0"/>
                <a:ea typeface="DejaVu Sans"/>
              </a:rPr>
              <a:t>Additional Oracle and RAC licenses</a:t>
            </a:r>
            <a:endParaRPr lang="en-US" sz="2000" dirty="0" smtClean="0">
              <a:latin typeface="Cambria" pitchFamily="18" charset="0"/>
            </a:endParaRPr>
          </a:p>
          <a:p>
            <a:pPr lvl="1">
              <a:lnSpc>
                <a:spcPct val="100000"/>
              </a:lnSpc>
              <a:buSzPct val="75000"/>
              <a:buFont typeface="Arial" pitchFamily="34" charset="0"/>
              <a:buChar char="•"/>
            </a:pPr>
            <a:r>
              <a:rPr lang="en-US" sz="2000" strike="noStrike" dirty="0" smtClean="0">
                <a:solidFill>
                  <a:srgbClr val="000000"/>
                </a:solidFill>
                <a:latin typeface="Cambria" pitchFamily="18" charset="0"/>
                <a:ea typeface="DejaVu Sans"/>
              </a:rPr>
              <a:t>Load can be distributed over all running nodes</a:t>
            </a:r>
            <a:endParaRPr lang="en-US" sz="2000" dirty="0" smtClean="0">
              <a:latin typeface="Cambria" pitchFamily="18" charset="0"/>
            </a:endParaRPr>
          </a:p>
          <a:p>
            <a:pPr>
              <a:lnSpc>
                <a:spcPct val="100000"/>
              </a:lnSpc>
            </a:pPr>
            <a:endParaRPr lang="en-US" sz="2000" dirty="0" smtClean="0">
              <a:latin typeface="Cambria" pitchFamily="18" charset="0"/>
            </a:endParaRPr>
          </a:p>
          <a:p>
            <a:pPr marL="914400" lvl="1" indent="-457200">
              <a:buSzPct val="75000"/>
            </a:pPr>
            <a:endParaRPr lang="en-US" sz="2000" dirty="0" smtClean="0">
              <a:latin typeface="Cambria" pitchFamily="18" charset="0"/>
            </a:endParaRPr>
          </a:p>
          <a:p>
            <a:pPr marL="914400" lvl="1" indent="-457200">
              <a:lnSpc>
                <a:spcPct val="100000"/>
              </a:lnSpc>
              <a:buSzPct val="75000"/>
            </a:pPr>
            <a:endParaRPr sz="2000">
              <a:latin typeface="Cambria" pitchFamily="18" charset="0"/>
            </a:endParaRPr>
          </a:p>
          <a:p>
            <a:pPr>
              <a:lnSpc>
                <a:spcPct val="100000"/>
              </a:lnSpc>
            </a:pPr>
            <a:endParaRPr/>
          </a:p>
        </p:txBody>
      </p:sp>
      <p:sp>
        <p:nvSpPr>
          <p:cNvPr id="5" name="Rectangle 4"/>
          <p:cNvSpPr/>
          <p:nvPr/>
        </p:nvSpPr>
        <p:spPr>
          <a:xfrm>
            <a:off x="152400" y="5181600"/>
            <a:ext cx="8305799" cy="2215991"/>
          </a:xfrm>
          <a:prstGeom prst="rect">
            <a:avLst/>
          </a:prstGeom>
        </p:spPr>
        <p:txBody>
          <a:bodyPr wrap="square">
            <a:spAutoFit/>
          </a:bodyPr>
          <a:lstStyle/>
          <a:p>
            <a:pPr marL="914400" lvl="1" indent="-457200">
              <a:lnSpc>
                <a:spcPct val="100000"/>
              </a:lnSpc>
              <a:buSzPct val="75000"/>
            </a:pPr>
            <a:r>
              <a:rPr lang="en-US" sz="2000" b="1" strike="noStrike" dirty="0" smtClean="0">
                <a:solidFill>
                  <a:srgbClr val="000000"/>
                </a:solidFill>
                <a:latin typeface="Cambria" pitchFamily="18" charset="0"/>
                <a:ea typeface="DejaVu Sans"/>
              </a:rPr>
              <a:t>RAC increase scalability</a:t>
            </a:r>
          </a:p>
          <a:p>
            <a:pPr marL="914400" lvl="1" indent="-457200">
              <a:lnSpc>
                <a:spcPct val="100000"/>
              </a:lnSpc>
              <a:buSzPct val="75000"/>
            </a:pPr>
            <a:endParaRPr lang="en-US" sz="2000" dirty="0">
              <a:solidFill>
                <a:srgbClr val="000000"/>
              </a:solidFill>
              <a:latin typeface="Cambria" pitchFamily="18" charset="0"/>
              <a:ea typeface="DejaVu Sans"/>
            </a:endParaRPr>
          </a:p>
          <a:p>
            <a:pPr>
              <a:lnSpc>
                <a:spcPct val="100000"/>
              </a:lnSpc>
              <a:buSzPct val="45000"/>
              <a:buFont typeface="Arial" pitchFamily="34" charset="0"/>
              <a:buChar char="•"/>
            </a:pPr>
            <a:r>
              <a:rPr lang="en-US" sz="2000" strike="noStrike" dirty="0" smtClean="0">
                <a:solidFill>
                  <a:srgbClr val="000000"/>
                </a:solidFill>
                <a:latin typeface="Cambria" pitchFamily="18" charset="0"/>
                <a:ea typeface="DejaVu Sans"/>
              </a:rPr>
              <a:t>Scalability is the relationship between increments of resources and workloads</a:t>
            </a:r>
            <a:endParaRPr lang="en-US" dirty="0" smtClean="0">
              <a:latin typeface="Cambria" pitchFamily="18" charset="0"/>
            </a:endParaRPr>
          </a:p>
          <a:p>
            <a:pPr>
              <a:lnSpc>
                <a:spcPct val="100000"/>
              </a:lnSpc>
              <a:buFont typeface="Arial" pitchFamily="34" charset="0"/>
              <a:buChar char="•"/>
            </a:pPr>
            <a:r>
              <a:rPr lang="en-US" sz="2000" strike="noStrike" dirty="0" smtClean="0">
                <a:solidFill>
                  <a:srgbClr val="000000"/>
                </a:solidFill>
                <a:latin typeface="Cambria" pitchFamily="18" charset="0"/>
                <a:ea typeface="DejaVu Sans"/>
              </a:rPr>
              <a:t>Can be any resource but with RAC normally refers to adding instances</a:t>
            </a:r>
            <a:endParaRPr lang="en-US" dirty="0" smtClean="0">
              <a:latin typeface="Cambria" pitchFamily="18" charset="0"/>
            </a:endParaRPr>
          </a:p>
          <a:p>
            <a:pPr>
              <a:lnSpc>
                <a:spcPct val="100000"/>
              </a:lnSpc>
            </a:pPr>
            <a:endParaRPr lang="en-US" dirty="0" smtClean="0"/>
          </a:p>
          <a:p>
            <a:pPr marL="914400" lvl="1" indent="-457200">
              <a:lnSpc>
                <a:spcPct val="100000"/>
              </a:lnSpc>
              <a:buSzPct val="75000"/>
            </a:pPr>
            <a:endParaRPr lang="en-US" sz="2000" strike="noStrike" dirty="0" smtClean="0">
              <a:solidFill>
                <a:srgbClr val="000000"/>
              </a:solidFill>
              <a:latin typeface="Cambria" pitchFamily="18" charset="0"/>
              <a:ea typeface="DejaVu Sans"/>
            </a:endParaRPr>
          </a:p>
        </p:txBody>
      </p:sp>
    </p:spTree>
  </p:cSld>
  <p:clrMapOvr>
    <a:masterClrMapping/>
  </p:clrMapOvr>
  <p:transition advTm="1593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4" name="CustomShape 1"/>
          <p:cNvSpPr/>
          <p:nvPr/>
        </p:nvSpPr>
        <p:spPr>
          <a:xfrm>
            <a:off x="762120" y="7632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3600" strike="noStrike" dirty="0">
                <a:solidFill>
                  <a:srgbClr val="000000"/>
                </a:solidFill>
                <a:latin typeface="Cambria" pitchFamily="18" charset="0"/>
                <a:ea typeface="DejaVu Sans"/>
              </a:rPr>
              <a:t>Instances versus Databases</a:t>
            </a:r>
            <a:endParaRPr sz="3600">
              <a:latin typeface="Cambria" pitchFamily="18" charset="0"/>
            </a:endParaRPr>
          </a:p>
        </p:txBody>
      </p:sp>
      <p:sp>
        <p:nvSpPr>
          <p:cNvPr id="515" name="CustomShape 2"/>
          <p:cNvSpPr/>
          <p:nvPr/>
        </p:nvSpPr>
        <p:spPr>
          <a:xfrm>
            <a:off x="304800" y="990720"/>
            <a:ext cx="845436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pPr>
            <a:r>
              <a:rPr lang="en-US" sz="2000" strike="noStrike" dirty="0">
                <a:solidFill>
                  <a:srgbClr val="000000"/>
                </a:solidFill>
                <a:latin typeface="Cambria" pitchFamily="18" charset="0"/>
                <a:ea typeface="DejaVu Sans"/>
              </a:rPr>
              <a:t>A RAC database </a:t>
            </a:r>
            <a:r>
              <a:rPr lang="en-US" sz="2000" strike="noStrike" dirty="0" smtClean="0">
                <a:solidFill>
                  <a:srgbClr val="000000"/>
                </a:solidFill>
                <a:latin typeface="Cambria" pitchFamily="18" charset="0"/>
                <a:ea typeface="DejaVu Sans"/>
              </a:rPr>
              <a:t>includes</a:t>
            </a:r>
          </a:p>
          <a:p>
            <a:pPr>
              <a:lnSpc>
                <a:spcPct val="100000"/>
              </a:lnSpc>
              <a:buSzPct val="45000"/>
            </a:pPr>
            <a:endParaRPr sz="200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one database</a:t>
            </a:r>
            <a:endParaRPr sz="200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 More than one instances</a:t>
            </a:r>
            <a:endParaRPr sz="200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RAC is nothing but a multi instance database</a:t>
            </a:r>
            <a:endParaRPr sz="2000">
              <a:latin typeface="Cambria" pitchFamily="18" charset="0"/>
            </a:endParaRPr>
          </a:p>
          <a:p>
            <a:pPr>
              <a:lnSpc>
                <a:spcPct val="100000"/>
              </a:lnSpc>
            </a:pPr>
            <a:endParaRPr sz="2000">
              <a:latin typeface="Cambria" pitchFamily="18" charset="0"/>
            </a:endParaRPr>
          </a:p>
          <a:p>
            <a:pPr>
              <a:lnSpc>
                <a:spcPct val="100000"/>
              </a:lnSpc>
              <a:buSzPct val="45000"/>
            </a:pPr>
            <a:r>
              <a:rPr lang="en-US" sz="2000" strike="noStrike" dirty="0">
                <a:solidFill>
                  <a:srgbClr val="000000"/>
                </a:solidFill>
                <a:latin typeface="Cambria" pitchFamily="18" charset="0"/>
                <a:ea typeface="DejaVu Sans"/>
              </a:rPr>
              <a:t>A database is a set of files </a:t>
            </a:r>
            <a:endParaRPr lang="en-US" sz="2000" strike="noStrike" dirty="0" smtClean="0">
              <a:solidFill>
                <a:srgbClr val="000000"/>
              </a:solidFill>
              <a:latin typeface="Cambria" pitchFamily="18" charset="0"/>
              <a:ea typeface="DejaVu Sans"/>
            </a:endParaRPr>
          </a:p>
          <a:p>
            <a:pPr>
              <a:lnSpc>
                <a:spcPct val="100000"/>
              </a:lnSpc>
              <a:buSzPct val="45000"/>
            </a:pPr>
            <a:endParaRPr sz="200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Located on shared storage</a:t>
            </a:r>
            <a:endParaRPr sz="200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Contains all persistent resources</a:t>
            </a:r>
            <a:endParaRPr sz="2000">
              <a:latin typeface="Cambria" pitchFamily="18" charset="0"/>
            </a:endParaRPr>
          </a:p>
          <a:p>
            <a:pPr>
              <a:lnSpc>
                <a:spcPct val="100000"/>
              </a:lnSpc>
            </a:pPr>
            <a:endParaRPr sz="2000">
              <a:latin typeface="Cambria" pitchFamily="18" charset="0"/>
            </a:endParaRPr>
          </a:p>
          <a:p>
            <a:pPr>
              <a:lnSpc>
                <a:spcPct val="100000"/>
              </a:lnSpc>
              <a:buSzPct val="45000"/>
            </a:pPr>
            <a:r>
              <a:rPr lang="en-US" sz="2000" strike="noStrike" dirty="0">
                <a:solidFill>
                  <a:srgbClr val="000000"/>
                </a:solidFill>
                <a:latin typeface="Cambria" pitchFamily="18" charset="0"/>
                <a:ea typeface="DejaVu Sans"/>
              </a:rPr>
              <a:t>An instance is a set of memory structures and background </a:t>
            </a:r>
            <a:r>
              <a:rPr lang="en-US" sz="2000" strike="noStrike" dirty="0" smtClean="0">
                <a:solidFill>
                  <a:srgbClr val="000000"/>
                </a:solidFill>
                <a:latin typeface="Cambria" pitchFamily="18" charset="0"/>
                <a:ea typeface="DejaVu Sans"/>
              </a:rPr>
              <a:t>processes</a:t>
            </a:r>
          </a:p>
          <a:p>
            <a:pPr>
              <a:lnSpc>
                <a:spcPct val="100000"/>
              </a:lnSpc>
              <a:buSzPct val="45000"/>
            </a:pPr>
            <a:endParaRPr sz="200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Contain all temporal resources</a:t>
            </a:r>
            <a:endParaRPr sz="200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Can be started and stopped independently</a:t>
            </a:r>
            <a:endParaRPr sz="2000">
              <a:latin typeface="Cambria" pitchFamily="18" charset="0"/>
            </a:endParaRPr>
          </a:p>
          <a:p>
            <a:pPr>
              <a:lnSpc>
                <a:spcPct val="100000"/>
              </a:lnSpc>
            </a:pPr>
            <a:endParaRPr/>
          </a:p>
        </p:txBody>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6" name="CustomShape 1"/>
          <p:cNvSpPr/>
          <p:nvPr/>
        </p:nvSpPr>
        <p:spPr>
          <a:xfrm>
            <a:off x="3276720" y="5086080"/>
            <a:ext cx="1291320" cy="1004040"/>
          </a:xfrm>
          <a:prstGeom prst="can">
            <a:avLst>
              <a:gd name="adj" fmla="val 13775"/>
            </a:avLst>
          </a:prstGeom>
          <a:gradFill>
            <a:gsLst>
              <a:gs pos="0">
                <a:srgbClr val="525252"/>
              </a:gs>
              <a:gs pos="50000">
                <a:srgbClr val="B2B2B2"/>
              </a:gs>
              <a:gs pos="100000">
                <a:srgbClr val="525252"/>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517" name="CustomShape 2"/>
          <p:cNvSpPr/>
          <p:nvPr/>
        </p:nvSpPr>
        <p:spPr>
          <a:xfrm>
            <a:off x="4645080" y="5100480"/>
            <a:ext cx="1291320" cy="1003680"/>
          </a:xfrm>
          <a:prstGeom prst="can">
            <a:avLst>
              <a:gd name="adj" fmla="val 13775"/>
            </a:avLst>
          </a:prstGeom>
          <a:gradFill>
            <a:gsLst>
              <a:gs pos="0">
                <a:srgbClr val="525252"/>
              </a:gs>
              <a:gs pos="50000">
                <a:srgbClr val="B2B2B2"/>
              </a:gs>
              <a:gs pos="100000">
                <a:srgbClr val="525252"/>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518" name="Line 3"/>
          <p:cNvSpPr/>
          <p:nvPr/>
        </p:nvSpPr>
        <p:spPr>
          <a:xfrm>
            <a:off x="2268360" y="3646440"/>
            <a:ext cx="0" cy="1225080"/>
          </a:xfrm>
          <a:prstGeom prst="line">
            <a:avLst/>
          </a:prstGeom>
          <a:ln w="63360">
            <a:solidFill>
              <a:srgbClr val="000000"/>
            </a:solidFill>
            <a:miter/>
          </a:ln>
        </p:spPr>
      </p:sp>
      <p:sp>
        <p:nvSpPr>
          <p:cNvPr id="519" name="Line 4"/>
          <p:cNvSpPr/>
          <p:nvPr/>
        </p:nvSpPr>
        <p:spPr>
          <a:xfrm>
            <a:off x="971640" y="4871880"/>
            <a:ext cx="7488000" cy="0"/>
          </a:xfrm>
          <a:prstGeom prst="line">
            <a:avLst/>
          </a:prstGeom>
          <a:ln w="63360">
            <a:solidFill>
              <a:srgbClr val="000000"/>
            </a:solidFill>
            <a:miter/>
          </a:ln>
        </p:spPr>
      </p:sp>
      <p:sp>
        <p:nvSpPr>
          <p:cNvPr id="520" name="Line 5"/>
          <p:cNvSpPr/>
          <p:nvPr/>
        </p:nvSpPr>
        <p:spPr>
          <a:xfrm>
            <a:off x="4284720" y="3645000"/>
            <a:ext cx="0" cy="1225440"/>
          </a:xfrm>
          <a:prstGeom prst="line">
            <a:avLst/>
          </a:prstGeom>
          <a:ln w="63360">
            <a:solidFill>
              <a:srgbClr val="000000"/>
            </a:solidFill>
            <a:miter/>
          </a:ln>
        </p:spPr>
      </p:sp>
      <p:sp>
        <p:nvSpPr>
          <p:cNvPr id="521" name="Line 6"/>
          <p:cNvSpPr/>
          <p:nvPr/>
        </p:nvSpPr>
        <p:spPr>
          <a:xfrm>
            <a:off x="6156360" y="3646440"/>
            <a:ext cx="0" cy="1225080"/>
          </a:xfrm>
          <a:prstGeom prst="line">
            <a:avLst/>
          </a:prstGeom>
          <a:ln w="63360">
            <a:solidFill>
              <a:srgbClr val="000000"/>
            </a:solidFill>
            <a:miter/>
          </a:ln>
        </p:spPr>
      </p:sp>
      <p:sp>
        <p:nvSpPr>
          <p:cNvPr id="522" name="Line 7"/>
          <p:cNvSpPr/>
          <p:nvPr/>
        </p:nvSpPr>
        <p:spPr>
          <a:xfrm>
            <a:off x="8028000" y="3646440"/>
            <a:ext cx="0" cy="1225080"/>
          </a:xfrm>
          <a:prstGeom prst="line">
            <a:avLst/>
          </a:prstGeom>
          <a:ln w="63360">
            <a:solidFill>
              <a:srgbClr val="000000"/>
            </a:solidFill>
            <a:miter/>
          </a:ln>
        </p:spPr>
      </p:sp>
      <p:sp>
        <p:nvSpPr>
          <p:cNvPr id="523" name="Line 8"/>
          <p:cNvSpPr/>
          <p:nvPr/>
        </p:nvSpPr>
        <p:spPr>
          <a:xfrm>
            <a:off x="3924360" y="4870440"/>
            <a:ext cx="0" cy="215280"/>
          </a:xfrm>
          <a:prstGeom prst="line">
            <a:avLst/>
          </a:prstGeom>
          <a:ln w="63360">
            <a:solidFill>
              <a:srgbClr val="000000"/>
            </a:solidFill>
            <a:miter/>
          </a:ln>
        </p:spPr>
      </p:sp>
      <p:sp>
        <p:nvSpPr>
          <p:cNvPr id="524" name="Line 9"/>
          <p:cNvSpPr/>
          <p:nvPr/>
        </p:nvSpPr>
        <p:spPr>
          <a:xfrm>
            <a:off x="5292720" y="4870440"/>
            <a:ext cx="0" cy="215280"/>
          </a:xfrm>
          <a:prstGeom prst="line">
            <a:avLst/>
          </a:prstGeom>
          <a:ln w="63360">
            <a:solidFill>
              <a:srgbClr val="000000"/>
            </a:solidFill>
            <a:miter/>
          </a:ln>
        </p:spPr>
      </p:sp>
      <p:sp>
        <p:nvSpPr>
          <p:cNvPr id="525" name="Line 10"/>
          <p:cNvSpPr/>
          <p:nvPr/>
        </p:nvSpPr>
        <p:spPr>
          <a:xfrm>
            <a:off x="4614840" y="4870440"/>
            <a:ext cx="0" cy="575640"/>
          </a:xfrm>
          <a:prstGeom prst="line">
            <a:avLst/>
          </a:prstGeom>
          <a:ln w="63360">
            <a:solidFill>
              <a:srgbClr val="000000"/>
            </a:solidFill>
            <a:miter/>
          </a:ln>
        </p:spPr>
      </p:sp>
      <p:sp>
        <p:nvSpPr>
          <p:cNvPr id="526" name="CustomShape 11"/>
          <p:cNvSpPr/>
          <p:nvPr/>
        </p:nvSpPr>
        <p:spPr>
          <a:xfrm>
            <a:off x="3940200" y="5316480"/>
            <a:ext cx="1291320" cy="1003680"/>
          </a:xfrm>
          <a:prstGeom prst="can">
            <a:avLst>
              <a:gd name="adj" fmla="val 13775"/>
            </a:avLst>
          </a:prstGeom>
          <a:gradFill>
            <a:gsLst>
              <a:gs pos="0">
                <a:srgbClr val="525252"/>
              </a:gs>
              <a:gs pos="50000">
                <a:srgbClr val="B2B2B2"/>
              </a:gs>
              <a:gs pos="100000">
                <a:srgbClr val="525252"/>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527" name="Line 12"/>
          <p:cNvSpPr/>
          <p:nvPr/>
        </p:nvSpPr>
        <p:spPr>
          <a:xfrm>
            <a:off x="1332000" y="1773360"/>
            <a:ext cx="6769080" cy="0"/>
          </a:xfrm>
          <a:prstGeom prst="line">
            <a:avLst/>
          </a:prstGeom>
          <a:ln w="63360">
            <a:solidFill>
              <a:srgbClr val="FF0000"/>
            </a:solidFill>
            <a:miter/>
          </a:ln>
        </p:spPr>
      </p:sp>
      <p:sp>
        <p:nvSpPr>
          <p:cNvPr id="528" name="Line 13"/>
          <p:cNvSpPr/>
          <p:nvPr/>
        </p:nvSpPr>
        <p:spPr>
          <a:xfrm>
            <a:off x="1547640" y="1773360"/>
            <a:ext cx="0" cy="431640"/>
          </a:xfrm>
          <a:prstGeom prst="line">
            <a:avLst/>
          </a:prstGeom>
          <a:ln w="63360">
            <a:solidFill>
              <a:srgbClr val="FF0000"/>
            </a:solidFill>
            <a:miter/>
          </a:ln>
        </p:spPr>
      </p:sp>
      <p:sp>
        <p:nvSpPr>
          <p:cNvPr id="529" name="Line 14"/>
          <p:cNvSpPr/>
          <p:nvPr/>
        </p:nvSpPr>
        <p:spPr>
          <a:xfrm>
            <a:off x="3492360" y="1773360"/>
            <a:ext cx="0" cy="431640"/>
          </a:xfrm>
          <a:prstGeom prst="line">
            <a:avLst/>
          </a:prstGeom>
          <a:ln w="63360">
            <a:solidFill>
              <a:srgbClr val="FF0000"/>
            </a:solidFill>
            <a:miter/>
          </a:ln>
        </p:spPr>
      </p:sp>
      <p:sp>
        <p:nvSpPr>
          <p:cNvPr id="530" name="Line 15"/>
          <p:cNvSpPr/>
          <p:nvPr/>
        </p:nvSpPr>
        <p:spPr>
          <a:xfrm>
            <a:off x="5364000" y="1773360"/>
            <a:ext cx="0" cy="431640"/>
          </a:xfrm>
          <a:prstGeom prst="line">
            <a:avLst/>
          </a:prstGeom>
          <a:ln w="63360">
            <a:solidFill>
              <a:srgbClr val="FF0000"/>
            </a:solidFill>
            <a:miter/>
          </a:ln>
        </p:spPr>
      </p:sp>
      <p:sp>
        <p:nvSpPr>
          <p:cNvPr id="531" name="Line 16"/>
          <p:cNvSpPr/>
          <p:nvPr/>
        </p:nvSpPr>
        <p:spPr>
          <a:xfrm>
            <a:off x="7236000" y="1773360"/>
            <a:ext cx="0" cy="431640"/>
          </a:xfrm>
          <a:prstGeom prst="line">
            <a:avLst/>
          </a:prstGeom>
          <a:ln w="63360">
            <a:solidFill>
              <a:srgbClr val="FF0000"/>
            </a:solidFill>
            <a:miter/>
          </a:ln>
        </p:spPr>
      </p:sp>
      <p:sp>
        <p:nvSpPr>
          <p:cNvPr id="532" name="Line 17"/>
          <p:cNvSpPr/>
          <p:nvPr/>
        </p:nvSpPr>
        <p:spPr>
          <a:xfrm>
            <a:off x="1116000" y="1557360"/>
            <a:ext cx="7272360" cy="0"/>
          </a:xfrm>
          <a:prstGeom prst="line">
            <a:avLst/>
          </a:prstGeom>
          <a:ln w="63360">
            <a:solidFill>
              <a:srgbClr val="3333CC"/>
            </a:solidFill>
            <a:miter/>
          </a:ln>
        </p:spPr>
      </p:sp>
      <p:sp>
        <p:nvSpPr>
          <p:cNvPr id="533" name="Line 18"/>
          <p:cNvSpPr/>
          <p:nvPr/>
        </p:nvSpPr>
        <p:spPr>
          <a:xfrm>
            <a:off x="2268360" y="1557360"/>
            <a:ext cx="0" cy="647640"/>
          </a:xfrm>
          <a:prstGeom prst="line">
            <a:avLst/>
          </a:prstGeom>
          <a:ln w="63360">
            <a:solidFill>
              <a:srgbClr val="3333CC"/>
            </a:solidFill>
            <a:miter/>
          </a:ln>
        </p:spPr>
      </p:sp>
      <p:sp>
        <p:nvSpPr>
          <p:cNvPr id="534" name="Line 19"/>
          <p:cNvSpPr/>
          <p:nvPr/>
        </p:nvSpPr>
        <p:spPr>
          <a:xfrm>
            <a:off x="4140360" y="1557360"/>
            <a:ext cx="0" cy="647640"/>
          </a:xfrm>
          <a:prstGeom prst="line">
            <a:avLst/>
          </a:prstGeom>
          <a:ln w="63360">
            <a:solidFill>
              <a:srgbClr val="3333CC"/>
            </a:solidFill>
            <a:miter/>
          </a:ln>
        </p:spPr>
      </p:sp>
      <p:sp>
        <p:nvSpPr>
          <p:cNvPr id="535" name="Line 20"/>
          <p:cNvSpPr/>
          <p:nvPr/>
        </p:nvSpPr>
        <p:spPr>
          <a:xfrm>
            <a:off x="5940360" y="1557360"/>
            <a:ext cx="0" cy="647640"/>
          </a:xfrm>
          <a:prstGeom prst="line">
            <a:avLst/>
          </a:prstGeom>
          <a:ln w="63360">
            <a:solidFill>
              <a:srgbClr val="3333CC"/>
            </a:solidFill>
            <a:miter/>
          </a:ln>
        </p:spPr>
      </p:sp>
      <p:sp>
        <p:nvSpPr>
          <p:cNvPr id="536" name="Line 21"/>
          <p:cNvSpPr/>
          <p:nvPr/>
        </p:nvSpPr>
        <p:spPr>
          <a:xfrm>
            <a:off x="7740720" y="1557360"/>
            <a:ext cx="0" cy="647640"/>
          </a:xfrm>
          <a:prstGeom prst="line">
            <a:avLst/>
          </a:prstGeom>
          <a:ln w="63360">
            <a:solidFill>
              <a:srgbClr val="3333CC"/>
            </a:solidFill>
            <a:miter/>
          </a:ln>
        </p:spPr>
      </p:sp>
      <p:sp>
        <p:nvSpPr>
          <p:cNvPr id="537" name="CustomShape 22"/>
          <p:cNvSpPr/>
          <p:nvPr/>
        </p:nvSpPr>
        <p:spPr>
          <a:xfrm>
            <a:off x="914400" y="0"/>
            <a:ext cx="7997040" cy="86832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endParaRPr lang="en-US" sz="3600" strike="noStrike" dirty="0" smtClean="0">
              <a:solidFill>
                <a:srgbClr val="000000"/>
              </a:solidFill>
              <a:latin typeface="Cambria" pitchFamily="18" charset="0"/>
              <a:ea typeface="DejaVu Sans"/>
            </a:endParaRPr>
          </a:p>
          <a:p>
            <a:pPr algn="ctr">
              <a:lnSpc>
                <a:spcPct val="100000"/>
              </a:lnSpc>
              <a:buSzPct val="45000"/>
            </a:pPr>
            <a:endParaRPr lang="en-US" sz="3600" dirty="0">
              <a:solidFill>
                <a:srgbClr val="000000"/>
              </a:solidFill>
              <a:latin typeface="Cambria" pitchFamily="18" charset="0"/>
              <a:ea typeface="DejaVu Sans"/>
            </a:endParaRPr>
          </a:p>
          <a:p>
            <a:pPr algn="ctr">
              <a:lnSpc>
                <a:spcPct val="100000"/>
              </a:lnSpc>
              <a:buSzPct val="45000"/>
            </a:pPr>
            <a:endParaRPr lang="en-US" sz="3600" strike="noStrike" dirty="0" smtClean="0">
              <a:solidFill>
                <a:srgbClr val="000000"/>
              </a:solidFill>
              <a:latin typeface="Cambria" pitchFamily="18" charset="0"/>
              <a:ea typeface="DejaVu Sans"/>
            </a:endParaRPr>
          </a:p>
          <a:p>
            <a:pPr algn="ctr">
              <a:lnSpc>
                <a:spcPct val="100000"/>
              </a:lnSpc>
            </a:pPr>
            <a:endParaRPr sz="3600">
              <a:latin typeface="Cambria" pitchFamily="18" charset="0"/>
            </a:endParaRPr>
          </a:p>
        </p:txBody>
      </p:sp>
      <p:sp>
        <p:nvSpPr>
          <p:cNvPr id="538" name="CustomShape 23"/>
          <p:cNvSpPr/>
          <p:nvPr/>
        </p:nvSpPr>
        <p:spPr>
          <a:xfrm>
            <a:off x="826920" y="981000"/>
            <a:ext cx="7844760" cy="54698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539" name="CustomShape 24"/>
          <p:cNvSpPr/>
          <p:nvPr/>
        </p:nvSpPr>
        <p:spPr>
          <a:xfrm>
            <a:off x="1116000" y="2060640"/>
            <a:ext cx="1580400" cy="165168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540" name="CustomShape 25"/>
          <p:cNvSpPr/>
          <p:nvPr/>
        </p:nvSpPr>
        <p:spPr>
          <a:xfrm>
            <a:off x="1260360" y="2205000"/>
            <a:ext cx="1291680" cy="93096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541" name="CustomShape 26"/>
          <p:cNvSpPr/>
          <p:nvPr/>
        </p:nvSpPr>
        <p:spPr>
          <a:xfrm>
            <a:off x="1303560" y="2501640"/>
            <a:ext cx="1219680" cy="33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Instance 1</a:t>
            </a:r>
            <a:endParaRPr/>
          </a:p>
        </p:txBody>
      </p:sp>
      <p:sp>
        <p:nvSpPr>
          <p:cNvPr id="542" name="CustomShape 27"/>
          <p:cNvSpPr/>
          <p:nvPr/>
        </p:nvSpPr>
        <p:spPr>
          <a:xfrm>
            <a:off x="1332000" y="3308400"/>
            <a:ext cx="1220040" cy="33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Node 1</a:t>
            </a:r>
            <a:endParaRPr/>
          </a:p>
        </p:txBody>
      </p:sp>
      <p:sp>
        <p:nvSpPr>
          <p:cNvPr id="543" name="CustomShape 28"/>
          <p:cNvSpPr/>
          <p:nvPr/>
        </p:nvSpPr>
        <p:spPr>
          <a:xfrm>
            <a:off x="3059280" y="2060640"/>
            <a:ext cx="1580040" cy="165168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544" name="CustomShape 29"/>
          <p:cNvSpPr/>
          <p:nvPr/>
        </p:nvSpPr>
        <p:spPr>
          <a:xfrm>
            <a:off x="3203280" y="2205000"/>
            <a:ext cx="1291320" cy="93096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545" name="CustomShape 30"/>
          <p:cNvSpPr/>
          <p:nvPr/>
        </p:nvSpPr>
        <p:spPr>
          <a:xfrm>
            <a:off x="3246480" y="2501640"/>
            <a:ext cx="1219320" cy="33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dirty="0">
                <a:solidFill>
                  <a:srgbClr val="000000"/>
                </a:solidFill>
                <a:latin typeface="Arial"/>
                <a:ea typeface="DejaVu Sans"/>
              </a:rPr>
              <a:t>Instance 2</a:t>
            </a:r>
            <a:endParaRPr dirty="0"/>
          </a:p>
        </p:txBody>
      </p:sp>
      <p:sp>
        <p:nvSpPr>
          <p:cNvPr id="546" name="CustomShape 31"/>
          <p:cNvSpPr/>
          <p:nvPr/>
        </p:nvSpPr>
        <p:spPr>
          <a:xfrm>
            <a:off x="3274920" y="3308400"/>
            <a:ext cx="1219680" cy="33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Node 2</a:t>
            </a:r>
            <a:endParaRPr/>
          </a:p>
        </p:txBody>
      </p:sp>
      <p:sp>
        <p:nvSpPr>
          <p:cNvPr id="547" name="CustomShape 32"/>
          <p:cNvSpPr/>
          <p:nvPr/>
        </p:nvSpPr>
        <p:spPr>
          <a:xfrm>
            <a:off x="4932360" y="2060640"/>
            <a:ext cx="1580400" cy="165168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548" name="CustomShape 33"/>
          <p:cNvSpPr/>
          <p:nvPr/>
        </p:nvSpPr>
        <p:spPr>
          <a:xfrm>
            <a:off x="5076720" y="2205000"/>
            <a:ext cx="1291680" cy="93096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549" name="CustomShape 34"/>
          <p:cNvSpPr/>
          <p:nvPr/>
        </p:nvSpPr>
        <p:spPr>
          <a:xfrm>
            <a:off x="5119920" y="2501640"/>
            <a:ext cx="1219680" cy="33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dirty="0">
                <a:solidFill>
                  <a:srgbClr val="000000"/>
                </a:solidFill>
                <a:latin typeface="Arial"/>
                <a:ea typeface="DejaVu Sans"/>
              </a:rPr>
              <a:t>Instance 3</a:t>
            </a:r>
            <a:endParaRPr dirty="0"/>
          </a:p>
        </p:txBody>
      </p:sp>
      <p:sp>
        <p:nvSpPr>
          <p:cNvPr id="550" name="CustomShape 35"/>
          <p:cNvSpPr/>
          <p:nvPr/>
        </p:nvSpPr>
        <p:spPr>
          <a:xfrm>
            <a:off x="5148360" y="3308400"/>
            <a:ext cx="1220040" cy="33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Node 3</a:t>
            </a:r>
            <a:endParaRPr/>
          </a:p>
        </p:txBody>
      </p:sp>
      <p:sp>
        <p:nvSpPr>
          <p:cNvPr id="551" name="CustomShape 36"/>
          <p:cNvSpPr/>
          <p:nvPr/>
        </p:nvSpPr>
        <p:spPr>
          <a:xfrm>
            <a:off x="6804000" y="2060640"/>
            <a:ext cx="1580400" cy="165168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552" name="CustomShape 37"/>
          <p:cNvSpPr/>
          <p:nvPr/>
        </p:nvSpPr>
        <p:spPr>
          <a:xfrm>
            <a:off x="6948360" y="2205000"/>
            <a:ext cx="1291680" cy="93096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553" name="CustomShape 38"/>
          <p:cNvSpPr/>
          <p:nvPr/>
        </p:nvSpPr>
        <p:spPr>
          <a:xfrm>
            <a:off x="6991560" y="2501640"/>
            <a:ext cx="1219680" cy="33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dirty="0">
                <a:solidFill>
                  <a:srgbClr val="000000"/>
                </a:solidFill>
                <a:latin typeface="Arial"/>
                <a:ea typeface="DejaVu Sans"/>
              </a:rPr>
              <a:t>Instance 4</a:t>
            </a:r>
            <a:endParaRPr dirty="0"/>
          </a:p>
        </p:txBody>
      </p:sp>
      <p:sp>
        <p:nvSpPr>
          <p:cNvPr id="554" name="CustomShape 39"/>
          <p:cNvSpPr/>
          <p:nvPr/>
        </p:nvSpPr>
        <p:spPr>
          <a:xfrm>
            <a:off x="7020000" y="3308400"/>
            <a:ext cx="1220040" cy="33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Node 4</a:t>
            </a:r>
            <a:endParaRPr/>
          </a:p>
        </p:txBody>
      </p:sp>
      <p:sp>
        <p:nvSpPr>
          <p:cNvPr id="555" name="Line 40"/>
          <p:cNvSpPr/>
          <p:nvPr/>
        </p:nvSpPr>
        <p:spPr>
          <a:xfrm>
            <a:off x="1403280" y="3716280"/>
            <a:ext cx="0" cy="289080"/>
          </a:xfrm>
          <a:prstGeom prst="line">
            <a:avLst/>
          </a:prstGeom>
          <a:ln w="63360">
            <a:solidFill>
              <a:srgbClr val="000000"/>
            </a:solidFill>
            <a:miter/>
          </a:ln>
        </p:spPr>
      </p:sp>
      <p:sp>
        <p:nvSpPr>
          <p:cNvPr id="556" name="CustomShape 41"/>
          <p:cNvSpPr/>
          <p:nvPr/>
        </p:nvSpPr>
        <p:spPr>
          <a:xfrm>
            <a:off x="1101600" y="4005360"/>
            <a:ext cx="572400" cy="714960"/>
          </a:xfrm>
          <a:prstGeom prst="can">
            <a:avLst>
              <a:gd name="adj" fmla="val 13775"/>
            </a:avLst>
          </a:prstGeom>
          <a:gradFill>
            <a:gsLst>
              <a:gs pos="0">
                <a:srgbClr val="525252"/>
              </a:gs>
              <a:gs pos="50000">
                <a:srgbClr val="B2B2B2"/>
              </a:gs>
              <a:gs pos="100000">
                <a:srgbClr val="525252"/>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557" name="Line 42"/>
          <p:cNvSpPr/>
          <p:nvPr/>
        </p:nvSpPr>
        <p:spPr>
          <a:xfrm>
            <a:off x="3360600" y="3716280"/>
            <a:ext cx="0" cy="289080"/>
          </a:xfrm>
          <a:prstGeom prst="line">
            <a:avLst/>
          </a:prstGeom>
          <a:ln w="63360">
            <a:solidFill>
              <a:srgbClr val="000000"/>
            </a:solidFill>
            <a:miter/>
          </a:ln>
        </p:spPr>
      </p:sp>
      <p:sp>
        <p:nvSpPr>
          <p:cNvPr id="558" name="CustomShape 43"/>
          <p:cNvSpPr/>
          <p:nvPr/>
        </p:nvSpPr>
        <p:spPr>
          <a:xfrm>
            <a:off x="3059280" y="4005360"/>
            <a:ext cx="572040" cy="714960"/>
          </a:xfrm>
          <a:prstGeom prst="can">
            <a:avLst>
              <a:gd name="adj" fmla="val 13775"/>
            </a:avLst>
          </a:prstGeom>
          <a:gradFill>
            <a:gsLst>
              <a:gs pos="0">
                <a:srgbClr val="525252"/>
              </a:gs>
              <a:gs pos="50000">
                <a:srgbClr val="B2B2B2"/>
              </a:gs>
              <a:gs pos="100000">
                <a:srgbClr val="525252"/>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559" name="Line 44"/>
          <p:cNvSpPr/>
          <p:nvPr/>
        </p:nvSpPr>
        <p:spPr>
          <a:xfrm>
            <a:off x="5305320" y="3716280"/>
            <a:ext cx="0" cy="289080"/>
          </a:xfrm>
          <a:prstGeom prst="line">
            <a:avLst/>
          </a:prstGeom>
          <a:ln w="63360">
            <a:solidFill>
              <a:srgbClr val="000000"/>
            </a:solidFill>
            <a:miter/>
          </a:ln>
        </p:spPr>
      </p:sp>
      <p:sp>
        <p:nvSpPr>
          <p:cNvPr id="560" name="CustomShape 45"/>
          <p:cNvSpPr/>
          <p:nvPr/>
        </p:nvSpPr>
        <p:spPr>
          <a:xfrm>
            <a:off x="5003640" y="4005360"/>
            <a:ext cx="572400" cy="714960"/>
          </a:xfrm>
          <a:prstGeom prst="can">
            <a:avLst>
              <a:gd name="adj" fmla="val 13775"/>
            </a:avLst>
          </a:prstGeom>
          <a:gradFill>
            <a:gsLst>
              <a:gs pos="0">
                <a:srgbClr val="525252"/>
              </a:gs>
              <a:gs pos="50000">
                <a:srgbClr val="B2B2B2"/>
              </a:gs>
              <a:gs pos="100000">
                <a:srgbClr val="525252"/>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561" name="Line 46"/>
          <p:cNvSpPr/>
          <p:nvPr/>
        </p:nvSpPr>
        <p:spPr>
          <a:xfrm>
            <a:off x="7176960" y="3716280"/>
            <a:ext cx="0" cy="289080"/>
          </a:xfrm>
          <a:prstGeom prst="line">
            <a:avLst/>
          </a:prstGeom>
          <a:ln w="63360">
            <a:solidFill>
              <a:srgbClr val="000000"/>
            </a:solidFill>
            <a:miter/>
          </a:ln>
        </p:spPr>
      </p:sp>
      <p:sp>
        <p:nvSpPr>
          <p:cNvPr id="562" name="CustomShape 47"/>
          <p:cNvSpPr/>
          <p:nvPr/>
        </p:nvSpPr>
        <p:spPr>
          <a:xfrm>
            <a:off x="6875640" y="4005360"/>
            <a:ext cx="572040" cy="714960"/>
          </a:xfrm>
          <a:prstGeom prst="can">
            <a:avLst>
              <a:gd name="adj" fmla="val 13775"/>
            </a:avLst>
          </a:prstGeom>
          <a:gradFill>
            <a:gsLst>
              <a:gs pos="0">
                <a:srgbClr val="525252"/>
              </a:gs>
              <a:gs pos="50000">
                <a:srgbClr val="B2B2B2"/>
              </a:gs>
              <a:gs pos="100000">
                <a:srgbClr val="525252"/>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563" name="CustomShape 48"/>
          <p:cNvSpPr/>
          <p:nvPr/>
        </p:nvSpPr>
        <p:spPr>
          <a:xfrm flipV="1">
            <a:off x="1332000" y="5151960"/>
            <a:ext cx="1075320" cy="645120"/>
          </a:xfrm>
          <a:prstGeom prst="wedgeRectCallout">
            <a:avLst>
              <a:gd name="adj1" fmla="val 10260"/>
              <a:gd name="adj2" fmla="val 32479"/>
            </a:avLst>
          </a:prstGeom>
          <a:solidFill>
            <a:srgbClr val="DDDDDD"/>
          </a:solidFill>
          <a:ln w="1260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dirty="0">
                <a:solidFill>
                  <a:srgbClr val="000000"/>
                </a:solidFill>
                <a:latin typeface="Arial"/>
                <a:ea typeface="DejaVu Sans"/>
              </a:rPr>
              <a:t>Storage Network</a:t>
            </a:r>
            <a:endParaRPr dirty="0"/>
          </a:p>
        </p:txBody>
      </p:sp>
      <p:sp>
        <p:nvSpPr>
          <p:cNvPr id="564" name="CustomShape 49"/>
          <p:cNvSpPr/>
          <p:nvPr/>
        </p:nvSpPr>
        <p:spPr>
          <a:xfrm flipV="1">
            <a:off x="7308720" y="545040"/>
            <a:ext cx="1075680" cy="645120"/>
          </a:xfrm>
          <a:prstGeom prst="wedgeRectCallout">
            <a:avLst>
              <a:gd name="adj1" fmla="val 4732"/>
              <a:gd name="adj2" fmla="val -11513"/>
            </a:avLst>
          </a:prstGeom>
          <a:solidFill>
            <a:srgbClr val="DDDDDD"/>
          </a:solidFill>
          <a:ln w="12600">
            <a:solidFill>
              <a:srgbClr val="0000FF"/>
            </a:solidFill>
            <a:miter/>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dirty="0">
                <a:solidFill>
                  <a:srgbClr val="3333CC"/>
                </a:solidFill>
                <a:latin typeface="Arial"/>
                <a:ea typeface="DejaVu Sans"/>
              </a:rPr>
              <a:t>Public</a:t>
            </a:r>
            <a:endParaRPr dirty="0"/>
          </a:p>
          <a:p>
            <a:pPr algn="ctr">
              <a:lnSpc>
                <a:spcPct val="100000"/>
              </a:lnSpc>
            </a:pPr>
            <a:r>
              <a:rPr lang="en-US" sz="1600" b="1" strike="noStrike" dirty="0">
                <a:solidFill>
                  <a:srgbClr val="3333CC"/>
                </a:solidFill>
                <a:latin typeface="Arial"/>
                <a:ea typeface="DejaVu Sans"/>
              </a:rPr>
              <a:t>Network</a:t>
            </a:r>
            <a:endParaRPr dirty="0"/>
          </a:p>
        </p:txBody>
      </p:sp>
      <p:sp>
        <p:nvSpPr>
          <p:cNvPr id="565" name="CustomShape 50"/>
          <p:cNvSpPr/>
          <p:nvPr/>
        </p:nvSpPr>
        <p:spPr>
          <a:xfrm flipV="1">
            <a:off x="5219640" y="833760"/>
            <a:ext cx="1869480" cy="572400"/>
          </a:xfrm>
          <a:prstGeom prst="wedgeRectCallout">
            <a:avLst>
              <a:gd name="adj1" fmla="val 11788"/>
              <a:gd name="adj2" fmla="val -13686"/>
            </a:avLst>
          </a:prstGeom>
          <a:solidFill>
            <a:srgbClr val="DDDDDD"/>
          </a:solidFill>
          <a:ln w="12600">
            <a:solidFill>
              <a:srgbClr val="FF0000"/>
            </a:solidFill>
            <a:miter/>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dirty="0">
                <a:solidFill>
                  <a:srgbClr val="FF3300"/>
                </a:solidFill>
                <a:latin typeface="Arial"/>
                <a:ea typeface="DejaVu Sans"/>
              </a:rPr>
              <a:t>Private Network</a:t>
            </a:r>
            <a:endParaRPr dirty="0"/>
          </a:p>
          <a:p>
            <a:pPr algn="ctr">
              <a:lnSpc>
                <a:spcPct val="100000"/>
              </a:lnSpc>
            </a:pPr>
            <a:r>
              <a:rPr lang="en-US" sz="1600" b="1" strike="noStrike" dirty="0">
                <a:solidFill>
                  <a:srgbClr val="FF3300"/>
                </a:solidFill>
                <a:latin typeface="Arial"/>
                <a:ea typeface="DejaVu Sans"/>
              </a:rPr>
              <a:t>(Interconnect)</a:t>
            </a:r>
            <a:endParaRPr dirty="0"/>
          </a:p>
        </p:txBody>
      </p:sp>
      <p:sp>
        <p:nvSpPr>
          <p:cNvPr id="566" name="CustomShape 51"/>
          <p:cNvSpPr/>
          <p:nvPr/>
        </p:nvSpPr>
        <p:spPr>
          <a:xfrm>
            <a:off x="3708360" y="5662440"/>
            <a:ext cx="1724760" cy="333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dirty="0">
                <a:solidFill>
                  <a:srgbClr val="000000"/>
                </a:solidFill>
                <a:latin typeface="Arial"/>
                <a:ea typeface="DejaVu Sans"/>
              </a:rPr>
              <a:t>Database</a:t>
            </a:r>
            <a:endParaRPr dirty="0"/>
          </a:p>
        </p:txBody>
      </p:sp>
      <p:pic>
        <p:nvPicPr>
          <p:cNvPr id="53" name="~PP1556.WAV">
            <a:hlinkClick r:id="" action="ppaction://media"/>
          </p:cNvPr>
          <p:cNvPicPr>
            <a:picLocks noRot="1" noChangeAspect="1"/>
          </p:cNvPicPr>
          <p:nvPr>
            <a:wavAudioFile r:embed="rId1" name="~PP1556.WAV"/>
          </p:nvPr>
        </p:nvPicPr>
        <p:blipFill>
          <a:blip r:embed="rId4" cstate="print"/>
          <a:stretch>
            <a:fillRect/>
          </a:stretch>
        </p:blipFill>
        <p:spPr>
          <a:xfrm>
            <a:off x="8696325" y="6410325"/>
            <a:ext cx="304800" cy="304800"/>
          </a:xfrm>
          <a:prstGeom prst="rect">
            <a:avLst/>
          </a:prstGeom>
        </p:spPr>
      </p:pic>
      <p:sp>
        <p:nvSpPr>
          <p:cNvPr id="54" name="Rectangle 53"/>
          <p:cNvSpPr/>
          <p:nvPr/>
        </p:nvSpPr>
        <p:spPr>
          <a:xfrm>
            <a:off x="1676400" y="1"/>
            <a:ext cx="5943600" cy="646331"/>
          </a:xfrm>
          <a:prstGeom prst="rect">
            <a:avLst/>
          </a:prstGeom>
        </p:spPr>
        <p:txBody>
          <a:bodyPr wrap="square">
            <a:spAutoFit/>
          </a:bodyPr>
          <a:lstStyle/>
          <a:p>
            <a:pPr algn="ctr">
              <a:lnSpc>
                <a:spcPct val="100000"/>
              </a:lnSpc>
              <a:buSzPct val="45000"/>
            </a:pPr>
            <a:r>
              <a:rPr lang="en-US" sz="3600" strike="noStrike" dirty="0" smtClean="0">
                <a:solidFill>
                  <a:srgbClr val="000000"/>
                </a:solidFill>
                <a:latin typeface="Cambria" pitchFamily="18" charset="0"/>
                <a:ea typeface="DejaVu Sans"/>
              </a:rPr>
              <a:t>Instances versus Databases</a:t>
            </a:r>
            <a:endParaRPr lang="en-US" sz="3600" dirty="0">
              <a:latin typeface="Cambria" pitchFamily="18" charset="0"/>
            </a:endParaRPr>
          </a:p>
        </p:txBody>
      </p:sp>
    </p:spTree>
  </p:cSld>
  <p:clrMapOvr>
    <a:masterClrMapping/>
  </p:clrMapOvr>
  <p:transition advTm="7160"/>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7"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3600" strike="noStrike" dirty="0">
                <a:solidFill>
                  <a:srgbClr val="000000"/>
                </a:solidFill>
                <a:latin typeface="Cambria" pitchFamily="18" charset="0"/>
                <a:ea typeface="DejaVu Sans"/>
              </a:rPr>
              <a:t>What</a:t>
            </a:r>
            <a:r>
              <a:rPr lang="en-US" sz="2600" strike="noStrike" dirty="0">
                <a:solidFill>
                  <a:srgbClr val="000000"/>
                </a:solidFill>
                <a:latin typeface="Arial"/>
                <a:ea typeface="DejaVu Sans"/>
              </a:rPr>
              <a:t> is RAC Database</a:t>
            </a:r>
            <a:endParaRPr/>
          </a:p>
        </p:txBody>
      </p:sp>
      <p:sp>
        <p:nvSpPr>
          <p:cNvPr id="568" name="CustomShape 2"/>
          <p:cNvSpPr/>
          <p:nvPr/>
        </p:nvSpPr>
        <p:spPr>
          <a:xfrm>
            <a:off x="761760" y="990360"/>
            <a:ext cx="799704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Multiple instances running on separate servers (</a:t>
            </a:r>
            <a:r>
              <a:rPr lang="en-US" sz="2000" strike="noStrike" dirty="0" smtClean="0">
                <a:solidFill>
                  <a:srgbClr val="000000"/>
                </a:solidFill>
                <a:latin typeface="Cambria" pitchFamily="18" charset="0"/>
                <a:ea typeface="DejaVu Sans"/>
              </a:rPr>
              <a:t>nodes)</a:t>
            </a:r>
            <a:endParaRPr lang="en-US" sz="2000" strike="noStrike" dirty="0">
              <a:solidFill>
                <a:srgbClr val="000000"/>
              </a:solidFill>
              <a:latin typeface="Cambria" pitchFamily="18" charset="0"/>
              <a:ea typeface="DejaVu Sans"/>
            </a:endParaRPr>
          </a:p>
          <a:p>
            <a:pPr>
              <a:lnSpc>
                <a:spcPct val="100000"/>
              </a:lnSpc>
              <a:buSzPct val="45000"/>
              <a:buFont typeface="Arial" pitchFamily="34" charset="0"/>
              <a:buChar char="•"/>
            </a:pPr>
            <a:r>
              <a:rPr lang="en-US" sz="2000" strike="noStrike" dirty="0" smtClean="0">
                <a:solidFill>
                  <a:srgbClr val="000000"/>
                </a:solidFill>
                <a:latin typeface="Cambria" pitchFamily="18" charset="0"/>
                <a:ea typeface="DejaVu Sans"/>
              </a:rPr>
              <a:t>Single </a:t>
            </a:r>
            <a:r>
              <a:rPr lang="en-US" sz="2000" strike="noStrike" dirty="0">
                <a:solidFill>
                  <a:srgbClr val="000000"/>
                </a:solidFill>
                <a:latin typeface="Cambria" pitchFamily="18" charset="0"/>
                <a:ea typeface="DejaVu Sans"/>
              </a:rPr>
              <a:t>database on shared storage accessible to all </a:t>
            </a:r>
            <a:r>
              <a:rPr lang="en-US" sz="2000" strike="noStrike" dirty="0" smtClean="0">
                <a:solidFill>
                  <a:srgbClr val="000000"/>
                </a:solidFill>
                <a:latin typeface="Cambria" pitchFamily="18" charset="0"/>
                <a:ea typeface="DejaVu Sans"/>
              </a:rPr>
              <a:t>nodes</a:t>
            </a:r>
            <a:endParaRPr lang="en-US" sz="2000" strike="noStrike" dirty="0">
              <a:solidFill>
                <a:srgbClr val="000000"/>
              </a:solidFill>
              <a:latin typeface="Cambria" pitchFamily="18" charset="0"/>
              <a:ea typeface="DejaVu Sans"/>
            </a:endParaRPr>
          </a:p>
          <a:p>
            <a:pPr>
              <a:lnSpc>
                <a:spcPct val="100000"/>
              </a:lnSpc>
              <a:buSzPct val="45000"/>
              <a:buFont typeface="Arial" pitchFamily="34" charset="0"/>
              <a:buChar char="•"/>
            </a:pPr>
            <a:r>
              <a:rPr lang="en-US" sz="2000" strike="noStrike" dirty="0" smtClean="0">
                <a:solidFill>
                  <a:srgbClr val="000000"/>
                </a:solidFill>
                <a:latin typeface="Cambria" pitchFamily="18" charset="0"/>
                <a:ea typeface="DejaVu Sans"/>
              </a:rPr>
              <a:t>Instances </a:t>
            </a:r>
            <a:r>
              <a:rPr lang="en-US" sz="2000" strike="noStrike" dirty="0">
                <a:solidFill>
                  <a:srgbClr val="000000"/>
                </a:solidFill>
                <a:latin typeface="Cambria" pitchFamily="18" charset="0"/>
                <a:ea typeface="DejaVu Sans"/>
              </a:rPr>
              <a:t>exchange information over an interconnect network</a:t>
            </a:r>
            <a:endParaRPr>
              <a:latin typeface="Cambria" pitchFamily="18" charset="0"/>
            </a:endParaRPr>
          </a:p>
        </p:txBody>
      </p:sp>
      <p:sp>
        <p:nvSpPr>
          <p:cNvPr id="569" name="CustomShape 3"/>
          <p:cNvSpPr/>
          <p:nvPr/>
        </p:nvSpPr>
        <p:spPr>
          <a:xfrm>
            <a:off x="609600" y="2209800"/>
            <a:ext cx="8062080" cy="426720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570" name="Line 4"/>
          <p:cNvSpPr/>
          <p:nvPr/>
        </p:nvSpPr>
        <p:spPr>
          <a:xfrm flipH="1">
            <a:off x="4789440" y="4754520"/>
            <a:ext cx="1224000" cy="360360"/>
          </a:xfrm>
          <a:prstGeom prst="line">
            <a:avLst/>
          </a:prstGeom>
          <a:ln w="38160">
            <a:solidFill>
              <a:srgbClr val="000000"/>
            </a:solidFill>
            <a:miter/>
          </a:ln>
        </p:spPr>
      </p:sp>
      <p:sp>
        <p:nvSpPr>
          <p:cNvPr id="571" name="Line 5"/>
          <p:cNvSpPr/>
          <p:nvPr/>
        </p:nvSpPr>
        <p:spPr>
          <a:xfrm flipH="1" flipV="1">
            <a:off x="3349440" y="4754160"/>
            <a:ext cx="1440000" cy="358920"/>
          </a:xfrm>
          <a:prstGeom prst="line">
            <a:avLst/>
          </a:prstGeom>
          <a:ln w="38160">
            <a:solidFill>
              <a:srgbClr val="000000"/>
            </a:solidFill>
            <a:miter/>
          </a:ln>
        </p:spPr>
      </p:sp>
      <p:sp>
        <p:nvSpPr>
          <p:cNvPr id="572" name="CustomShape 6"/>
          <p:cNvSpPr/>
          <p:nvPr/>
        </p:nvSpPr>
        <p:spPr>
          <a:xfrm>
            <a:off x="1752600" y="2895600"/>
            <a:ext cx="2096160" cy="185352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b"/>
          <a:lstStyle/>
          <a:p>
            <a:pPr algn="ctr">
              <a:lnSpc>
                <a:spcPct val="100000"/>
              </a:lnSpc>
            </a:pPr>
            <a:r>
              <a:rPr lang="en-US" sz="2000" b="1" strike="noStrike">
                <a:solidFill>
                  <a:srgbClr val="000000"/>
                </a:solidFill>
                <a:latin typeface="Arial"/>
                <a:ea typeface="DejaVu Sans"/>
              </a:rPr>
              <a:t>Node 1</a:t>
            </a:r>
            <a:endParaRPr/>
          </a:p>
        </p:txBody>
      </p:sp>
      <p:sp>
        <p:nvSpPr>
          <p:cNvPr id="573" name="CustomShape 7"/>
          <p:cNvSpPr/>
          <p:nvPr/>
        </p:nvSpPr>
        <p:spPr>
          <a:xfrm>
            <a:off x="2244600" y="3241800"/>
            <a:ext cx="1388520" cy="100404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b="1" strike="noStrike">
                <a:solidFill>
                  <a:srgbClr val="000000"/>
                </a:solidFill>
                <a:latin typeface="Arial"/>
                <a:ea typeface="DejaVu Sans"/>
              </a:rPr>
              <a:t>Instance 1</a:t>
            </a:r>
            <a:endParaRPr/>
          </a:p>
        </p:txBody>
      </p:sp>
      <p:sp>
        <p:nvSpPr>
          <p:cNvPr id="574" name="CustomShape 8"/>
          <p:cNvSpPr/>
          <p:nvPr/>
        </p:nvSpPr>
        <p:spPr>
          <a:xfrm>
            <a:off x="5581440" y="2895600"/>
            <a:ext cx="1796040" cy="185496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b"/>
          <a:lstStyle/>
          <a:p>
            <a:pPr algn="ctr">
              <a:lnSpc>
                <a:spcPct val="100000"/>
              </a:lnSpc>
            </a:pPr>
            <a:r>
              <a:rPr lang="en-US" sz="2000" b="1" strike="noStrike">
                <a:solidFill>
                  <a:srgbClr val="000000"/>
                </a:solidFill>
                <a:latin typeface="Arial"/>
                <a:ea typeface="DejaVu Sans"/>
              </a:rPr>
              <a:t>Node 2</a:t>
            </a:r>
            <a:endParaRPr/>
          </a:p>
        </p:txBody>
      </p:sp>
      <p:sp>
        <p:nvSpPr>
          <p:cNvPr id="575" name="CustomShape 9"/>
          <p:cNvSpPr/>
          <p:nvPr/>
        </p:nvSpPr>
        <p:spPr>
          <a:xfrm>
            <a:off x="5773320" y="3243240"/>
            <a:ext cx="1388520" cy="100368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b="1" strike="noStrike">
                <a:solidFill>
                  <a:srgbClr val="000000"/>
                </a:solidFill>
                <a:latin typeface="Arial"/>
                <a:ea typeface="DejaVu Sans"/>
              </a:rPr>
              <a:t>Instance 2</a:t>
            </a:r>
            <a:endParaRPr/>
          </a:p>
        </p:txBody>
      </p:sp>
      <p:sp>
        <p:nvSpPr>
          <p:cNvPr id="576" name="Line 10"/>
          <p:cNvSpPr/>
          <p:nvPr/>
        </p:nvSpPr>
        <p:spPr>
          <a:xfrm>
            <a:off x="3852720" y="3817800"/>
            <a:ext cx="1008000" cy="0"/>
          </a:xfrm>
          <a:prstGeom prst="line">
            <a:avLst/>
          </a:prstGeom>
          <a:ln w="38160">
            <a:solidFill>
              <a:srgbClr val="000000"/>
            </a:solidFill>
            <a:miter/>
          </a:ln>
        </p:spPr>
      </p:sp>
      <p:sp>
        <p:nvSpPr>
          <p:cNvPr id="577" name="Line 11"/>
          <p:cNvSpPr/>
          <p:nvPr/>
        </p:nvSpPr>
        <p:spPr>
          <a:xfrm>
            <a:off x="4573440" y="4249800"/>
            <a:ext cx="1008000" cy="0"/>
          </a:xfrm>
          <a:prstGeom prst="line">
            <a:avLst/>
          </a:prstGeom>
          <a:ln w="38160">
            <a:solidFill>
              <a:srgbClr val="000000"/>
            </a:solidFill>
            <a:miter/>
          </a:ln>
        </p:spPr>
      </p:sp>
      <p:sp>
        <p:nvSpPr>
          <p:cNvPr id="578" name="Line 12"/>
          <p:cNvSpPr/>
          <p:nvPr/>
        </p:nvSpPr>
        <p:spPr>
          <a:xfrm flipV="1">
            <a:off x="4573440" y="3817800"/>
            <a:ext cx="287280" cy="432000"/>
          </a:xfrm>
          <a:prstGeom prst="line">
            <a:avLst/>
          </a:prstGeom>
          <a:ln w="38160">
            <a:solidFill>
              <a:srgbClr val="000000"/>
            </a:solidFill>
            <a:miter/>
          </a:ln>
        </p:spPr>
      </p:sp>
      <p:sp>
        <p:nvSpPr>
          <p:cNvPr id="579" name="CustomShape 13"/>
          <p:cNvSpPr/>
          <p:nvPr/>
        </p:nvSpPr>
        <p:spPr>
          <a:xfrm>
            <a:off x="3781440" y="3421080"/>
            <a:ext cx="1869120" cy="394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2000" b="1" strike="noStrike">
                <a:solidFill>
                  <a:srgbClr val="000000"/>
                </a:solidFill>
                <a:latin typeface="Arial"/>
                <a:ea typeface="DejaVu Sans"/>
              </a:rPr>
              <a:t>Interconnect</a:t>
            </a:r>
            <a:endParaRPr/>
          </a:p>
        </p:txBody>
      </p:sp>
      <p:sp>
        <p:nvSpPr>
          <p:cNvPr id="580" name="CustomShape 14"/>
          <p:cNvSpPr/>
          <p:nvPr/>
        </p:nvSpPr>
        <p:spPr>
          <a:xfrm>
            <a:off x="3886200" y="4970520"/>
            <a:ext cx="1905000" cy="932760"/>
          </a:xfrm>
          <a:prstGeom prst="can">
            <a:avLst>
              <a:gd name="adj" fmla="val 13775"/>
            </a:avLst>
          </a:prstGeom>
          <a:gradFill>
            <a:gsLst>
              <a:gs pos="0">
                <a:srgbClr val="525252"/>
              </a:gs>
              <a:gs pos="50000">
                <a:srgbClr val="B2B2B2"/>
              </a:gs>
              <a:gs pos="100000">
                <a:srgbClr val="525252"/>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581" name="CustomShape 15"/>
          <p:cNvSpPr/>
          <p:nvPr/>
        </p:nvSpPr>
        <p:spPr>
          <a:xfrm>
            <a:off x="3795840" y="5186520"/>
            <a:ext cx="1869120" cy="699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2000" b="1" strike="noStrike" dirty="0">
                <a:solidFill>
                  <a:srgbClr val="000000"/>
                </a:solidFill>
                <a:latin typeface="Arial"/>
                <a:ea typeface="DejaVu Sans"/>
              </a:rPr>
              <a:t>Shared </a:t>
            </a:r>
            <a:endParaRPr/>
          </a:p>
          <a:p>
            <a:pPr algn="ctr">
              <a:lnSpc>
                <a:spcPct val="100000"/>
              </a:lnSpc>
            </a:pPr>
            <a:r>
              <a:rPr lang="en-US" sz="2000" b="1" strike="noStrike" dirty="0">
                <a:solidFill>
                  <a:srgbClr val="000000"/>
                </a:solidFill>
                <a:latin typeface="Arial"/>
                <a:ea typeface="DejaVu Sans"/>
              </a:rPr>
              <a:t>Storage</a:t>
            </a:r>
            <a:endParaRPr/>
          </a:p>
        </p:txBody>
      </p:sp>
      <p:sp>
        <p:nvSpPr>
          <p:cNvPr id="582" name="CustomShape 16"/>
          <p:cNvSpPr/>
          <p:nvPr/>
        </p:nvSpPr>
        <p:spPr>
          <a:xfrm>
            <a:off x="1828800" y="4970520"/>
            <a:ext cx="1272240" cy="932760"/>
          </a:xfrm>
          <a:prstGeom prst="can">
            <a:avLst>
              <a:gd name="adj" fmla="val 13775"/>
            </a:avLst>
          </a:prstGeom>
          <a:gradFill>
            <a:gsLst>
              <a:gs pos="0">
                <a:srgbClr val="525252"/>
              </a:gs>
              <a:gs pos="50000">
                <a:srgbClr val="B2B2B2"/>
              </a:gs>
              <a:gs pos="100000">
                <a:srgbClr val="525252"/>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583" name="CustomShape 17"/>
          <p:cNvSpPr/>
          <p:nvPr/>
        </p:nvSpPr>
        <p:spPr>
          <a:xfrm>
            <a:off x="1909800" y="5186520"/>
            <a:ext cx="1291320" cy="699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2000" b="1" strike="noStrike" dirty="0">
                <a:solidFill>
                  <a:srgbClr val="000000"/>
                </a:solidFill>
                <a:latin typeface="Arial"/>
                <a:ea typeface="DejaVu Sans"/>
              </a:rPr>
              <a:t>Local</a:t>
            </a:r>
            <a:endParaRPr/>
          </a:p>
          <a:p>
            <a:pPr algn="ctr">
              <a:lnSpc>
                <a:spcPct val="100000"/>
              </a:lnSpc>
            </a:pPr>
            <a:r>
              <a:rPr lang="en-US" sz="2000" b="1" strike="noStrike" dirty="0">
                <a:solidFill>
                  <a:srgbClr val="000000"/>
                </a:solidFill>
                <a:latin typeface="Arial"/>
                <a:ea typeface="DejaVu Sans"/>
              </a:rPr>
              <a:t>Disk</a:t>
            </a:r>
            <a:endParaRPr/>
          </a:p>
        </p:txBody>
      </p:sp>
      <p:sp>
        <p:nvSpPr>
          <p:cNvPr id="584" name="CustomShape 18"/>
          <p:cNvSpPr/>
          <p:nvPr/>
        </p:nvSpPr>
        <p:spPr>
          <a:xfrm>
            <a:off x="6248400" y="4970520"/>
            <a:ext cx="1371600" cy="932760"/>
          </a:xfrm>
          <a:prstGeom prst="can">
            <a:avLst>
              <a:gd name="adj" fmla="val 13775"/>
            </a:avLst>
          </a:prstGeom>
          <a:gradFill>
            <a:gsLst>
              <a:gs pos="0">
                <a:srgbClr val="525252"/>
              </a:gs>
              <a:gs pos="50000">
                <a:srgbClr val="B2B2B2"/>
              </a:gs>
              <a:gs pos="100000">
                <a:srgbClr val="525252"/>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585" name="CustomShape 19"/>
          <p:cNvSpPr/>
          <p:nvPr/>
        </p:nvSpPr>
        <p:spPr>
          <a:xfrm>
            <a:off x="6229440" y="5186520"/>
            <a:ext cx="1466760" cy="699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2000" b="1" strike="noStrike" dirty="0">
                <a:solidFill>
                  <a:srgbClr val="000000"/>
                </a:solidFill>
                <a:latin typeface="Arial"/>
                <a:ea typeface="DejaVu Sans"/>
              </a:rPr>
              <a:t>Local</a:t>
            </a:r>
            <a:endParaRPr/>
          </a:p>
          <a:p>
            <a:pPr algn="ctr">
              <a:lnSpc>
                <a:spcPct val="100000"/>
              </a:lnSpc>
            </a:pPr>
            <a:r>
              <a:rPr lang="en-US" sz="2000" b="1" strike="noStrike" dirty="0">
                <a:solidFill>
                  <a:srgbClr val="000000"/>
                </a:solidFill>
                <a:latin typeface="Arial"/>
                <a:ea typeface="DejaVu Sans"/>
              </a:rPr>
              <a:t>Disk</a:t>
            </a:r>
            <a:endParaRPr/>
          </a:p>
        </p:txBody>
      </p:sp>
      <p:sp>
        <p:nvSpPr>
          <p:cNvPr id="586" name="Line 20"/>
          <p:cNvSpPr/>
          <p:nvPr/>
        </p:nvSpPr>
        <p:spPr>
          <a:xfrm>
            <a:off x="2557440" y="4754520"/>
            <a:ext cx="0" cy="216000"/>
          </a:xfrm>
          <a:prstGeom prst="line">
            <a:avLst/>
          </a:prstGeom>
          <a:ln w="38160">
            <a:solidFill>
              <a:srgbClr val="000000"/>
            </a:solidFill>
            <a:miter/>
          </a:ln>
        </p:spPr>
      </p:sp>
      <p:sp>
        <p:nvSpPr>
          <p:cNvPr id="587" name="Line 21"/>
          <p:cNvSpPr/>
          <p:nvPr/>
        </p:nvSpPr>
        <p:spPr>
          <a:xfrm>
            <a:off x="6877080" y="4754520"/>
            <a:ext cx="0" cy="216000"/>
          </a:xfrm>
          <a:prstGeom prst="line">
            <a:avLst/>
          </a:prstGeom>
          <a:ln w="38160">
            <a:solidFill>
              <a:srgbClr val="000000"/>
            </a:solidFill>
            <a:miter/>
          </a:ln>
        </p:spPr>
      </p:sp>
    </p:spTree>
  </p:cSld>
  <p:clrMapOvr>
    <a:masterClrMapping/>
  </p:clrMapOvr>
  <p:transition advTm="1115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sp>
      <p:sp>
        <p:nvSpPr>
          <p:cNvPr id="589" name="CustomShape 2"/>
          <p:cNvSpPr/>
          <p:nvPr/>
        </p:nvSpPr>
        <p:spPr>
          <a:xfrm>
            <a:off x="304800" y="914400"/>
            <a:ext cx="833232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pPr>
            <a:r>
              <a:rPr lang="en-US" sz="2000" strike="noStrike" dirty="0">
                <a:solidFill>
                  <a:srgbClr val="000000"/>
                </a:solidFill>
                <a:latin typeface="Cambria" pitchFamily="18" charset="0"/>
                <a:ea typeface="DejaVu Sans"/>
              </a:rPr>
              <a:t>Located on shared storage accessible by all instances</a:t>
            </a:r>
            <a:endParaRPr sz="2000" dirty="0">
              <a:latin typeface="Cambria" pitchFamily="18" charset="0"/>
            </a:endParaRPr>
          </a:p>
          <a:p>
            <a:pPr>
              <a:lnSpc>
                <a:spcPct val="100000"/>
              </a:lnSpc>
            </a:pPr>
            <a:endParaRPr sz="2000" dirty="0">
              <a:latin typeface="Cambria" pitchFamily="18" charset="0"/>
            </a:endParaRPr>
          </a:p>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Includes</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Control Files</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Data Files</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Online Redo Logs</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Server Parameter File</a:t>
            </a:r>
            <a:endParaRPr sz="2000" dirty="0">
              <a:latin typeface="Cambria" pitchFamily="18" charset="0"/>
            </a:endParaRPr>
          </a:p>
          <a:p>
            <a:pPr>
              <a:lnSpc>
                <a:spcPct val="100000"/>
              </a:lnSpc>
            </a:pPr>
            <a:endParaRPr sz="2000" dirty="0">
              <a:latin typeface="Cambria" pitchFamily="18" charset="0"/>
            </a:endParaRPr>
          </a:p>
          <a:p>
            <a:pPr>
              <a:lnSpc>
                <a:spcPct val="100000"/>
              </a:lnSpc>
              <a:buSzPct val="45000"/>
              <a:buFont typeface="StarSymbol"/>
              <a:buChar char="l"/>
            </a:pPr>
            <a:r>
              <a:rPr lang="en-US" sz="2000" strike="noStrike" dirty="0">
                <a:solidFill>
                  <a:srgbClr val="000000"/>
                </a:solidFill>
                <a:latin typeface="Cambria" pitchFamily="18" charset="0"/>
                <a:ea typeface="DejaVu Sans"/>
              </a:rPr>
              <a:t>May optionally include</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Archived Redo </a:t>
            </a:r>
            <a:r>
              <a:rPr lang="en-US" sz="2000" strike="noStrike" dirty="0" smtClean="0">
                <a:solidFill>
                  <a:srgbClr val="000000"/>
                </a:solidFill>
                <a:latin typeface="Cambria" pitchFamily="18" charset="0"/>
                <a:ea typeface="DejaVu Sans"/>
              </a:rPr>
              <a:t>Logs </a:t>
            </a:r>
            <a:endParaRPr sz="2000" dirty="0">
              <a:latin typeface="Cambria" pitchFamily="18" charset="0"/>
            </a:endParaRPr>
          </a:p>
          <a:p>
            <a:pPr lvl="1">
              <a:lnSpc>
                <a:spcPct val="100000"/>
              </a:lnSpc>
              <a:buSzPct val="75000"/>
              <a:buFont typeface="Arial" pitchFamily="34" charset="0"/>
              <a:buChar char="•"/>
            </a:pPr>
            <a:r>
              <a:rPr lang="en-US" sz="2000" strike="noStrike" dirty="0" smtClean="0">
                <a:solidFill>
                  <a:srgbClr val="000000"/>
                </a:solidFill>
                <a:latin typeface="Cambria" pitchFamily="18" charset="0"/>
                <a:ea typeface="DejaVu Sans"/>
              </a:rPr>
              <a:t>Backups </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Flashback Logs (Oracle 10.1 and above)</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Change Tracking Writer files (Oracle 10.1 and above)</a:t>
            </a:r>
            <a:endParaRPr sz="2000" dirty="0">
              <a:latin typeface="Cambria" pitchFamily="18" charset="0"/>
            </a:endParaRPr>
          </a:p>
          <a:p>
            <a:pPr>
              <a:lnSpc>
                <a:spcPct val="100000"/>
              </a:lnSpc>
            </a:pPr>
            <a:endParaRPr sz="2000" dirty="0">
              <a:latin typeface="Cambria" pitchFamily="18" charset="0"/>
            </a:endParaRPr>
          </a:p>
        </p:txBody>
      </p:sp>
    </p:spTree>
  </p:cSld>
  <p:clrMapOvr>
    <a:masterClrMapping/>
  </p:clrMapOvr>
  <p:transition advTm="261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sp>
      <p:sp>
        <p:nvSpPr>
          <p:cNvPr id="591" name="CustomShape 2"/>
          <p:cNvSpPr/>
          <p:nvPr/>
        </p:nvSpPr>
        <p:spPr>
          <a:xfrm>
            <a:off x="761760" y="990720"/>
            <a:ext cx="7997040" cy="77868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pPr>
            <a:r>
              <a:rPr lang="en-US" sz="2000" strike="noStrike" dirty="0">
                <a:solidFill>
                  <a:srgbClr val="000000"/>
                </a:solidFill>
                <a:latin typeface="Cambria" pitchFamily="18" charset="0"/>
                <a:ea typeface="DejaVu Sans"/>
              </a:rPr>
              <a:t>Contents</a:t>
            </a:r>
            <a:r>
              <a:rPr lang="en-US" sz="2000" strike="noStrike" dirty="0">
                <a:solidFill>
                  <a:srgbClr val="000000"/>
                </a:solidFill>
                <a:latin typeface="Arial"/>
                <a:ea typeface="DejaVu Sans"/>
              </a:rPr>
              <a:t> similar to single instance database except</a:t>
            </a:r>
            <a:endParaRPr dirty="0"/>
          </a:p>
          <a:p>
            <a:pPr lvl="1">
              <a:lnSpc>
                <a:spcPct val="100000"/>
              </a:lnSpc>
              <a:buSzPct val="75000"/>
              <a:buFont typeface="Arial" pitchFamily="34" charset="0"/>
              <a:buChar char="•"/>
            </a:pPr>
            <a:r>
              <a:rPr lang="en-US" sz="2000" strike="noStrike" dirty="0">
                <a:solidFill>
                  <a:srgbClr val="000000"/>
                </a:solidFill>
                <a:latin typeface="Arial"/>
                <a:ea typeface="DejaVu Sans"/>
              </a:rPr>
              <a:t>One redo thread per instance</a:t>
            </a:r>
            <a:endParaRPr dirty="0"/>
          </a:p>
        </p:txBody>
      </p:sp>
      <p:sp>
        <p:nvSpPr>
          <p:cNvPr id="592" name="CustomShape 3"/>
          <p:cNvSpPr/>
          <p:nvPr/>
        </p:nvSpPr>
        <p:spPr>
          <a:xfrm>
            <a:off x="838200" y="1844640"/>
            <a:ext cx="6465120" cy="1190160"/>
          </a:xfrm>
          <a:prstGeom prst="rect">
            <a:avLst/>
          </a:prstGeom>
          <a:solidFill>
            <a:srgbClr val="DDDDDD"/>
          </a:solidFill>
          <a:ln w="1260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r>
              <a:rPr lang="en-US" sz="2000" b="1" strike="noStrike" dirty="0">
                <a:solidFill>
                  <a:srgbClr val="000000"/>
                </a:solidFill>
                <a:latin typeface="Cambria" pitchFamily="18" charset="0"/>
                <a:ea typeface="DejaVu Sans"/>
              </a:rPr>
              <a:t>ALTER DATABASE ADD LOGFILE THREAD 2 </a:t>
            </a:r>
            <a:endParaRPr sz="2000" dirty="0">
              <a:latin typeface="Cambria" pitchFamily="18" charset="0"/>
            </a:endParaRPr>
          </a:p>
          <a:p>
            <a:r>
              <a:rPr lang="en-US" sz="2000" b="1" strike="noStrike" dirty="0">
                <a:solidFill>
                  <a:srgbClr val="000000"/>
                </a:solidFill>
                <a:latin typeface="Cambria" pitchFamily="18" charset="0"/>
                <a:ea typeface="DejaVu Sans"/>
              </a:rPr>
              <a:t>	GROUP 3  SIZE 51200K,</a:t>
            </a:r>
            <a:endParaRPr sz="2000" dirty="0">
              <a:latin typeface="Cambria" pitchFamily="18" charset="0"/>
            </a:endParaRPr>
          </a:p>
          <a:p>
            <a:pPr>
              <a:lnSpc>
                <a:spcPct val="100000"/>
              </a:lnSpc>
            </a:pPr>
            <a:r>
              <a:rPr lang="en-US" sz="2000" b="1" strike="noStrike" dirty="0">
                <a:solidFill>
                  <a:srgbClr val="000000"/>
                </a:solidFill>
                <a:latin typeface="Cambria" pitchFamily="18" charset="0"/>
                <a:ea typeface="DejaVu Sans"/>
              </a:rPr>
              <a:t>	GROUP 4  SIZE 51200K;</a:t>
            </a:r>
            <a:endParaRPr sz="2000" dirty="0">
              <a:latin typeface="Cambria" pitchFamily="18" charset="0"/>
            </a:endParaRPr>
          </a:p>
          <a:p>
            <a:pPr>
              <a:lnSpc>
                <a:spcPct val="100000"/>
              </a:lnSpc>
            </a:pPr>
            <a:r>
              <a:rPr lang="en-US" sz="2000" b="1" strike="noStrike" dirty="0">
                <a:solidFill>
                  <a:srgbClr val="000000"/>
                </a:solidFill>
                <a:latin typeface="Cambria" pitchFamily="18" charset="0"/>
                <a:ea typeface="DejaVu Sans"/>
              </a:rPr>
              <a:t>ALTER DATABASE ENABLE PUBLIC THREAD 2</a:t>
            </a:r>
            <a:r>
              <a:rPr lang="en-US" sz="1600" b="1" strike="noStrike" dirty="0">
                <a:solidFill>
                  <a:srgbClr val="3333CC"/>
                </a:solidFill>
                <a:latin typeface="Arial"/>
                <a:ea typeface="DejaVu Sans"/>
              </a:rPr>
              <a:t>;</a:t>
            </a:r>
            <a:endParaRPr dirty="0"/>
          </a:p>
        </p:txBody>
      </p:sp>
      <p:sp>
        <p:nvSpPr>
          <p:cNvPr id="593" name="CustomShape 4"/>
          <p:cNvSpPr/>
          <p:nvPr/>
        </p:nvSpPr>
        <p:spPr>
          <a:xfrm>
            <a:off x="747720" y="3284640"/>
            <a:ext cx="7997040" cy="77868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75000"/>
              <a:buFont typeface="Arial" pitchFamily="34" charset="0"/>
              <a:buChar char="•"/>
            </a:pPr>
            <a:r>
              <a:rPr lang="en-US" sz="2000" strike="noStrike" dirty="0">
                <a:solidFill>
                  <a:srgbClr val="000000"/>
                </a:solidFill>
                <a:latin typeface="Cambria" pitchFamily="18" charset="0"/>
                <a:ea typeface="DejaVu Sans"/>
              </a:rPr>
              <a:t>If using Automatic Undo Management also require one UNDO </a:t>
            </a:r>
            <a:r>
              <a:rPr lang="en-US" sz="2000" strike="noStrike" dirty="0" err="1">
                <a:solidFill>
                  <a:srgbClr val="000000"/>
                </a:solidFill>
                <a:latin typeface="Cambria" pitchFamily="18" charset="0"/>
                <a:ea typeface="DejaVu Sans"/>
              </a:rPr>
              <a:t>tablespace</a:t>
            </a:r>
            <a:r>
              <a:rPr lang="en-US" sz="2000" strike="noStrike" dirty="0">
                <a:solidFill>
                  <a:srgbClr val="000000"/>
                </a:solidFill>
                <a:latin typeface="Cambria" pitchFamily="18" charset="0"/>
                <a:ea typeface="DejaVu Sans"/>
              </a:rPr>
              <a:t> per instance</a:t>
            </a:r>
            <a:endParaRPr dirty="0">
              <a:latin typeface="Cambria" pitchFamily="18" charset="0"/>
            </a:endParaRPr>
          </a:p>
        </p:txBody>
      </p:sp>
      <p:sp>
        <p:nvSpPr>
          <p:cNvPr id="594" name="CustomShape 5"/>
          <p:cNvSpPr/>
          <p:nvPr/>
        </p:nvSpPr>
        <p:spPr>
          <a:xfrm>
            <a:off x="914400" y="4076640"/>
            <a:ext cx="6390360" cy="1063440"/>
          </a:xfrm>
          <a:prstGeom prst="rect">
            <a:avLst/>
          </a:prstGeom>
          <a:solidFill>
            <a:srgbClr val="DDDDDD"/>
          </a:solidFill>
          <a:ln w="1260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2000" b="1" strike="noStrike" dirty="0">
                <a:solidFill>
                  <a:srgbClr val="000000"/>
                </a:solidFill>
                <a:latin typeface="Cambria" pitchFamily="18" charset="0"/>
                <a:ea typeface="Times New Roman"/>
              </a:rPr>
              <a:t>CREATE UNDO TABLESPACE "UNDOTBS2" DATAFILE  SIZE 25600K  AUTOEXTEND ON MAXSIZE UNLIMITED  EXTENT MANAGEMENT LOCAL;</a:t>
            </a:r>
            <a:endParaRPr sz="2000" dirty="0">
              <a:latin typeface="Cambria" pitchFamily="18" charset="0"/>
            </a:endParaRPr>
          </a:p>
        </p:txBody>
      </p:sp>
      <p:sp>
        <p:nvSpPr>
          <p:cNvPr id="595" name="CustomShape 6"/>
          <p:cNvSpPr/>
          <p:nvPr/>
        </p:nvSpPr>
        <p:spPr>
          <a:xfrm>
            <a:off x="755640" y="5526000"/>
            <a:ext cx="7997040" cy="77868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75000"/>
              <a:buFont typeface="Arial" pitchFamily="34" charset="0"/>
              <a:buChar char="•"/>
            </a:pPr>
            <a:r>
              <a:rPr lang="en-US" sz="2000" strike="noStrike" dirty="0">
                <a:solidFill>
                  <a:srgbClr val="000000"/>
                </a:solidFill>
                <a:latin typeface="Cambria" pitchFamily="18" charset="0"/>
                <a:ea typeface="DejaVu Sans"/>
              </a:rPr>
              <a:t>Additional dynamic performance views (V$, GV$ )</a:t>
            </a:r>
            <a:endParaRPr sz="2000" dirty="0">
              <a:latin typeface="Cambria" pitchFamily="18" charset="0"/>
            </a:endParaRPr>
          </a:p>
          <a:p>
            <a:pPr>
              <a:lnSpc>
                <a:spcPct val="100000"/>
              </a:lnSpc>
              <a:buSzPct val="75000"/>
              <a:buFont typeface="Arial" pitchFamily="34" charset="0"/>
              <a:buChar char="•"/>
            </a:pPr>
            <a:r>
              <a:rPr lang="en-US" sz="2000" strike="noStrike" dirty="0">
                <a:solidFill>
                  <a:srgbClr val="000000"/>
                </a:solidFill>
                <a:latin typeface="Cambria" pitchFamily="18" charset="0"/>
                <a:ea typeface="DejaVu Sans"/>
              </a:rPr>
              <a:t> created by</a:t>
            </a:r>
            <a:r>
              <a:rPr lang="en-US" sz="2000" b="1" strike="noStrike" dirty="0">
                <a:solidFill>
                  <a:srgbClr val="000000"/>
                </a:solidFill>
                <a:latin typeface="Cambria" pitchFamily="18" charset="0"/>
                <a:ea typeface="DejaVu Sans"/>
              </a:rPr>
              <a:t> </a:t>
            </a:r>
            <a:r>
              <a:rPr lang="en-US" sz="2000" b="1" strike="noStrike" dirty="0">
                <a:solidFill>
                  <a:srgbClr val="3333CC"/>
                </a:solidFill>
                <a:latin typeface="Cambria" pitchFamily="18" charset="0"/>
                <a:ea typeface="DejaVu Sans"/>
              </a:rPr>
              <a:t>$ORACLE_HOME/</a:t>
            </a:r>
            <a:r>
              <a:rPr lang="en-US" sz="2000" b="1" strike="noStrike" dirty="0" err="1">
                <a:solidFill>
                  <a:srgbClr val="3333CC"/>
                </a:solidFill>
                <a:latin typeface="Cambria" pitchFamily="18" charset="0"/>
                <a:ea typeface="DejaVu Sans"/>
              </a:rPr>
              <a:t>rdbms</a:t>
            </a:r>
            <a:r>
              <a:rPr lang="en-US" sz="2000" b="1" strike="noStrike" dirty="0">
                <a:solidFill>
                  <a:srgbClr val="3333CC"/>
                </a:solidFill>
                <a:latin typeface="Cambria" pitchFamily="18" charset="0"/>
                <a:ea typeface="DejaVu Sans"/>
              </a:rPr>
              <a:t>/admin/catclust.sql</a:t>
            </a:r>
            <a:endParaRPr sz="2000" dirty="0">
              <a:latin typeface="Cambria" pitchFamily="18" charset="0"/>
            </a:endParaRPr>
          </a:p>
        </p:txBody>
      </p:sp>
    </p:spTree>
  </p:cSld>
  <p:clrMapOvr>
    <a:masterClrMapping/>
  </p:clrMapOvr>
  <p:transition advTm="2858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6"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3600" strike="noStrike" dirty="0">
                <a:solidFill>
                  <a:srgbClr val="000000"/>
                </a:solidFill>
                <a:latin typeface="Cambria" pitchFamily="18" charset="0"/>
                <a:ea typeface="DejaVu Sans"/>
              </a:rPr>
              <a:t>Server Parameter File</a:t>
            </a:r>
            <a:endParaRPr sz="3600">
              <a:latin typeface="Cambria" pitchFamily="18" charset="0"/>
            </a:endParaRPr>
          </a:p>
        </p:txBody>
      </p:sp>
      <p:sp>
        <p:nvSpPr>
          <p:cNvPr id="597" name="CustomShape 2"/>
          <p:cNvSpPr/>
          <p:nvPr/>
        </p:nvSpPr>
        <p:spPr>
          <a:xfrm>
            <a:off x="381000" y="990360"/>
            <a:ext cx="837780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Introduced in Oracle 9.0.1</a:t>
            </a:r>
            <a:endParaRPr sz="2000">
              <a:latin typeface="Cambria" pitchFamily="18" charset="0"/>
            </a:endParaRPr>
          </a:p>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Must reside on shared storage</a:t>
            </a:r>
            <a:endParaRPr sz="2000">
              <a:latin typeface="Cambria" pitchFamily="18" charset="0"/>
            </a:endParaRPr>
          </a:p>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Shared by all RAC instances</a:t>
            </a:r>
            <a:endParaRPr sz="2000">
              <a:latin typeface="Cambria" pitchFamily="18" charset="0"/>
            </a:endParaRPr>
          </a:p>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Binary (not text) files </a:t>
            </a:r>
            <a:endParaRPr sz="2000">
              <a:latin typeface="Cambria" pitchFamily="18" charset="0"/>
            </a:endParaRPr>
          </a:p>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Parameters can be changed using ALTER SYSTEM</a:t>
            </a:r>
            <a:endParaRPr sz="2000">
              <a:latin typeface="Cambria" pitchFamily="18" charset="0"/>
            </a:endParaRPr>
          </a:p>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Can be backed up using the Recovery Manager (RMAN)</a:t>
            </a:r>
            <a:endParaRPr sz="2000">
              <a:latin typeface="Cambria" pitchFamily="18" charset="0"/>
            </a:endParaRPr>
          </a:p>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Created using</a:t>
            </a:r>
            <a:endParaRPr sz="2000">
              <a:latin typeface="Cambria" pitchFamily="18" charset="0"/>
            </a:endParaRPr>
          </a:p>
          <a:p>
            <a:pPr>
              <a:lnSpc>
                <a:spcPct val="100000"/>
              </a:lnSpc>
              <a:buFont typeface="Arial" pitchFamily="34" charset="0"/>
              <a:buChar char="•"/>
            </a:pPr>
            <a:endParaRPr sz="2000">
              <a:latin typeface="Cambria" pitchFamily="18" charset="0"/>
            </a:endParaRPr>
          </a:p>
          <a:p>
            <a:pPr>
              <a:lnSpc>
                <a:spcPct val="100000"/>
              </a:lnSpc>
              <a:buFont typeface="Arial" pitchFamily="34" charset="0"/>
              <a:buChar char="•"/>
            </a:pPr>
            <a:endParaRPr sz="2000">
              <a:latin typeface="Cambria" pitchFamily="18" charset="0"/>
            </a:endParaRPr>
          </a:p>
        </p:txBody>
      </p:sp>
      <p:sp>
        <p:nvSpPr>
          <p:cNvPr id="598" name="CustomShape 3"/>
          <p:cNvSpPr/>
          <p:nvPr/>
        </p:nvSpPr>
        <p:spPr>
          <a:xfrm>
            <a:off x="762000" y="3429000"/>
            <a:ext cx="6015720" cy="937080"/>
          </a:xfrm>
          <a:prstGeom prst="rect">
            <a:avLst/>
          </a:prstGeom>
          <a:solidFill>
            <a:srgbClr val="DDDDDD"/>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r>
              <a:rPr lang="en-US" sz="2000" b="1" strike="noStrike" dirty="0">
                <a:solidFill>
                  <a:srgbClr val="000000"/>
                </a:solidFill>
                <a:latin typeface="Cambria" pitchFamily="18" charset="0"/>
                <a:ea typeface="DejaVu Sans"/>
              </a:rPr>
              <a:t>CREATE SPFILE [ = ‘SPFILE_NAME’ ]</a:t>
            </a:r>
            <a:endParaRPr sz="2000">
              <a:latin typeface="Cambria" pitchFamily="18" charset="0"/>
            </a:endParaRPr>
          </a:p>
          <a:p>
            <a:pPr>
              <a:lnSpc>
                <a:spcPct val="100000"/>
              </a:lnSpc>
            </a:pPr>
            <a:r>
              <a:rPr lang="en-US" sz="2000" b="1" strike="noStrike" dirty="0">
                <a:solidFill>
                  <a:srgbClr val="000000"/>
                </a:solidFill>
                <a:latin typeface="Cambria" pitchFamily="18" charset="0"/>
                <a:ea typeface="DejaVu Sans"/>
              </a:rPr>
              <a:t>FROM PFILE [ = ‘PFILE_NAME’ ];</a:t>
            </a:r>
            <a:endParaRPr sz="2000">
              <a:latin typeface="Cambria" pitchFamily="18" charset="0"/>
            </a:endParaRPr>
          </a:p>
        </p:txBody>
      </p:sp>
      <p:sp>
        <p:nvSpPr>
          <p:cNvPr id="599" name="CustomShape 4"/>
          <p:cNvSpPr/>
          <p:nvPr/>
        </p:nvSpPr>
        <p:spPr>
          <a:xfrm>
            <a:off x="838200" y="5257800"/>
            <a:ext cx="6096000" cy="685800"/>
          </a:xfrm>
          <a:prstGeom prst="rect">
            <a:avLst/>
          </a:prstGeom>
          <a:solidFill>
            <a:srgbClr val="DDDDDD"/>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2000" b="1" strike="noStrike" dirty="0">
                <a:solidFill>
                  <a:srgbClr val="000000"/>
                </a:solidFill>
                <a:latin typeface="Cambria" pitchFamily="18" charset="0"/>
                <a:ea typeface="DejaVu Sans"/>
              </a:rPr>
              <a:t>SPFILE = &lt;pathname&gt;</a:t>
            </a:r>
            <a:endParaRPr sz="2000">
              <a:latin typeface="Cambria" pitchFamily="18" charset="0"/>
            </a:endParaRPr>
          </a:p>
        </p:txBody>
      </p:sp>
      <p:sp>
        <p:nvSpPr>
          <p:cNvPr id="600" name="CustomShape 5"/>
          <p:cNvSpPr/>
          <p:nvPr/>
        </p:nvSpPr>
        <p:spPr>
          <a:xfrm>
            <a:off x="755640" y="4662360"/>
            <a:ext cx="7997040" cy="41832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75000"/>
              <a:buFont typeface="Arial" pitchFamily="34" charset="0"/>
              <a:buChar char="•"/>
            </a:pPr>
            <a:r>
              <a:rPr lang="en-US" sz="2000" strike="noStrike" dirty="0">
                <a:solidFill>
                  <a:srgbClr val="000000"/>
                </a:solidFill>
                <a:latin typeface="Cambria" pitchFamily="18" charset="0"/>
                <a:ea typeface="DejaVu Sans"/>
              </a:rPr>
              <a:t>init.ora file on each node must contain SPFILE parameter</a:t>
            </a:r>
            <a:endParaRPr>
              <a:latin typeface="Cambria" pitchFamily="18" charset="0"/>
            </a:endParaRPr>
          </a:p>
        </p:txBody>
      </p:sp>
      <p:pic>
        <p:nvPicPr>
          <p:cNvPr id="7" name="~PP2154.WAV">
            <a:hlinkClick r:id="" action="ppaction://media"/>
          </p:cNvPr>
          <p:cNvPicPr>
            <a:picLocks noRot="1" noChangeAspect="1"/>
          </p:cNvPicPr>
          <p:nvPr>
            <a:wavAudioFile r:embed="rId1" name="~PP2154.WAV"/>
          </p:nvPr>
        </p:nvPicPr>
        <p:blipFill>
          <a:blip r:embed="rId4" cstate="print"/>
          <a:stretch>
            <a:fillRect/>
          </a:stretch>
        </p:blipFill>
        <p:spPr>
          <a:xfrm>
            <a:off x="8696325" y="6410325"/>
            <a:ext cx="304800" cy="304800"/>
          </a:xfrm>
          <a:prstGeom prst="rect">
            <a:avLst/>
          </a:prstGeom>
        </p:spPr>
      </p:pic>
    </p:spTree>
  </p:cSld>
  <p:clrMapOvr>
    <a:masterClrMapping/>
  </p:clrMapOvr>
  <p:transition advTm="35391"/>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9"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480"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481"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58536FE-C0C6-4BC4-B48A-D9DEF9CC7F7F}" type="slidenum">
              <a:rPr lang="en-US" sz="1200" strike="noStrike">
                <a:solidFill>
                  <a:srgbClr val="8B8B8B"/>
                </a:solidFill>
                <a:latin typeface="Calibri"/>
                <a:ea typeface="DejaVu Sans"/>
              </a:rPr>
              <a:pPr algn="r">
                <a:lnSpc>
                  <a:spcPct val="100000"/>
                </a:lnSpc>
              </a:pPr>
              <a:t>2</a:t>
            </a:fld>
            <a:endParaRPr/>
          </a:p>
        </p:txBody>
      </p:sp>
      <p:sp>
        <p:nvSpPr>
          <p:cNvPr id="482" name="CustomShape 4"/>
          <p:cNvSpPr/>
          <p:nvPr/>
        </p:nvSpPr>
        <p:spPr>
          <a:xfrm>
            <a:off x="2514600" y="182880"/>
            <a:ext cx="3151080" cy="65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nSpc>
                <a:spcPct val="100000"/>
              </a:lnSpc>
            </a:pPr>
            <a:r>
              <a:rPr lang="en-US" sz="2600" b="1" strike="noStrike" dirty="0">
                <a:solidFill>
                  <a:srgbClr val="000000"/>
                </a:solidFill>
                <a:latin typeface="Arial"/>
                <a:ea typeface="DejaVu Sans"/>
              </a:rPr>
              <a:t>AGENDA</a:t>
            </a:r>
            <a:endParaRPr/>
          </a:p>
          <a:p>
            <a:pPr>
              <a:lnSpc>
                <a:spcPct val="100000"/>
              </a:lnSpc>
            </a:pPr>
            <a:endParaRPr/>
          </a:p>
        </p:txBody>
      </p:sp>
      <p:sp>
        <p:nvSpPr>
          <p:cNvPr id="483" name="CustomShape 5"/>
          <p:cNvSpPr/>
          <p:nvPr/>
        </p:nvSpPr>
        <p:spPr>
          <a:xfrm>
            <a:off x="228600" y="1089720"/>
            <a:ext cx="8637480" cy="4933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US" sz="2400" b="1" strike="noStrike" dirty="0">
                <a:solidFill>
                  <a:srgbClr val="000000"/>
                </a:solidFill>
                <a:latin typeface="Cambria" pitchFamily="18" charset="0"/>
                <a:ea typeface="DejaVu Sans"/>
              </a:rPr>
              <a:t>Introduction of </a:t>
            </a:r>
            <a:r>
              <a:rPr lang="en-US" sz="2400" b="1" strike="noStrike" dirty="0" err="1">
                <a:solidFill>
                  <a:srgbClr val="000000"/>
                </a:solidFill>
                <a:latin typeface="Cambria" pitchFamily="18" charset="0"/>
                <a:ea typeface="DejaVu Sans"/>
              </a:rPr>
              <a:t>Clusterware</a:t>
            </a:r>
            <a:r>
              <a:rPr lang="en-US" sz="2400" b="1" strike="noStrike" dirty="0">
                <a:solidFill>
                  <a:srgbClr val="000000"/>
                </a:solidFill>
                <a:latin typeface="Cambria" pitchFamily="18" charset="0"/>
                <a:ea typeface="DejaVu Sans"/>
              </a:rPr>
              <a:t>  and Terminology</a:t>
            </a:r>
            <a:endParaRPr sz="2400">
              <a:latin typeface="Cambria" pitchFamily="18" charset="0"/>
            </a:endParaRPr>
          </a:p>
          <a:p>
            <a:pPr>
              <a:lnSpc>
                <a:spcPct val="100000"/>
              </a:lnSpc>
              <a:buFont typeface="Arial"/>
              <a:buChar char="•"/>
            </a:pPr>
            <a:r>
              <a:rPr lang="en-US" sz="2400" b="1" strike="noStrike" dirty="0">
                <a:solidFill>
                  <a:srgbClr val="000000"/>
                </a:solidFill>
                <a:latin typeface="Cambria" pitchFamily="18" charset="0"/>
                <a:ea typeface="DejaVu Sans"/>
              </a:rPr>
              <a:t>Advantage of RAC database</a:t>
            </a:r>
            <a:endParaRPr sz="2400">
              <a:latin typeface="Cambria" pitchFamily="18" charset="0"/>
            </a:endParaRPr>
          </a:p>
          <a:p>
            <a:pPr>
              <a:lnSpc>
                <a:spcPct val="100000"/>
              </a:lnSpc>
              <a:buFont typeface="Arial"/>
              <a:buChar char="•"/>
            </a:pPr>
            <a:r>
              <a:rPr lang="en-US" sz="2400" b="1" strike="noStrike" dirty="0">
                <a:solidFill>
                  <a:srgbClr val="000000"/>
                </a:solidFill>
                <a:latin typeface="Cambria" pitchFamily="18" charset="0"/>
                <a:ea typeface="DejaVu Sans"/>
              </a:rPr>
              <a:t>RAC Database Configuration </a:t>
            </a:r>
          </a:p>
          <a:p>
            <a:pPr>
              <a:lnSpc>
                <a:spcPct val="100000"/>
              </a:lnSpc>
              <a:buFont typeface="Arial"/>
              <a:buChar char="•"/>
            </a:pPr>
            <a:r>
              <a:rPr lang="en-US" sz="2400" b="1" dirty="0" smtClean="0">
                <a:solidFill>
                  <a:srgbClr val="000000"/>
                </a:solidFill>
                <a:latin typeface="Cambria" pitchFamily="18" charset="0"/>
                <a:ea typeface="DejaVu Sans"/>
              </a:rPr>
              <a:t>i</a:t>
            </a:r>
            <a:r>
              <a:rPr lang="en-US" sz="2400" b="1" strike="noStrike" dirty="0" smtClean="0">
                <a:solidFill>
                  <a:srgbClr val="000000"/>
                </a:solidFill>
                <a:latin typeface="Cambria" pitchFamily="18" charset="0"/>
                <a:ea typeface="DejaVu Sans"/>
              </a:rPr>
              <a:t>nternal </a:t>
            </a:r>
            <a:r>
              <a:rPr lang="en-US" sz="2400" b="1" strike="noStrike" dirty="0">
                <a:solidFill>
                  <a:srgbClr val="000000"/>
                </a:solidFill>
                <a:latin typeface="Cambria" pitchFamily="18" charset="0"/>
                <a:ea typeface="DejaVu Sans"/>
              </a:rPr>
              <a:t>Structures and </a:t>
            </a:r>
            <a:r>
              <a:rPr lang="en-US" sz="2400" b="1" strike="noStrike" dirty="0" smtClean="0">
                <a:solidFill>
                  <a:srgbClr val="000000"/>
                </a:solidFill>
                <a:latin typeface="Cambria" pitchFamily="18" charset="0"/>
                <a:ea typeface="DejaVu Sans"/>
              </a:rPr>
              <a:t>Services</a:t>
            </a:r>
            <a:endParaRPr sz="2400">
              <a:latin typeface="Cambria" pitchFamily="18" charset="0"/>
            </a:endParaRPr>
          </a:p>
          <a:p>
            <a:pPr>
              <a:lnSpc>
                <a:spcPct val="100000"/>
              </a:lnSpc>
              <a:buFont typeface="Arial"/>
              <a:buChar char="•"/>
            </a:pPr>
            <a:r>
              <a:rPr lang="en-US" sz="2400" b="1" strike="noStrike" dirty="0">
                <a:solidFill>
                  <a:srgbClr val="000000"/>
                </a:solidFill>
                <a:latin typeface="Cambria" pitchFamily="18" charset="0"/>
                <a:ea typeface="DejaVu Sans"/>
              </a:rPr>
              <a:t>OCR</a:t>
            </a:r>
            <a:r>
              <a:rPr lang="en-US" sz="2400" b="1" strike="noStrike" dirty="0" smtClean="0">
                <a:solidFill>
                  <a:srgbClr val="000000"/>
                </a:solidFill>
                <a:latin typeface="Cambria" pitchFamily="18" charset="0"/>
                <a:ea typeface="DejaVu Sans"/>
              </a:rPr>
              <a:t>, Voting </a:t>
            </a:r>
            <a:r>
              <a:rPr lang="en-US" sz="2400" b="1" strike="noStrike" dirty="0">
                <a:solidFill>
                  <a:srgbClr val="000000"/>
                </a:solidFill>
                <a:latin typeface="Cambria" pitchFamily="18" charset="0"/>
                <a:ea typeface="DejaVu Sans"/>
              </a:rPr>
              <a:t>Disk and SCAN</a:t>
            </a:r>
            <a:endParaRPr sz="2400">
              <a:latin typeface="Cambria" pitchFamily="18" charset="0"/>
            </a:endParaRPr>
          </a:p>
          <a:p>
            <a:pPr>
              <a:lnSpc>
                <a:spcPct val="100000"/>
              </a:lnSpc>
              <a:buFont typeface="Arial"/>
              <a:buChar char="•"/>
            </a:pPr>
            <a:r>
              <a:rPr lang="en-US" sz="2400" b="1" strike="noStrike" dirty="0">
                <a:solidFill>
                  <a:srgbClr val="000000"/>
                </a:solidFill>
                <a:latin typeface="Cambria" pitchFamily="18" charset="0"/>
                <a:ea typeface="DejaVu Sans"/>
              </a:rPr>
              <a:t>VIP and Interconnect </a:t>
            </a:r>
          </a:p>
          <a:p>
            <a:pPr>
              <a:lnSpc>
                <a:spcPct val="100000"/>
              </a:lnSpc>
              <a:buFont typeface="Arial"/>
              <a:buChar char="•"/>
            </a:pPr>
            <a:r>
              <a:rPr lang="en-US" sz="2400" b="1" strike="noStrike" dirty="0" smtClean="0">
                <a:solidFill>
                  <a:srgbClr val="000000"/>
                </a:solidFill>
                <a:latin typeface="Cambria" pitchFamily="18" charset="0"/>
                <a:ea typeface="DejaVu Sans"/>
              </a:rPr>
              <a:t>Load </a:t>
            </a:r>
            <a:r>
              <a:rPr lang="en-US" sz="2400" b="1" strike="noStrike" dirty="0">
                <a:solidFill>
                  <a:srgbClr val="000000"/>
                </a:solidFill>
                <a:latin typeface="Cambria" pitchFamily="18" charset="0"/>
                <a:ea typeface="DejaVu Sans"/>
              </a:rPr>
              <a:t>Balancing and Failover and TAF</a:t>
            </a:r>
            <a:endParaRPr sz="2400">
              <a:latin typeface="Cambria" pitchFamily="18" charset="0"/>
            </a:endParaRPr>
          </a:p>
          <a:p>
            <a:pPr>
              <a:lnSpc>
                <a:spcPct val="100000"/>
              </a:lnSpc>
              <a:buFont typeface="Arial"/>
              <a:buChar char="•"/>
            </a:pPr>
            <a:r>
              <a:rPr lang="en-US" sz="2400" b="1" strike="noStrike" dirty="0" err="1">
                <a:solidFill>
                  <a:srgbClr val="000000"/>
                </a:solidFill>
                <a:latin typeface="Cambria" pitchFamily="18" charset="0"/>
                <a:ea typeface="DejaVu Sans"/>
              </a:rPr>
              <a:t>Clusterware</a:t>
            </a:r>
            <a:r>
              <a:rPr lang="en-US" sz="2400" b="1" strike="noStrike" dirty="0">
                <a:solidFill>
                  <a:srgbClr val="000000"/>
                </a:solidFill>
                <a:latin typeface="Cambria" pitchFamily="18" charset="0"/>
                <a:ea typeface="DejaVu Sans"/>
              </a:rPr>
              <a:t> Startup sequence</a:t>
            </a:r>
            <a:endParaRPr sz="2400">
              <a:latin typeface="Cambria" pitchFamily="18" charset="0"/>
            </a:endParaRPr>
          </a:p>
          <a:p>
            <a:pPr>
              <a:lnSpc>
                <a:spcPct val="100000"/>
              </a:lnSpc>
              <a:buFont typeface="Arial"/>
              <a:buChar char="•"/>
            </a:pPr>
            <a:r>
              <a:rPr lang="en-US" sz="2400" b="1" strike="noStrike" dirty="0">
                <a:solidFill>
                  <a:srgbClr val="000000"/>
                </a:solidFill>
                <a:latin typeface="Cambria" pitchFamily="18" charset="0"/>
                <a:ea typeface="DejaVu Sans"/>
              </a:rPr>
              <a:t>Node Eviction</a:t>
            </a:r>
            <a:endParaRPr sz="2400">
              <a:latin typeface="Cambria" pitchFamily="18" charset="0"/>
            </a:endParaRPr>
          </a:p>
          <a:p>
            <a:pPr>
              <a:lnSpc>
                <a:spcPct val="100000"/>
              </a:lnSpc>
              <a:buFont typeface="Arial"/>
              <a:buChar char="•"/>
            </a:pPr>
            <a:r>
              <a:rPr lang="en-US" sz="2400" b="1" strike="noStrike" dirty="0" smtClean="0">
                <a:solidFill>
                  <a:srgbClr val="000000"/>
                </a:solidFill>
                <a:latin typeface="Cambria" pitchFamily="18" charset="0"/>
                <a:ea typeface="DejaVu Sans"/>
              </a:rPr>
              <a:t>Basic </a:t>
            </a:r>
            <a:r>
              <a:rPr lang="en-US" sz="2400" b="1" strike="noStrike" dirty="0">
                <a:solidFill>
                  <a:srgbClr val="000000"/>
                </a:solidFill>
                <a:latin typeface="Cambria" pitchFamily="18" charset="0"/>
                <a:ea typeface="DejaVu Sans"/>
              </a:rPr>
              <a:t>Command</a:t>
            </a:r>
            <a:endParaRPr sz="2400">
              <a:latin typeface="Cambria" pitchFamily="18" charset="0"/>
            </a:endParaRPr>
          </a:p>
          <a:p>
            <a:pPr>
              <a:lnSpc>
                <a:spcPct val="100000"/>
              </a:lnSpc>
              <a:buFont typeface="Arial"/>
              <a:buChar char="•"/>
            </a:pPr>
            <a:r>
              <a:rPr lang="en-US" sz="2400" b="1" strike="noStrike" dirty="0">
                <a:solidFill>
                  <a:srgbClr val="000000"/>
                </a:solidFill>
                <a:latin typeface="Cambria" pitchFamily="18" charset="0"/>
                <a:ea typeface="DejaVu Sans"/>
              </a:rPr>
              <a:t>ASM Overview</a:t>
            </a:r>
            <a:endParaRPr sz="2400">
              <a:latin typeface="Cambria" pitchFamily="18" charset="0"/>
            </a:endParaRPr>
          </a:p>
          <a:p>
            <a:pPr>
              <a:lnSpc>
                <a:spcPct val="100000"/>
              </a:lnSpc>
              <a:buFont typeface="Arial"/>
              <a:buChar char="•"/>
            </a:pPr>
            <a:r>
              <a:rPr lang="en-US" sz="2400" b="1" strike="noStrike" dirty="0">
                <a:solidFill>
                  <a:srgbClr val="000000"/>
                </a:solidFill>
                <a:latin typeface="Cambria" pitchFamily="18" charset="0"/>
                <a:ea typeface="DejaVu Sans"/>
              </a:rPr>
              <a:t> Disk and Disk Group and redundancy</a:t>
            </a:r>
            <a:endParaRPr sz="2400">
              <a:latin typeface="Cambria" pitchFamily="18" charset="0"/>
            </a:endParaRPr>
          </a:p>
          <a:p>
            <a:pPr>
              <a:lnSpc>
                <a:spcPct val="100000"/>
              </a:lnSpc>
              <a:buFont typeface="Arial"/>
              <a:buChar char="•"/>
            </a:pPr>
            <a:r>
              <a:rPr lang="en-US" sz="2400" b="1" strike="noStrike" dirty="0">
                <a:solidFill>
                  <a:srgbClr val="000000"/>
                </a:solidFill>
                <a:latin typeface="Cambria" pitchFamily="18" charset="0"/>
                <a:ea typeface="DejaVu Sans"/>
              </a:rPr>
              <a:t>Basic Command for ASM</a:t>
            </a:r>
            <a:endParaRPr sz="2400">
              <a:latin typeface="Cambria" pitchFamily="18" charset="0"/>
            </a:endParaRPr>
          </a:p>
          <a:p>
            <a:pPr>
              <a:lnSpc>
                <a:spcPct val="100000"/>
              </a:lnSpc>
            </a:pPr>
            <a:endParaRPr/>
          </a:p>
          <a:p>
            <a:pPr>
              <a:lnSpc>
                <a:spcPct val="100000"/>
              </a:lnSpc>
            </a:pPr>
            <a:endParaRPr/>
          </a:p>
        </p:txBody>
      </p:sp>
      <p:sp>
        <p:nvSpPr>
          <p:cNvPr id="484" name="CustomShape 6"/>
          <p:cNvSpPr/>
          <p:nvPr/>
        </p:nvSpPr>
        <p:spPr>
          <a:xfrm>
            <a:off x="3352680" y="6279120"/>
            <a:ext cx="4109400" cy="3596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1"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3600" strike="noStrike" dirty="0">
                <a:solidFill>
                  <a:srgbClr val="000000"/>
                </a:solidFill>
                <a:latin typeface="Cambria" pitchFamily="18" charset="0"/>
                <a:ea typeface="DejaVu Sans"/>
              </a:rPr>
              <a:t>Parameters</a:t>
            </a:r>
            <a:endParaRPr sz="3600">
              <a:latin typeface="Cambria" pitchFamily="18" charset="0"/>
            </a:endParaRPr>
          </a:p>
        </p:txBody>
      </p:sp>
      <p:sp>
        <p:nvSpPr>
          <p:cNvPr id="602" name="CustomShape 2"/>
          <p:cNvSpPr/>
          <p:nvPr/>
        </p:nvSpPr>
        <p:spPr>
          <a:xfrm>
            <a:off x="761760" y="990720"/>
            <a:ext cx="7997040" cy="185796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RAC uses same parameters as single-instance</a:t>
            </a:r>
            <a:endParaRPr sz="200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Some must be different on each instance</a:t>
            </a:r>
            <a:endParaRPr sz="200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Some must be same on each instance</a:t>
            </a:r>
            <a:endParaRPr sz="2000">
              <a:latin typeface="Cambria" pitchFamily="18" charset="0"/>
            </a:endParaRPr>
          </a:p>
          <a:p>
            <a:pPr>
              <a:lnSpc>
                <a:spcPct val="100000"/>
              </a:lnSpc>
              <a:buFont typeface="Arial" pitchFamily="34" charset="0"/>
              <a:buChar char="•"/>
            </a:pPr>
            <a:endParaRPr sz="2000">
              <a:latin typeface="Cambria" pitchFamily="18" charset="0"/>
            </a:endParaRPr>
          </a:p>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Can be global or local</a:t>
            </a:r>
            <a:endParaRPr sz="2000">
              <a:latin typeface="Cambria" pitchFamily="18" charset="0"/>
            </a:endParaRPr>
          </a:p>
          <a:p>
            <a:pPr>
              <a:lnSpc>
                <a:spcPct val="100000"/>
              </a:lnSpc>
            </a:pPr>
            <a:endParaRPr/>
          </a:p>
        </p:txBody>
      </p:sp>
      <p:sp>
        <p:nvSpPr>
          <p:cNvPr id="603" name="CustomShape 3"/>
          <p:cNvSpPr/>
          <p:nvPr/>
        </p:nvSpPr>
        <p:spPr>
          <a:xfrm>
            <a:off x="685800" y="4402080"/>
            <a:ext cx="7010400" cy="1922520"/>
          </a:xfrm>
          <a:prstGeom prst="rect">
            <a:avLst/>
          </a:prstGeom>
          <a:solidFill>
            <a:srgbClr val="DDDDDD"/>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r>
              <a:rPr lang="en-US" sz="2000" b="1" strike="noStrike" dirty="0">
                <a:solidFill>
                  <a:srgbClr val="000000"/>
                </a:solidFill>
                <a:latin typeface="Cambria" pitchFamily="18" charset="0"/>
                <a:ea typeface="DejaVu Sans"/>
              </a:rPr>
              <a:t>ALTER SYSTEM SET parameter = value</a:t>
            </a:r>
            <a:endParaRPr sz="2000" dirty="0">
              <a:latin typeface="Cambria" pitchFamily="18" charset="0"/>
            </a:endParaRPr>
          </a:p>
          <a:p>
            <a:r>
              <a:rPr lang="en-US" sz="2000" b="1" strike="noStrike" dirty="0">
                <a:solidFill>
                  <a:srgbClr val="000000"/>
                </a:solidFill>
                <a:latin typeface="Cambria" pitchFamily="18" charset="0"/>
                <a:ea typeface="DejaVu Sans"/>
              </a:rPr>
              <a:t>	[ SCOPE = MEMORY | SPFILE | BOTH ] </a:t>
            </a:r>
            <a:endParaRPr sz="2000" dirty="0">
              <a:latin typeface="Cambria" pitchFamily="18" charset="0"/>
            </a:endParaRPr>
          </a:p>
          <a:p>
            <a:pPr>
              <a:lnSpc>
                <a:spcPct val="100000"/>
              </a:lnSpc>
            </a:pPr>
            <a:r>
              <a:rPr lang="en-US" sz="2000" b="1" strike="noStrike" dirty="0">
                <a:solidFill>
                  <a:srgbClr val="000000"/>
                </a:solidFill>
                <a:latin typeface="Cambria" pitchFamily="18" charset="0"/>
                <a:ea typeface="DejaVu Sans"/>
              </a:rPr>
              <a:t>	[ SID = &lt;</a:t>
            </a:r>
            <a:r>
              <a:rPr lang="en-US" sz="2000" b="1" strike="noStrike" dirty="0" err="1">
                <a:solidFill>
                  <a:srgbClr val="000000"/>
                </a:solidFill>
                <a:latin typeface="Cambria" pitchFamily="18" charset="0"/>
                <a:ea typeface="DejaVu Sans"/>
              </a:rPr>
              <a:t>sid</a:t>
            </a:r>
            <a:r>
              <a:rPr lang="en-US" sz="2000" b="1" strike="noStrike" dirty="0">
                <a:solidFill>
                  <a:srgbClr val="000000"/>
                </a:solidFill>
                <a:latin typeface="Cambria" pitchFamily="18" charset="0"/>
                <a:ea typeface="DejaVu Sans"/>
              </a:rPr>
              <a:t>&gt;]</a:t>
            </a:r>
            <a:endParaRPr sz="2000" dirty="0">
              <a:latin typeface="Cambria" pitchFamily="18" charset="0"/>
            </a:endParaRPr>
          </a:p>
          <a:p>
            <a:pPr>
              <a:lnSpc>
                <a:spcPct val="100000"/>
              </a:lnSpc>
            </a:pPr>
            <a:r>
              <a:rPr lang="en-US" sz="2000" b="1" strike="noStrike" dirty="0">
                <a:solidFill>
                  <a:srgbClr val="000000"/>
                </a:solidFill>
                <a:latin typeface="Cambria" pitchFamily="18" charset="0"/>
                <a:ea typeface="DejaVu Sans"/>
              </a:rPr>
              <a:t>ALTER SYSTEM SET parameter = value</a:t>
            </a:r>
            <a:endParaRPr sz="2000" dirty="0">
              <a:latin typeface="Cambria" pitchFamily="18" charset="0"/>
            </a:endParaRPr>
          </a:p>
          <a:p>
            <a:pPr>
              <a:lnSpc>
                <a:spcPct val="100000"/>
              </a:lnSpc>
            </a:pPr>
            <a:r>
              <a:rPr lang="en-US" sz="2000" b="1" strike="noStrike" dirty="0">
                <a:solidFill>
                  <a:srgbClr val="000000"/>
                </a:solidFill>
                <a:latin typeface="Cambria" pitchFamily="18" charset="0"/>
                <a:ea typeface="DejaVu Sans"/>
              </a:rPr>
              <a:t>	[ SCOPE = MEMORY | SPFILE </a:t>
            </a:r>
            <a:r>
              <a:rPr lang="en-US" sz="1600" b="1" strike="noStrike" dirty="0">
                <a:solidFill>
                  <a:srgbClr val="000000"/>
                </a:solidFill>
                <a:latin typeface="Arial"/>
                <a:ea typeface="DejaVu Sans"/>
              </a:rPr>
              <a:t>| BOTH ] </a:t>
            </a:r>
            <a:endParaRPr dirty="0"/>
          </a:p>
          <a:p>
            <a:pPr>
              <a:lnSpc>
                <a:spcPct val="100000"/>
              </a:lnSpc>
            </a:pPr>
            <a:r>
              <a:rPr lang="en-US" sz="1600" b="1" strike="noStrike" dirty="0">
                <a:solidFill>
                  <a:srgbClr val="000000"/>
                </a:solidFill>
                <a:latin typeface="Arial"/>
                <a:ea typeface="DejaVu Sans"/>
              </a:rPr>
              <a:t>	[ SID = &lt;*&gt;]</a:t>
            </a:r>
            <a:endParaRPr dirty="0"/>
          </a:p>
        </p:txBody>
      </p:sp>
      <p:sp>
        <p:nvSpPr>
          <p:cNvPr id="604" name="CustomShape 4"/>
          <p:cNvSpPr/>
          <p:nvPr/>
        </p:nvSpPr>
        <p:spPr>
          <a:xfrm>
            <a:off x="838200" y="2667000"/>
            <a:ext cx="6477000" cy="838200"/>
          </a:xfrm>
          <a:prstGeom prst="rect">
            <a:avLst/>
          </a:prstGeom>
          <a:solidFill>
            <a:srgbClr val="DDDDDD"/>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r>
              <a:rPr lang="en-US" sz="2000" b="1" strike="noStrike" dirty="0">
                <a:solidFill>
                  <a:srgbClr val="000000"/>
                </a:solidFill>
                <a:latin typeface="Cambria" pitchFamily="18" charset="0"/>
                <a:ea typeface="DejaVu Sans"/>
              </a:rPr>
              <a:t>[*.]&lt;</a:t>
            </a:r>
            <a:r>
              <a:rPr lang="en-US" sz="2000" b="1" strike="noStrike" dirty="0" err="1">
                <a:solidFill>
                  <a:srgbClr val="000000"/>
                </a:solidFill>
                <a:latin typeface="Cambria" pitchFamily="18" charset="0"/>
                <a:ea typeface="DejaVu Sans"/>
              </a:rPr>
              <a:t>parameter_name</a:t>
            </a:r>
            <a:r>
              <a:rPr lang="en-US" sz="2000" b="1" strike="noStrike" dirty="0">
                <a:solidFill>
                  <a:srgbClr val="000000"/>
                </a:solidFill>
                <a:latin typeface="Cambria" pitchFamily="18" charset="0"/>
                <a:ea typeface="DejaVu Sans"/>
              </a:rPr>
              <a:t>&gt; = &lt;value&gt;</a:t>
            </a:r>
            <a:endParaRPr sz="2000" dirty="0">
              <a:latin typeface="Cambria" pitchFamily="18" charset="0"/>
            </a:endParaRPr>
          </a:p>
          <a:p>
            <a:pPr>
              <a:lnSpc>
                <a:spcPct val="100000"/>
              </a:lnSpc>
            </a:pPr>
            <a:r>
              <a:rPr lang="en-US" sz="2000" b="1" strike="noStrike" dirty="0">
                <a:solidFill>
                  <a:srgbClr val="000000"/>
                </a:solidFill>
                <a:latin typeface="Cambria" pitchFamily="18" charset="0"/>
                <a:ea typeface="DejaVu Sans"/>
              </a:rPr>
              <a:t>[&lt;</a:t>
            </a:r>
            <a:r>
              <a:rPr lang="en-US" sz="2000" b="1" strike="noStrike" dirty="0" err="1">
                <a:solidFill>
                  <a:srgbClr val="000000"/>
                </a:solidFill>
                <a:latin typeface="Cambria" pitchFamily="18" charset="0"/>
                <a:ea typeface="DejaVu Sans"/>
              </a:rPr>
              <a:t>sid</a:t>
            </a:r>
            <a:r>
              <a:rPr lang="en-US" sz="2000" b="1" strike="noStrike" dirty="0">
                <a:solidFill>
                  <a:srgbClr val="000000"/>
                </a:solidFill>
                <a:latin typeface="Cambria" pitchFamily="18" charset="0"/>
                <a:ea typeface="DejaVu Sans"/>
              </a:rPr>
              <a:t>&gt;]&lt;</a:t>
            </a:r>
            <a:r>
              <a:rPr lang="en-US" sz="2000" b="1" strike="noStrike" dirty="0" err="1">
                <a:solidFill>
                  <a:srgbClr val="000000"/>
                </a:solidFill>
                <a:latin typeface="Cambria" pitchFamily="18" charset="0"/>
                <a:ea typeface="DejaVu Sans"/>
              </a:rPr>
              <a:t>parameter_name</a:t>
            </a:r>
            <a:r>
              <a:rPr lang="en-US" sz="2000" b="1" strike="noStrike" dirty="0">
                <a:solidFill>
                  <a:srgbClr val="000000"/>
                </a:solidFill>
                <a:latin typeface="Cambria" pitchFamily="18" charset="0"/>
                <a:ea typeface="DejaVu Sans"/>
              </a:rPr>
              <a:t>&gt; = &lt;value&gt;</a:t>
            </a:r>
            <a:endParaRPr sz="2000" dirty="0">
              <a:latin typeface="Cambria" pitchFamily="18" charset="0"/>
            </a:endParaRPr>
          </a:p>
        </p:txBody>
      </p:sp>
      <p:sp>
        <p:nvSpPr>
          <p:cNvPr id="605" name="CustomShape 5"/>
          <p:cNvSpPr/>
          <p:nvPr/>
        </p:nvSpPr>
        <p:spPr>
          <a:xfrm>
            <a:off x="755640" y="3897360"/>
            <a:ext cx="7997040" cy="3564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75000"/>
              <a:buFont typeface="Arial" pitchFamily="34" charset="0"/>
              <a:buChar char="•"/>
            </a:pPr>
            <a:r>
              <a:rPr lang="en-US" sz="2000" strike="noStrike" dirty="0">
                <a:solidFill>
                  <a:srgbClr val="000000"/>
                </a:solidFill>
                <a:latin typeface="Cambria" pitchFamily="18" charset="0"/>
                <a:ea typeface="DejaVu Sans"/>
              </a:rPr>
              <a:t>Must be set using ALTER SYSTEM statement</a:t>
            </a:r>
            <a:endParaRPr>
              <a:latin typeface="Cambria" pitchFamily="18" charset="0"/>
            </a:endParaRPr>
          </a:p>
        </p:txBody>
      </p:sp>
    </p:spTree>
  </p:cSld>
  <p:clrMapOvr>
    <a:masterClrMapping/>
  </p:clrMapOvr>
  <p:transition advTm="5620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6"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3600" strike="noStrike" dirty="0">
                <a:solidFill>
                  <a:srgbClr val="000000"/>
                </a:solidFill>
                <a:latin typeface="Cambria" pitchFamily="18" charset="0"/>
                <a:ea typeface="DejaVu Sans"/>
              </a:rPr>
              <a:t>Parameters</a:t>
            </a:r>
            <a:endParaRPr sz="3600">
              <a:latin typeface="Cambria" pitchFamily="18" charset="0"/>
            </a:endParaRPr>
          </a:p>
        </p:txBody>
      </p:sp>
      <p:sp>
        <p:nvSpPr>
          <p:cNvPr id="607" name="CustomShape 2"/>
          <p:cNvSpPr/>
          <p:nvPr/>
        </p:nvSpPr>
        <p:spPr>
          <a:xfrm>
            <a:off x="381000" y="990360"/>
            <a:ext cx="8377800" cy="586764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StarSymbol"/>
              <a:buChar char="l"/>
            </a:pPr>
            <a:r>
              <a:rPr lang="en-US" sz="2000" strike="noStrike" dirty="0">
                <a:solidFill>
                  <a:srgbClr val="000000"/>
                </a:solidFill>
                <a:latin typeface="Cambria" pitchFamily="18" charset="0"/>
                <a:ea typeface="DejaVu Sans"/>
              </a:rPr>
              <a:t>Some parameters must be same on each instance including *:</a:t>
            </a:r>
            <a:endParaRPr sz="2000" dirty="0">
              <a:latin typeface="Cambria" pitchFamily="18" charset="0"/>
            </a:endParaRPr>
          </a:p>
          <a:p>
            <a:pPr>
              <a:lnSpc>
                <a:spcPct val="100000"/>
              </a:lnSpc>
              <a:buFont typeface="Arial" pitchFamily="34" charset="0"/>
              <a:buChar char="•"/>
            </a:pP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ACTIVE_INSTANCE_COUNT</a:t>
            </a: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ARCHIVE_LAG_TARGET</a:t>
            </a: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CLUSTER_DATABASE</a:t>
            </a: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CONTROL_FILES</a:t>
            </a: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DB_BLOCK_SIZE</a:t>
            </a: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DB_DOMAIN</a:t>
            </a: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DB_FILES</a:t>
            </a: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DB_NAME</a:t>
            </a: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DB_RECOVERY_FILE_DEST</a:t>
            </a: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DB_RECOVERY_FILE_DEST_SIZE</a:t>
            </a:r>
            <a:endParaRPr sz="2000" dirty="0">
              <a:latin typeface="Cambria" pitchFamily="18" charset="0"/>
            </a:endParaRPr>
          </a:p>
          <a:p>
            <a:pPr lvl="1">
              <a:lnSpc>
                <a:spcPct val="90000"/>
              </a:lnSpc>
              <a:buSzPct val="75000"/>
              <a:buFont typeface="Arial" pitchFamily="34" charset="0"/>
              <a:buChar char="•"/>
            </a:pPr>
            <a:r>
              <a:rPr lang="en-US" sz="2000" strike="noStrike" dirty="0">
                <a:solidFill>
                  <a:srgbClr val="000000"/>
                </a:solidFill>
                <a:latin typeface="Cambria" pitchFamily="18" charset="0"/>
                <a:ea typeface="DejaVu Sans"/>
              </a:rPr>
              <a:t>DB_UNIQUE_NAME</a:t>
            </a:r>
            <a:endParaRPr sz="2000" dirty="0">
              <a:latin typeface="Cambria" pitchFamily="18" charset="0"/>
            </a:endParaRPr>
          </a:p>
          <a:p>
            <a:pPr lvl="1">
              <a:lnSpc>
                <a:spcPct val="90000"/>
              </a:lnSpc>
              <a:buSzPct val="75000"/>
              <a:buFont typeface="Arial" pitchFamily="34" charset="0"/>
              <a:buChar char="•"/>
            </a:pPr>
            <a:r>
              <a:rPr lang="en-US" sz="2000" strike="noStrike" dirty="0" smtClean="0">
                <a:solidFill>
                  <a:srgbClr val="000000"/>
                </a:solidFill>
                <a:latin typeface="Cambria" pitchFamily="18" charset="0"/>
                <a:ea typeface="DejaVu Sans"/>
              </a:rPr>
              <a:t>UNDO_MANAGEMENT</a:t>
            </a:r>
          </a:p>
          <a:p>
            <a:pPr lvl="1">
              <a:lnSpc>
                <a:spcPct val="90000"/>
              </a:lnSpc>
              <a:buSzPct val="75000"/>
            </a:pPr>
            <a:endParaRPr lang="en-US" sz="2000" dirty="0" smtClean="0">
              <a:solidFill>
                <a:srgbClr val="000000"/>
              </a:solidFill>
              <a:latin typeface="Cambria" pitchFamily="18" charset="0"/>
            </a:endParaRPr>
          </a:p>
          <a:p>
            <a:pPr>
              <a:lnSpc>
                <a:spcPct val="100000"/>
              </a:lnSpc>
              <a:buSzPct val="45000"/>
              <a:buFont typeface="StarSymbol"/>
              <a:buChar char="l"/>
            </a:pPr>
            <a:r>
              <a:rPr lang="en-US" sz="2000" strike="noStrike" dirty="0" smtClean="0">
                <a:solidFill>
                  <a:srgbClr val="000000"/>
                </a:solidFill>
                <a:latin typeface="Cambria" pitchFamily="18" charset="0"/>
                <a:ea typeface="DejaVu Sans"/>
              </a:rPr>
              <a:t>Some parameters, if used, must be different on each instance including</a:t>
            </a:r>
            <a:endParaRPr lang="en-US" sz="2000" dirty="0" smtClean="0">
              <a:latin typeface="Cambria" pitchFamily="18" charset="0"/>
            </a:endParaRPr>
          </a:p>
          <a:p>
            <a:pPr lvl="1">
              <a:lnSpc>
                <a:spcPct val="100000"/>
              </a:lnSpc>
              <a:buSzPct val="75000"/>
              <a:buFont typeface="Arial" pitchFamily="34" charset="0"/>
              <a:buChar char="•"/>
            </a:pPr>
            <a:r>
              <a:rPr lang="en-US" sz="2000" strike="noStrike" dirty="0" smtClean="0">
                <a:solidFill>
                  <a:srgbClr val="000000"/>
                </a:solidFill>
                <a:latin typeface="Cambria" pitchFamily="18" charset="0"/>
                <a:ea typeface="DejaVu Sans"/>
              </a:rPr>
              <a:t>THREAD </a:t>
            </a:r>
            <a:endParaRPr lang="en-US" sz="2000" dirty="0" smtClean="0">
              <a:latin typeface="Cambria" pitchFamily="18" charset="0"/>
            </a:endParaRPr>
          </a:p>
          <a:p>
            <a:pPr lvl="1">
              <a:lnSpc>
                <a:spcPct val="100000"/>
              </a:lnSpc>
              <a:buSzPct val="75000"/>
              <a:buFont typeface="Arial" pitchFamily="34" charset="0"/>
              <a:buChar char="•"/>
            </a:pPr>
            <a:r>
              <a:rPr lang="en-US" sz="2000" strike="noStrike" dirty="0" smtClean="0">
                <a:solidFill>
                  <a:srgbClr val="000000"/>
                </a:solidFill>
                <a:latin typeface="Cambria" pitchFamily="18" charset="0"/>
                <a:ea typeface="DejaVu Sans"/>
              </a:rPr>
              <a:t>INSTANCE_NUMBER</a:t>
            </a:r>
            <a:endParaRPr lang="en-US" sz="2000" dirty="0" smtClean="0">
              <a:latin typeface="Cambria" pitchFamily="18" charset="0"/>
            </a:endParaRPr>
          </a:p>
          <a:p>
            <a:pPr lvl="1">
              <a:lnSpc>
                <a:spcPct val="100000"/>
              </a:lnSpc>
              <a:buSzPct val="75000"/>
              <a:buFont typeface="Arial" pitchFamily="34" charset="0"/>
              <a:buChar char="•"/>
            </a:pPr>
            <a:r>
              <a:rPr lang="en-US" sz="2000" strike="noStrike" dirty="0" smtClean="0">
                <a:solidFill>
                  <a:srgbClr val="000000"/>
                </a:solidFill>
                <a:latin typeface="Cambria" pitchFamily="18" charset="0"/>
                <a:ea typeface="DejaVu Sans"/>
              </a:rPr>
              <a:t>INSTANCE_NAME</a:t>
            </a:r>
            <a:endParaRPr lang="en-US" sz="2000" dirty="0" smtClean="0">
              <a:latin typeface="Cambria" pitchFamily="18" charset="0"/>
            </a:endParaRPr>
          </a:p>
          <a:p>
            <a:pPr lvl="1">
              <a:lnSpc>
                <a:spcPct val="100000"/>
              </a:lnSpc>
              <a:buSzPct val="75000"/>
              <a:buFont typeface="Arial" pitchFamily="34" charset="0"/>
              <a:buChar char="•"/>
            </a:pPr>
            <a:r>
              <a:rPr lang="en-US" sz="2000" strike="noStrike" dirty="0" smtClean="0">
                <a:solidFill>
                  <a:srgbClr val="000000"/>
                </a:solidFill>
                <a:latin typeface="Cambria" pitchFamily="18" charset="0"/>
                <a:ea typeface="DejaVu Sans"/>
              </a:rPr>
              <a:t>UNDO_TABLESPACE</a:t>
            </a:r>
            <a:endParaRPr lang="en-US" sz="2000" dirty="0" smtClean="0">
              <a:latin typeface="Cambria" pitchFamily="18" charset="0"/>
            </a:endParaRPr>
          </a:p>
          <a:p>
            <a:pPr lvl="1">
              <a:lnSpc>
                <a:spcPct val="90000"/>
              </a:lnSpc>
              <a:buSzPct val="75000"/>
              <a:buFont typeface="Arial" pitchFamily="34" charset="0"/>
              <a:buChar char="•"/>
            </a:pPr>
            <a:endParaRPr sz="2000" dirty="0">
              <a:latin typeface="Cambria" pitchFamily="18" charset="0"/>
            </a:endParaRPr>
          </a:p>
          <a:p>
            <a:pPr>
              <a:lnSpc>
                <a:spcPct val="90000"/>
              </a:lnSpc>
              <a:buFont typeface="Arial" pitchFamily="34" charset="0"/>
              <a:buChar char="•"/>
            </a:pPr>
            <a:endParaRPr sz="2000" dirty="0">
              <a:latin typeface="Cambria" pitchFamily="18" charset="0"/>
            </a:endParaRPr>
          </a:p>
        </p:txBody>
      </p:sp>
    </p:spTree>
  </p:cSld>
  <p:clrMapOvr>
    <a:masterClrMapping/>
  </p:clrMapOvr>
  <p:transition advTm="2881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0"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r>
              <a:rPr lang="en-US" sz="3600" strike="noStrike" dirty="0">
                <a:solidFill>
                  <a:srgbClr val="000000"/>
                </a:solidFill>
                <a:latin typeface="Cambria" pitchFamily="18" charset="0"/>
                <a:ea typeface="Lohit Devanagari"/>
              </a:rPr>
              <a:t>Oracle Cluster Registry and Voting Disks</a:t>
            </a:r>
            <a:endParaRPr sz="3600">
              <a:latin typeface="Cambria" pitchFamily="18" charset="0"/>
            </a:endParaRPr>
          </a:p>
        </p:txBody>
      </p:sp>
      <p:sp>
        <p:nvSpPr>
          <p:cNvPr id="611" name="CustomShape 2"/>
          <p:cNvSpPr/>
          <p:nvPr/>
        </p:nvSpPr>
        <p:spPr>
          <a:xfrm>
            <a:off x="304800" y="990360"/>
            <a:ext cx="8839200" cy="586764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r>
              <a:rPr lang="en-US" sz="2000" strike="noStrike" dirty="0">
                <a:solidFill>
                  <a:srgbClr val="000000"/>
                </a:solidFill>
                <a:latin typeface="Cambria" pitchFamily="18" charset="0"/>
                <a:ea typeface="DejaVu Sans"/>
              </a:rPr>
              <a:t>Oracle </a:t>
            </a:r>
            <a:r>
              <a:rPr lang="en-US" sz="2000" strike="noStrike" dirty="0" err="1">
                <a:solidFill>
                  <a:srgbClr val="000000"/>
                </a:solidFill>
                <a:latin typeface="Cambria" pitchFamily="18" charset="0"/>
                <a:ea typeface="DejaVu Sans"/>
              </a:rPr>
              <a:t>Clusterware</a:t>
            </a:r>
            <a:r>
              <a:rPr lang="en-US" sz="2000" strike="noStrike" dirty="0">
                <a:solidFill>
                  <a:srgbClr val="000000"/>
                </a:solidFill>
                <a:latin typeface="Cambria" pitchFamily="18" charset="0"/>
                <a:ea typeface="DejaVu Sans"/>
              </a:rPr>
              <a:t> includes two important components that manage configuration and node membership: Oracle Cluster Registry (OCR), which also includes the local component Oracle Local Registry (OLR), and voting disks.</a:t>
            </a:r>
            <a:endParaRPr sz="2000" dirty="0">
              <a:latin typeface="Cambria" pitchFamily="18" charset="0"/>
            </a:endParaRPr>
          </a:p>
          <a:p>
            <a:r>
              <a:rPr lang="en-US" sz="2000" b="1" strike="noStrike" dirty="0">
                <a:solidFill>
                  <a:srgbClr val="000000"/>
                </a:solidFill>
                <a:latin typeface="Cambria" pitchFamily="18" charset="0"/>
                <a:ea typeface="DejaVu Sans"/>
              </a:rPr>
              <a:t>OCR</a:t>
            </a:r>
            <a:r>
              <a:rPr lang="en-US" sz="2000" strike="noStrike" dirty="0">
                <a:solidFill>
                  <a:srgbClr val="000000"/>
                </a:solidFill>
                <a:latin typeface="Cambria" pitchFamily="18" charset="0"/>
                <a:ea typeface="DejaVu Sans"/>
              </a:rPr>
              <a:t> manages Oracle </a:t>
            </a:r>
            <a:r>
              <a:rPr lang="en-US" sz="2000" strike="noStrike" dirty="0" err="1">
                <a:solidFill>
                  <a:srgbClr val="000000"/>
                </a:solidFill>
                <a:latin typeface="Cambria" pitchFamily="18" charset="0"/>
                <a:ea typeface="DejaVu Sans"/>
              </a:rPr>
              <a:t>Clusterware</a:t>
            </a:r>
            <a:r>
              <a:rPr lang="en-US" sz="2000" strike="noStrike" dirty="0">
                <a:solidFill>
                  <a:srgbClr val="000000"/>
                </a:solidFill>
                <a:latin typeface="Cambria" pitchFamily="18" charset="0"/>
                <a:ea typeface="DejaVu Sans"/>
              </a:rPr>
              <a:t> and Oracle RAC database configuration information</a:t>
            </a:r>
            <a:endParaRPr sz="2000" dirty="0">
              <a:latin typeface="Cambria" pitchFamily="18" charset="0"/>
            </a:endParaRPr>
          </a:p>
          <a:p>
            <a:r>
              <a:rPr lang="en-US" sz="2000" b="1" strike="noStrike" dirty="0">
                <a:solidFill>
                  <a:srgbClr val="000000"/>
                </a:solidFill>
                <a:latin typeface="Cambria" pitchFamily="18" charset="0"/>
                <a:ea typeface="DejaVu Sans"/>
              </a:rPr>
              <a:t>OLR</a:t>
            </a:r>
            <a:r>
              <a:rPr lang="en-US" sz="2000" strike="noStrike" dirty="0">
                <a:solidFill>
                  <a:srgbClr val="000000"/>
                </a:solidFill>
                <a:latin typeface="Cambria" pitchFamily="18" charset="0"/>
                <a:ea typeface="DejaVu Sans"/>
              </a:rPr>
              <a:t> resides on every node in the cluster and manages Oracle </a:t>
            </a:r>
            <a:r>
              <a:rPr lang="en-US" sz="2000" strike="noStrike" dirty="0" err="1">
                <a:solidFill>
                  <a:srgbClr val="000000"/>
                </a:solidFill>
                <a:latin typeface="Cambria" pitchFamily="18" charset="0"/>
                <a:ea typeface="DejaVu Sans"/>
              </a:rPr>
              <a:t>Clusterware</a:t>
            </a:r>
            <a:r>
              <a:rPr lang="en-US" sz="2000" strike="noStrike" dirty="0">
                <a:solidFill>
                  <a:srgbClr val="000000"/>
                </a:solidFill>
                <a:latin typeface="Cambria" pitchFamily="18" charset="0"/>
                <a:ea typeface="DejaVu Sans"/>
              </a:rPr>
              <a:t> configuration information for each particular node</a:t>
            </a:r>
            <a:endParaRPr sz="2000" dirty="0">
              <a:latin typeface="Cambria" pitchFamily="18" charset="0"/>
            </a:endParaRPr>
          </a:p>
          <a:p>
            <a:r>
              <a:rPr lang="en-US" sz="2000" b="1" strike="noStrike" dirty="0">
                <a:solidFill>
                  <a:srgbClr val="000000"/>
                </a:solidFill>
                <a:latin typeface="Cambria" pitchFamily="18" charset="0"/>
                <a:ea typeface="DejaVu Sans"/>
              </a:rPr>
              <a:t>Voting disks </a:t>
            </a:r>
            <a:r>
              <a:rPr lang="en-US" sz="2000" strike="noStrike" dirty="0">
                <a:solidFill>
                  <a:srgbClr val="000000"/>
                </a:solidFill>
                <a:latin typeface="Cambria" pitchFamily="18" charset="0"/>
                <a:ea typeface="DejaVu Sans"/>
              </a:rPr>
              <a:t>manage information about node membership.</a:t>
            </a:r>
            <a:endParaRPr sz="2000" dirty="0">
              <a:latin typeface="Cambria" pitchFamily="18" charset="0"/>
            </a:endParaRPr>
          </a:p>
          <a:p>
            <a:r>
              <a:rPr lang="en-US" sz="2000" strike="noStrike" dirty="0">
                <a:solidFill>
                  <a:srgbClr val="000000"/>
                </a:solidFill>
                <a:latin typeface="Cambria" pitchFamily="18" charset="0"/>
                <a:ea typeface="DejaVu Sans"/>
              </a:rPr>
              <a:t> </a:t>
            </a:r>
            <a:endParaRPr sz="2000" dirty="0">
              <a:latin typeface="Cambria" pitchFamily="18" charset="0"/>
            </a:endParaRPr>
          </a:p>
          <a:p>
            <a:r>
              <a:rPr lang="en-US" sz="2000" b="1" strike="noStrike" dirty="0">
                <a:solidFill>
                  <a:srgbClr val="000000"/>
                </a:solidFill>
                <a:latin typeface="Cambria" pitchFamily="18" charset="0"/>
                <a:ea typeface="DejaVu Sans"/>
              </a:rPr>
              <a:t>Oracle Cluster Registry (OCR</a:t>
            </a:r>
            <a:r>
              <a:rPr lang="en-US" sz="2000" b="1" strike="noStrike" dirty="0" smtClean="0">
                <a:solidFill>
                  <a:srgbClr val="000000"/>
                </a:solidFill>
                <a:latin typeface="Cambria" pitchFamily="18" charset="0"/>
                <a:ea typeface="DejaVu Sans"/>
              </a:rPr>
              <a:t>)</a:t>
            </a:r>
          </a:p>
          <a:p>
            <a:endParaRPr lang="en-US" sz="2000" b="1" strike="noStrike" dirty="0" smtClean="0">
              <a:solidFill>
                <a:srgbClr val="000000"/>
              </a:solidFill>
              <a:latin typeface="Cambria" pitchFamily="18" charset="0"/>
              <a:ea typeface="DejaVu Sans"/>
            </a:endParaRPr>
          </a:p>
          <a:p>
            <a:pPr>
              <a:lnSpc>
                <a:spcPct val="100000"/>
              </a:lnSpc>
              <a:buSzPct val="45000"/>
              <a:buFont typeface="Arial" pitchFamily="34" charset="0"/>
              <a:buChar char="•"/>
            </a:pPr>
            <a:r>
              <a:rPr lang="en-IN" sz="2000" dirty="0" smtClean="0">
                <a:solidFill>
                  <a:srgbClr val="000000"/>
                </a:solidFill>
                <a:latin typeface="Cambria" pitchFamily="18" charset="0"/>
                <a:ea typeface="DejaVu Sans"/>
              </a:rPr>
              <a:t>Introduced in Oracle 10.1</a:t>
            </a:r>
            <a:endParaRPr lang="en-IN" sz="2000" dirty="0" smtClean="0">
              <a:latin typeface="Cambria" pitchFamily="18" charset="0"/>
            </a:endParaRPr>
          </a:p>
          <a:p>
            <a:pPr>
              <a:lnSpc>
                <a:spcPct val="100000"/>
              </a:lnSpc>
              <a:buSzPct val="45000"/>
              <a:buFont typeface="Arial" pitchFamily="34" charset="0"/>
              <a:buChar char="•"/>
            </a:pPr>
            <a:r>
              <a:rPr lang="en-IN" sz="2000" dirty="0" smtClean="0">
                <a:solidFill>
                  <a:srgbClr val="000000"/>
                </a:solidFill>
                <a:latin typeface="Cambria" pitchFamily="18" charset="0"/>
                <a:ea typeface="DejaVu Sans"/>
              </a:rPr>
              <a:t>Similar to Windows Registry</a:t>
            </a:r>
            <a:endParaRPr lang="en-IN" sz="2000" dirty="0" smtClean="0">
              <a:latin typeface="Cambria" pitchFamily="18" charset="0"/>
            </a:endParaRPr>
          </a:p>
          <a:p>
            <a:pPr>
              <a:lnSpc>
                <a:spcPct val="100000"/>
              </a:lnSpc>
              <a:buSzPct val="45000"/>
              <a:buFont typeface="Arial" pitchFamily="34" charset="0"/>
              <a:buChar char="•"/>
            </a:pPr>
            <a:r>
              <a:rPr lang="en-US" sz="2000" strike="noStrike" dirty="0" smtClean="0">
                <a:solidFill>
                  <a:srgbClr val="000000"/>
                </a:solidFill>
                <a:latin typeface="Cambria" pitchFamily="18" charset="0"/>
                <a:ea typeface="DejaVu Sans"/>
              </a:rPr>
              <a:t>Configuration </a:t>
            </a:r>
            <a:r>
              <a:rPr lang="en-US" sz="2000" strike="noStrike" dirty="0">
                <a:solidFill>
                  <a:srgbClr val="000000"/>
                </a:solidFill>
                <a:latin typeface="Cambria" pitchFamily="18" charset="0"/>
                <a:ea typeface="DejaVu Sans"/>
              </a:rPr>
              <a:t>information for Oracle </a:t>
            </a:r>
            <a:r>
              <a:rPr lang="en-US" sz="2000" strike="noStrike" dirty="0" err="1">
                <a:solidFill>
                  <a:srgbClr val="000000"/>
                </a:solidFill>
                <a:latin typeface="Cambria" pitchFamily="18" charset="0"/>
                <a:ea typeface="DejaVu Sans"/>
              </a:rPr>
              <a:t>Clusterware</a:t>
            </a:r>
            <a:r>
              <a:rPr lang="en-US" sz="2000" strike="noStrike" dirty="0">
                <a:solidFill>
                  <a:srgbClr val="000000"/>
                </a:solidFill>
                <a:latin typeface="Cambria" pitchFamily="18" charset="0"/>
                <a:ea typeface="DejaVu Sans"/>
              </a:rPr>
              <a:t> / </a:t>
            </a:r>
            <a:r>
              <a:rPr lang="en-US" sz="2000" strike="noStrike" dirty="0" smtClean="0">
                <a:solidFill>
                  <a:srgbClr val="000000"/>
                </a:solidFill>
                <a:latin typeface="Cambria" pitchFamily="18" charset="0"/>
                <a:ea typeface="DejaVu Sans"/>
              </a:rPr>
              <a:t>CRS</a:t>
            </a:r>
            <a:endParaRPr sz="2000" dirty="0">
              <a:latin typeface="Cambria" pitchFamily="18" charset="0"/>
            </a:endParaRPr>
          </a:p>
          <a:p>
            <a:pPr>
              <a:lnSpc>
                <a:spcPct val="100000"/>
              </a:lnSpc>
              <a:buSzPct val="45000"/>
              <a:buFont typeface="Arial" pitchFamily="34" charset="0"/>
              <a:buChar char="•"/>
            </a:pPr>
            <a:r>
              <a:rPr lang="en-US" sz="2000" strike="noStrike" dirty="0" smtClean="0">
                <a:solidFill>
                  <a:srgbClr val="000000"/>
                </a:solidFill>
                <a:latin typeface="Cambria" pitchFamily="18" charset="0"/>
                <a:ea typeface="DejaVu Sans"/>
              </a:rPr>
              <a:t>Located </a:t>
            </a:r>
            <a:r>
              <a:rPr lang="en-US" sz="2000" strike="noStrike" dirty="0">
                <a:solidFill>
                  <a:srgbClr val="000000"/>
                </a:solidFill>
                <a:latin typeface="Cambria" pitchFamily="18" charset="0"/>
                <a:ea typeface="DejaVu Sans"/>
              </a:rPr>
              <a:t>on shared </a:t>
            </a:r>
            <a:r>
              <a:rPr lang="en-US" sz="2000" strike="noStrike" dirty="0" smtClean="0">
                <a:solidFill>
                  <a:srgbClr val="000000"/>
                </a:solidFill>
                <a:latin typeface="Cambria" pitchFamily="18" charset="0"/>
                <a:ea typeface="DejaVu Sans"/>
              </a:rPr>
              <a:t>storage</a:t>
            </a:r>
            <a:endParaRPr sz="2000" dirty="0">
              <a:latin typeface="Cambria" pitchFamily="18" charset="0"/>
            </a:endParaRPr>
          </a:p>
          <a:p>
            <a:pPr>
              <a:lnSpc>
                <a:spcPct val="100000"/>
              </a:lnSpc>
              <a:buFont typeface="Arial" pitchFamily="34" charset="0"/>
              <a:buChar char="•"/>
            </a:pPr>
            <a:r>
              <a:rPr lang="en-US" sz="2000" strike="noStrike" dirty="0">
                <a:solidFill>
                  <a:srgbClr val="000000"/>
                </a:solidFill>
                <a:latin typeface="Cambria" pitchFamily="18" charset="0"/>
                <a:ea typeface="DejaVu Sans"/>
              </a:rPr>
              <a:t>For node-specific resources, each cluster node has a </a:t>
            </a:r>
            <a:r>
              <a:rPr lang="en-US" sz="2000" strike="noStrike" dirty="0" smtClean="0">
                <a:solidFill>
                  <a:srgbClr val="000000"/>
                </a:solidFill>
                <a:latin typeface="Cambria" pitchFamily="18" charset="0"/>
                <a:ea typeface="DejaVu Sans"/>
              </a:rPr>
              <a:t>local</a:t>
            </a:r>
            <a:r>
              <a:rPr lang="en-US" sz="2000" dirty="0">
                <a:latin typeface="Cambria" pitchFamily="18" charset="0"/>
              </a:rPr>
              <a:t> </a:t>
            </a:r>
            <a:r>
              <a:rPr lang="en-US" sz="2000" strike="noStrike" dirty="0" smtClean="0">
                <a:solidFill>
                  <a:srgbClr val="000000"/>
                </a:solidFill>
                <a:latin typeface="Cambria" pitchFamily="18" charset="0"/>
                <a:ea typeface="DejaVu Sans"/>
              </a:rPr>
              <a:t>registry </a:t>
            </a:r>
            <a:r>
              <a:rPr lang="en-US" sz="2000" strike="noStrike" dirty="0">
                <a:solidFill>
                  <a:srgbClr val="000000"/>
                </a:solidFill>
                <a:latin typeface="Cambria" pitchFamily="18" charset="0"/>
                <a:ea typeface="DejaVu Sans"/>
              </a:rPr>
              <a:t>called an Oracle Local Registry (OLR).</a:t>
            </a:r>
            <a:endParaRPr sz="2000" dirty="0">
              <a:latin typeface="Cambria" pitchFamily="18" charset="0"/>
            </a:endParaRPr>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Tree>
  </p:cSld>
  <p:clrMapOvr>
    <a:masterClrMapping/>
  </p:clrMapOvr>
  <p:transition advTm="6032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2"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sp>
      <p:sp>
        <p:nvSpPr>
          <p:cNvPr id="613" name="CustomShape 2"/>
          <p:cNvSpPr/>
          <p:nvPr/>
        </p:nvSpPr>
        <p:spPr>
          <a:xfrm>
            <a:off x="228600" y="304800"/>
            <a:ext cx="8610600" cy="58674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r>
              <a:rPr lang="en-US" sz="2000" b="1" strike="noStrike" dirty="0">
                <a:solidFill>
                  <a:srgbClr val="000000"/>
                </a:solidFill>
                <a:latin typeface="Cambria" pitchFamily="18" charset="0"/>
                <a:ea typeface="DejaVu Sans"/>
              </a:rPr>
              <a:t>Run the following command to list the backup </a:t>
            </a:r>
            <a:r>
              <a:rPr lang="en-US" sz="2000" b="1" strike="noStrike" dirty="0" smtClean="0">
                <a:solidFill>
                  <a:srgbClr val="000000"/>
                </a:solidFill>
                <a:latin typeface="Cambria" pitchFamily="18" charset="0"/>
                <a:ea typeface="DejaVu Sans"/>
              </a:rPr>
              <a:t>files</a:t>
            </a:r>
          </a:p>
          <a:p>
            <a:endParaRPr sz="2000" dirty="0">
              <a:latin typeface="Cambria" pitchFamily="18" charset="0"/>
            </a:endParaRPr>
          </a:p>
          <a:p>
            <a:r>
              <a:rPr lang="en-US" sz="2000" b="1" strike="noStrike" dirty="0" err="1">
                <a:solidFill>
                  <a:srgbClr val="000000"/>
                </a:solidFill>
                <a:latin typeface="Cambria" pitchFamily="18" charset="0"/>
                <a:ea typeface="DejaVu Sans"/>
              </a:rPr>
              <a:t>ocrconfig</a:t>
            </a:r>
            <a:r>
              <a:rPr lang="en-US" sz="2000" b="1" strike="noStrike" dirty="0">
                <a:solidFill>
                  <a:srgbClr val="000000"/>
                </a:solidFill>
                <a:latin typeface="Cambria" pitchFamily="18" charset="0"/>
                <a:ea typeface="DejaVu Sans"/>
              </a:rPr>
              <a:t> </a:t>
            </a:r>
            <a:r>
              <a:rPr lang="en-US" sz="2000" b="1" strike="noStrike" dirty="0" smtClean="0">
                <a:solidFill>
                  <a:srgbClr val="000000"/>
                </a:solidFill>
                <a:latin typeface="Cambria" pitchFamily="18" charset="0"/>
                <a:ea typeface="DejaVu Sans"/>
              </a:rPr>
              <a:t>–</a:t>
            </a:r>
            <a:r>
              <a:rPr lang="en-US" sz="2000" b="1" strike="noStrike" dirty="0" err="1" smtClean="0">
                <a:solidFill>
                  <a:srgbClr val="000000"/>
                </a:solidFill>
                <a:latin typeface="Cambria" pitchFamily="18" charset="0"/>
                <a:ea typeface="DejaVu Sans"/>
              </a:rPr>
              <a:t>showbackup</a:t>
            </a:r>
            <a:endParaRPr lang="en-US" sz="2000" b="1" strike="noStrike" dirty="0" smtClean="0">
              <a:solidFill>
                <a:srgbClr val="000000"/>
              </a:solidFill>
              <a:latin typeface="Cambria" pitchFamily="18" charset="0"/>
              <a:ea typeface="DejaVu Sans"/>
            </a:endParaRPr>
          </a:p>
          <a:p>
            <a:endParaRPr lang="en-US" sz="2000" strike="noStrike" dirty="0" smtClean="0">
              <a:solidFill>
                <a:srgbClr val="000000"/>
              </a:solidFill>
              <a:latin typeface="Cambria" pitchFamily="18" charset="0"/>
              <a:ea typeface="DejaVu Sans"/>
            </a:endParaRPr>
          </a:p>
          <a:p>
            <a:r>
              <a:rPr lang="en-US" sz="2000" strike="noStrike" dirty="0" smtClean="0">
                <a:solidFill>
                  <a:srgbClr val="000000"/>
                </a:solidFill>
                <a:latin typeface="Cambria" pitchFamily="18" charset="0"/>
                <a:ea typeface="DejaVu Sans"/>
              </a:rPr>
              <a:t>The </a:t>
            </a:r>
            <a:r>
              <a:rPr lang="en-US" sz="2000" strike="noStrike" dirty="0">
                <a:solidFill>
                  <a:srgbClr val="000000"/>
                </a:solidFill>
                <a:latin typeface="Cambria" pitchFamily="18" charset="0"/>
                <a:ea typeface="DejaVu Sans"/>
              </a:rPr>
              <a:t>default location for generating backups on Linux or UNIX systems is </a:t>
            </a:r>
            <a:r>
              <a:rPr lang="en-US" sz="2000" b="1" strike="noStrike" dirty="0" err="1" smtClean="0">
                <a:solidFill>
                  <a:srgbClr val="000000"/>
                </a:solidFill>
                <a:latin typeface="Cambria" pitchFamily="18" charset="0"/>
                <a:ea typeface="Liberation Mono;Courier New"/>
              </a:rPr>
              <a:t>Grid_home</a:t>
            </a:r>
            <a:r>
              <a:rPr lang="en-US" sz="2000" b="1" strike="noStrike" dirty="0" smtClean="0">
                <a:solidFill>
                  <a:srgbClr val="000000"/>
                </a:solidFill>
                <a:latin typeface="Cambria" pitchFamily="18" charset="0"/>
                <a:ea typeface="Liberation Mono;Courier New"/>
              </a:rPr>
              <a:t>/</a:t>
            </a:r>
            <a:r>
              <a:rPr lang="en-US" sz="2000" b="1" strike="noStrike" dirty="0" err="1" smtClean="0">
                <a:solidFill>
                  <a:srgbClr val="000000"/>
                </a:solidFill>
                <a:latin typeface="Cambria" pitchFamily="18" charset="0"/>
                <a:ea typeface="Liberation Mono;Courier New"/>
              </a:rPr>
              <a:t>cdata</a:t>
            </a:r>
            <a:r>
              <a:rPr lang="en-US" sz="2000" b="1" strike="noStrike" dirty="0" smtClean="0">
                <a:solidFill>
                  <a:srgbClr val="000000"/>
                </a:solidFill>
                <a:latin typeface="Cambria" pitchFamily="18" charset="0"/>
                <a:ea typeface="Liberation Mono;Courier New"/>
              </a:rPr>
              <a:t>/</a:t>
            </a:r>
            <a:r>
              <a:rPr lang="en-US" sz="2000" b="1" strike="noStrike" dirty="0" err="1" smtClean="0">
                <a:solidFill>
                  <a:srgbClr val="000000"/>
                </a:solidFill>
                <a:latin typeface="Cambria" pitchFamily="18" charset="0"/>
                <a:ea typeface="Liberation Mono;Courier New"/>
              </a:rPr>
              <a:t>cluster_name</a:t>
            </a:r>
            <a:endParaRPr lang="en-US" sz="2000" b="1" strike="noStrike" dirty="0" smtClean="0">
              <a:solidFill>
                <a:srgbClr val="000000"/>
              </a:solidFill>
              <a:latin typeface="Cambria" pitchFamily="18" charset="0"/>
              <a:ea typeface="Liberation Mono;Courier New"/>
            </a:endParaRPr>
          </a:p>
          <a:p>
            <a:endParaRPr lang="en-US" sz="2000" b="1" dirty="0" smtClean="0">
              <a:solidFill>
                <a:srgbClr val="000000"/>
              </a:solidFill>
              <a:latin typeface="Cambria" pitchFamily="18" charset="0"/>
            </a:endParaRPr>
          </a:p>
          <a:p>
            <a:r>
              <a:rPr lang="en-IN" sz="2000" b="1" dirty="0" smtClean="0">
                <a:latin typeface="Cambria" pitchFamily="18" charset="0"/>
                <a:ea typeface="DejaVu Sans"/>
              </a:rPr>
              <a:t>Verify the integrity of OCR</a:t>
            </a:r>
            <a:endParaRPr lang="en-IN" sz="2000" b="1" dirty="0" smtClean="0">
              <a:latin typeface="Cambria" pitchFamily="18" charset="0"/>
            </a:endParaRPr>
          </a:p>
          <a:p>
            <a:endParaRPr lang="en-IN" sz="2000" dirty="0" smtClean="0">
              <a:latin typeface="Cambria" pitchFamily="18" charset="0"/>
            </a:endParaRPr>
          </a:p>
          <a:p>
            <a:r>
              <a:rPr lang="en-IN" sz="2000" dirty="0" smtClean="0">
                <a:latin typeface="Cambria" pitchFamily="18" charset="0"/>
                <a:ea typeface="DejaVu Sans"/>
              </a:rPr>
              <a:t># </a:t>
            </a:r>
            <a:r>
              <a:rPr lang="en-IN" sz="2000" dirty="0" err="1" smtClean="0">
                <a:latin typeface="Cambria" pitchFamily="18" charset="0"/>
                <a:ea typeface="DejaVu Sans"/>
              </a:rPr>
              <a:t>ocrcheck</a:t>
            </a:r>
            <a:endParaRPr lang="en-IN" sz="2000" dirty="0" smtClean="0">
              <a:latin typeface="Cambria" pitchFamily="18" charset="0"/>
              <a:ea typeface="DejaVu Sans"/>
            </a:endParaRPr>
          </a:p>
          <a:p>
            <a:endParaRPr lang="en-IN" sz="2000" dirty="0" smtClean="0">
              <a:latin typeface="Cambria" pitchFamily="18" charset="0"/>
            </a:endParaRPr>
          </a:p>
          <a:p>
            <a:r>
              <a:rPr lang="en-IN" sz="2000" dirty="0" smtClean="0">
                <a:latin typeface="Cambria" pitchFamily="18" charset="0"/>
                <a:ea typeface="DejaVu Sans"/>
              </a:rPr>
              <a:t>The </a:t>
            </a:r>
            <a:r>
              <a:rPr lang="en-IN" sz="2000" dirty="0" err="1" smtClean="0">
                <a:latin typeface="Cambria" pitchFamily="18" charset="0"/>
                <a:ea typeface="Liberation Mono;Courier New"/>
              </a:rPr>
              <a:t>dd</a:t>
            </a:r>
            <a:r>
              <a:rPr lang="en-IN" sz="2000" dirty="0" smtClean="0">
                <a:latin typeface="Cambria" pitchFamily="18" charset="0"/>
                <a:ea typeface="DejaVu Sans"/>
              </a:rPr>
              <a:t> commands used to back up and recover voting disks in previous versions of Oracle </a:t>
            </a:r>
            <a:r>
              <a:rPr lang="en-IN" sz="2000" dirty="0" err="1" smtClean="0">
                <a:latin typeface="Cambria" pitchFamily="18" charset="0"/>
                <a:ea typeface="DejaVu Sans"/>
              </a:rPr>
              <a:t>Clusterware</a:t>
            </a:r>
            <a:r>
              <a:rPr lang="en-IN" sz="2000" dirty="0" smtClean="0">
                <a:latin typeface="Cambria" pitchFamily="18" charset="0"/>
                <a:ea typeface="DejaVu Sans"/>
              </a:rPr>
              <a:t> are not supported in Oracle </a:t>
            </a:r>
            <a:r>
              <a:rPr lang="en-IN" sz="2000" dirty="0" err="1" smtClean="0">
                <a:latin typeface="Cambria" pitchFamily="18" charset="0"/>
                <a:ea typeface="DejaVu Sans"/>
              </a:rPr>
              <a:t>Clusterware</a:t>
            </a:r>
            <a:r>
              <a:rPr lang="en-IN" sz="2000" dirty="0" smtClean="0">
                <a:latin typeface="Cambria" pitchFamily="18" charset="0"/>
                <a:ea typeface="DejaVu Sans"/>
              </a:rPr>
              <a:t> 11g release 2 (11.2). Restoring voting disks that were copied using </a:t>
            </a:r>
            <a:r>
              <a:rPr lang="en-IN" sz="2000" dirty="0" err="1" smtClean="0">
                <a:latin typeface="Cambria" pitchFamily="18" charset="0"/>
                <a:ea typeface="Liberation Mono;Courier New"/>
              </a:rPr>
              <a:t>dd</a:t>
            </a:r>
            <a:r>
              <a:rPr lang="en-IN" sz="2000" dirty="0" smtClean="0">
                <a:latin typeface="Cambria" pitchFamily="18" charset="0"/>
                <a:ea typeface="DejaVu Sans"/>
              </a:rPr>
              <a:t> or </a:t>
            </a:r>
            <a:r>
              <a:rPr lang="en-IN" sz="2000" dirty="0" smtClean="0">
                <a:latin typeface="Cambria" pitchFamily="18" charset="0"/>
                <a:ea typeface="Liberation Mono;Courier New"/>
              </a:rPr>
              <a:t>cp</a:t>
            </a:r>
            <a:r>
              <a:rPr lang="en-IN" sz="2000" dirty="0" smtClean="0">
                <a:latin typeface="Cambria" pitchFamily="18" charset="0"/>
                <a:ea typeface="DejaVu Sans"/>
              </a:rPr>
              <a:t> commands can prevent the Oracle </a:t>
            </a:r>
            <a:r>
              <a:rPr lang="en-IN" sz="2000" dirty="0" err="1" smtClean="0">
                <a:latin typeface="Cambria" pitchFamily="18" charset="0"/>
                <a:ea typeface="DejaVu Sans"/>
              </a:rPr>
              <a:t>Clusterware</a:t>
            </a:r>
            <a:r>
              <a:rPr lang="en-IN" sz="2000" dirty="0" smtClean="0">
                <a:latin typeface="Cambria" pitchFamily="18" charset="0"/>
                <a:ea typeface="DejaVu Sans"/>
              </a:rPr>
              <a:t> 11g release 2 (11.2) stack from coming up. Use the backup and restore procedures described in this chapter to ensure proper voting disk functionality.</a:t>
            </a:r>
            <a:endParaRPr lang="en-IN" sz="2000" dirty="0" smtClean="0">
              <a:latin typeface="Cambria" pitchFamily="18" charset="0"/>
            </a:endParaRPr>
          </a:p>
          <a:p>
            <a:endParaRPr sz="2000" b="1" dirty="0">
              <a:latin typeface="Cambria" pitchFamily="18" charset="0"/>
            </a:endParaRPr>
          </a:p>
          <a:p>
            <a:pPr>
              <a:lnSpc>
                <a:spcPct val="100000"/>
              </a:lnSpc>
            </a:pPr>
            <a:endParaRPr dirty="0"/>
          </a:p>
        </p:txBody>
      </p:sp>
    </p:spTree>
  </p:cSld>
  <p:clrMapOvr>
    <a:masterClrMapping/>
  </p:clrMapOvr>
  <p:transition advTm="49775"/>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6"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sp>
      <p:sp>
        <p:nvSpPr>
          <p:cNvPr id="617" name="CustomShape 2"/>
          <p:cNvSpPr/>
          <p:nvPr/>
        </p:nvSpPr>
        <p:spPr>
          <a:xfrm>
            <a:off x="457200" y="990720"/>
            <a:ext cx="8301600" cy="531396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pPr>
            <a:endParaRPr dirty="0"/>
          </a:p>
        </p:txBody>
      </p:sp>
      <p:pic>
        <p:nvPicPr>
          <p:cNvPr id="4" name="~PP2782.WAV">
            <a:hlinkClick r:id="" action="ppaction://media"/>
          </p:cNvPr>
          <p:cNvPicPr>
            <a:picLocks noRot="1" noChangeAspect="1"/>
          </p:cNvPicPr>
          <p:nvPr>
            <a:wavAudioFile r:embed="rId1" name="~PP2782.WAV"/>
          </p:nvPr>
        </p:nvPicPr>
        <p:blipFill>
          <a:blip r:embed="rId4" cstate="print"/>
          <a:stretch>
            <a:fillRect/>
          </a:stretch>
        </p:blipFill>
        <p:spPr>
          <a:xfrm>
            <a:off x="8696325" y="6410325"/>
            <a:ext cx="304800" cy="304800"/>
          </a:xfrm>
          <a:prstGeom prst="rect">
            <a:avLst/>
          </a:prstGeom>
        </p:spPr>
      </p:pic>
      <p:sp>
        <p:nvSpPr>
          <p:cNvPr id="5" name="Rectangle 4"/>
          <p:cNvSpPr/>
          <p:nvPr/>
        </p:nvSpPr>
        <p:spPr>
          <a:xfrm>
            <a:off x="1143000" y="197346"/>
            <a:ext cx="7010400" cy="5078313"/>
          </a:xfrm>
          <a:prstGeom prst="rect">
            <a:avLst/>
          </a:prstGeom>
        </p:spPr>
        <p:txBody>
          <a:bodyPr wrap="square">
            <a:spAutoFit/>
          </a:bodyPr>
          <a:lstStyle/>
          <a:p>
            <a:endParaRPr lang="en-IN" dirty="0" smtClean="0">
              <a:solidFill>
                <a:srgbClr val="000000"/>
              </a:solidFill>
              <a:latin typeface="Cambria" pitchFamily="18" charset="0"/>
              <a:ea typeface="Liberation Mono;Courier New"/>
            </a:endParaRPr>
          </a:p>
          <a:p>
            <a:r>
              <a:rPr lang="en-IN" dirty="0" smtClean="0">
                <a:solidFill>
                  <a:srgbClr val="000000"/>
                </a:solidFill>
                <a:latin typeface="Cambria" pitchFamily="18" charset="0"/>
                <a:ea typeface="Liberation Mono;Courier New"/>
              </a:rPr>
              <a:t>By default, OLR is located at </a:t>
            </a:r>
            <a:r>
              <a:rPr lang="en-IN" dirty="0" err="1" smtClean="0">
                <a:solidFill>
                  <a:srgbClr val="000000"/>
                </a:solidFill>
                <a:latin typeface="Cambria" pitchFamily="18" charset="0"/>
                <a:ea typeface="Liberation Mono;Courier New"/>
              </a:rPr>
              <a:t>Grid_home</a:t>
            </a:r>
            <a:r>
              <a:rPr lang="en-IN" dirty="0" smtClean="0">
                <a:solidFill>
                  <a:srgbClr val="000000"/>
                </a:solidFill>
                <a:latin typeface="Cambria" pitchFamily="18" charset="0"/>
                <a:ea typeface="Liberation Mono;Courier New"/>
              </a:rPr>
              <a:t>/</a:t>
            </a:r>
            <a:r>
              <a:rPr lang="en-IN" dirty="0" err="1" smtClean="0">
                <a:solidFill>
                  <a:srgbClr val="000000"/>
                </a:solidFill>
                <a:latin typeface="Cambria" pitchFamily="18" charset="0"/>
                <a:ea typeface="Liberation Mono;Courier New"/>
              </a:rPr>
              <a:t>cdata</a:t>
            </a:r>
            <a:r>
              <a:rPr lang="en-IN" dirty="0" smtClean="0">
                <a:solidFill>
                  <a:srgbClr val="000000"/>
                </a:solidFill>
                <a:latin typeface="Cambria" pitchFamily="18" charset="0"/>
                <a:ea typeface="Liberation Mono;Courier New"/>
              </a:rPr>
              <a:t>/host_name.olr on each node.</a:t>
            </a:r>
            <a:endParaRPr lang="en-IN" dirty="0" smtClean="0">
              <a:latin typeface="Cambria" pitchFamily="18" charset="0"/>
            </a:endParaRPr>
          </a:p>
          <a:p>
            <a:r>
              <a:rPr lang="en-IN" dirty="0" smtClean="0">
                <a:solidFill>
                  <a:srgbClr val="000000"/>
                </a:solidFill>
                <a:latin typeface="Cambria" pitchFamily="18" charset="0"/>
                <a:ea typeface="Liberation Mono;Courier New"/>
              </a:rPr>
              <a:t>Manage OLR using the OCRCHECK, OCRDUMP, and OCRCONFIG utilities as root with the -local option.</a:t>
            </a:r>
            <a:endParaRPr lang="en-IN" dirty="0" smtClean="0">
              <a:latin typeface="Cambria" pitchFamily="18" charset="0"/>
            </a:endParaRPr>
          </a:p>
          <a:p>
            <a:r>
              <a:rPr lang="en-IN" dirty="0" smtClean="0">
                <a:solidFill>
                  <a:srgbClr val="000000"/>
                </a:solidFill>
                <a:latin typeface="Cambria" pitchFamily="18" charset="0"/>
                <a:ea typeface="Liberation Mono;Courier New"/>
              </a:rPr>
              <a:t>You can check the status of OLR on the local node using the OCRCHECK utility, as follows:</a:t>
            </a:r>
            <a:endParaRPr lang="en-IN" dirty="0" smtClean="0">
              <a:latin typeface="Cambria" pitchFamily="18" charset="0"/>
            </a:endParaRPr>
          </a:p>
          <a:p>
            <a:r>
              <a:rPr lang="en-IN" dirty="0" smtClean="0">
                <a:solidFill>
                  <a:srgbClr val="000000"/>
                </a:solidFill>
                <a:latin typeface="Cambria" pitchFamily="18" charset="0"/>
                <a:ea typeface="Liberation Mono;Courier New"/>
              </a:rPr>
              <a:t># </a:t>
            </a:r>
            <a:r>
              <a:rPr lang="en-IN" b="1" dirty="0" err="1" smtClean="0">
                <a:solidFill>
                  <a:srgbClr val="000000"/>
                </a:solidFill>
                <a:latin typeface="Cambria" pitchFamily="18" charset="0"/>
                <a:ea typeface="Liberation Mono;Courier New"/>
              </a:rPr>
              <a:t>ocrcheck</a:t>
            </a:r>
            <a:r>
              <a:rPr lang="en-IN" b="1" dirty="0" smtClean="0">
                <a:solidFill>
                  <a:srgbClr val="000000"/>
                </a:solidFill>
                <a:latin typeface="Cambria" pitchFamily="18" charset="0"/>
                <a:ea typeface="Liberation Mono;Courier New"/>
              </a:rPr>
              <a:t> -local</a:t>
            </a:r>
            <a:endParaRPr lang="en-IN" dirty="0" smtClean="0">
              <a:latin typeface="Cambria" pitchFamily="18" charset="0"/>
            </a:endParaRPr>
          </a:p>
          <a:p>
            <a:r>
              <a:rPr lang="en-IN" dirty="0" smtClean="0">
                <a:solidFill>
                  <a:srgbClr val="000000"/>
                </a:solidFill>
                <a:latin typeface="Cambria" pitchFamily="18" charset="0"/>
                <a:ea typeface="Liberation Mono;Courier New"/>
              </a:rPr>
              <a:t>Status of Oracle Cluster Registry is as follows :</a:t>
            </a:r>
            <a:endParaRPr lang="en-IN" dirty="0" smtClean="0">
              <a:latin typeface="Cambria" pitchFamily="18" charset="0"/>
            </a:endParaRPr>
          </a:p>
          <a:p>
            <a:r>
              <a:rPr lang="en-IN" dirty="0" smtClean="0">
                <a:solidFill>
                  <a:srgbClr val="000000"/>
                </a:solidFill>
                <a:latin typeface="Cambria" pitchFamily="18" charset="0"/>
                <a:ea typeface="Liberation Mono;Courier New"/>
              </a:rPr>
              <a:t>        Version                  :          3</a:t>
            </a:r>
            <a:endParaRPr lang="en-IN" dirty="0" smtClean="0">
              <a:latin typeface="Cambria" pitchFamily="18" charset="0"/>
            </a:endParaRPr>
          </a:p>
          <a:p>
            <a:r>
              <a:rPr lang="en-IN" dirty="0" smtClean="0">
                <a:solidFill>
                  <a:srgbClr val="000000"/>
                </a:solidFill>
                <a:latin typeface="Cambria" pitchFamily="18" charset="0"/>
                <a:ea typeface="Liberation Mono;Courier New"/>
              </a:rPr>
              <a:t>        Total space (</a:t>
            </a:r>
            <a:r>
              <a:rPr lang="en-IN" dirty="0" err="1" smtClean="0">
                <a:solidFill>
                  <a:srgbClr val="000000"/>
                </a:solidFill>
                <a:latin typeface="Cambria" pitchFamily="18" charset="0"/>
                <a:ea typeface="Liberation Mono;Courier New"/>
              </a:rPr>
              <a:t>kbytes</a:t>
            </a:r>
            <a:r>
              <a:rPr lang="en-IN" dirty="0" smtClean="0">
                <a:solidFill>
                  <a:srgbClr val="000000"/>
                </a:solidFill>
                <a:latin typeface="Cambria" pitchFamily="18" charset="0"/>
                <a:ea typeface="Liberation Mono;Courier New"/>
              </a:rPr>
              <a:t>)     :     262132</a:t>
            </a:r>
            <a:endParaRPr lang="en-IN" dirty="0" smtClean="0">
              <a:latin typeface="Cambria" pitchFamily="18" charset="0"/>
            </a:endParaRPr>
          </a:p>
          <a:p>
            <a:r>
              <a:rPr lang="en-IN" dirty="0" smtClean="0">
                <a:solidFill>
                  <a:srgbClr val="000000"/>
                </a:solidFill>
                <a:latin typeface="Cambria" pitchFamily="18" charset="0"/>
                <a:ea typeface="Liberation Mono;Courier New"/>
              </a:rPr>
              <a:t>        Used space (</a:t>
            </a:r>
            <a:r>
              <a:rPr lang="en-IN" dirty="0" err="1" smtClean="0">
                <a:solidFill>
                  <a:srgbClr val="000000"/>
                </a:solidFill>
                <a:latin typeface="Cambria" pitchFamily="18" charset="0"/>
                <a:ea typeface="Liberation Mono;Courier New"/>
              </a:rPr>
              <a:t>kbytes</a:t>
            </a:r>
            <a:r>
              <a:rPr lang="en-IN" dirty="0" smtClean="0">
                <a:solidFill>
                  <a:srgbClr val="000000"/>
                </a:solidFill>
                <a:latin typeface="Cambria" pitchFamily="18" charset="0"/>
                <a:ea typeface="Liberation Mono;Courier New"/>
              </a:rPr>
              <a:t>)      :       9200</a:t>
            </a:r>
            <a:endParaRPr lang="en-IN" dirty="0" smtClean="0">
              <a:latin typeface="Cambria" pitchFamily="18" charset="0"/>
            </a:endParaRPr>
          </a:p>
          <a:p>
            <a:r>
              <a:rPr lang="en-IN" dirty="0" smtClean="0">
                <a:solidFill>
                  <a:srgbClr val="000000"/>
                </a:solidFill>
                <a:latin typeface="Cambria" pitchFamily="18" charset="0"/>
                <a:ea typeface="Liberation Mono;Courier New"/>
              </a:rPr>
              <a:t>        Available space (</a:t>
            </a:r>
            <a:r>
              <a:rPr lang="en-IN" dirty="0" err="1" smtClean="0">
                <a:solidFill>
                  <a:srgbClr val="000000"/>
                </a:solidFill>
                <a:latin typeface="Cambria" pitchFamily="18" charset="0"/>
                <a:ea typeface="Liberation Mono;Courier New"/>
              </a:rPr>
              <a:t>kbytes</a:t>
            </a:r>
            <a:r>
              <a:rPr lang="en-IN" dirty="0" smtClean="0">
                <a:solidFill>
                  <a:srgbClr val="000000"/>
                </a:solidFill>
                <a:latin typeface="Cambria" pitchFamily="18" charset="0"/>
                <a:ea typeface="Liberation Mono;Courier New"/>
              </a:rPr>
              <a:t>) :     252932</a:t>
            </a:r>
            <a:endParaRPr lang="en-IN" dirty="0" smtClean="0">
              <a:latin typeface="Cambria" pitchFamily="18" charset="0"/>
            </a:endParaRPr>
          </a:p>
          <a:p>
            <a:r>
              <a:rPr lang="en-IN" dirty="0" smtClean="0">
                <a:solidFill>
                  <a:srgbClr val="000000"/>
                </a:solidFill>
                <a:latin typeface="Cambria" pitchFamily="18" charset="0"/>
                <a:ea typeface="Liberation Mono;Courier New"/>
              </a:rPr>
              <a:t>        ID                       :  604793089</a:t>
            </a:r>
            <a:endParaRPr lang="en-IN" dirty="0" smtClean="0">
              <a:latin typeface="Cambria" pitchFamily="18" charset="0"/>
            </a:endParaRPr>
          </a:p>
          <a:p>
            <a:r>
              <a:rPr lang="en-IN" dirty="0" smtClean="0">
                <a:solidFill>
                  <a:srgbClr val="000000"/>
                </a:solidFill>
                <a:latin typeface="Cambria" pitchFamily="18" charset="0"/>
                <a:ea typeface="Liberation Mono;Courier New"/>
              </a:rPr>
              <a:t>        Device/File Name         : /private2/</a:t>
            </a:r>
            <a:r>
              <a:rPr lang="en-IN" dirty="0" err="1" smtClean="0">
                <a:solidFill>
                  <a:srgbClr val="000000"/>
                </a:solidFill>
                <a:latin typeface="Cambria" pitchFamily="18" charset="0"/>
                <a:ea typeface="Liberation Mono;Courier New"/>
              </a:rPr>
              <a:t>crs</a:t>
            </a:r>
            <a:r>
              <a:rPr lang="en-IN" dirty="0" smtClean="0">
                <a:solidFill>
                  <a:srgbClr val="000000"/>
                </a:solidFill>
                <a:latin typeface="Cambria" pitchFamily="18" charset="0"/>
                <a:ea typeface="Liberation Mono;Courier New"/>
              </a:rPr>
              <a:t>/</a:t>
            </a:r>
            <a:r>
              <a:rPr lang="en-IN" dirty="0" err="1" smtClean="0">
                <a:solidFill>
                  <a:srgbClr val="000000"/>
                </a:solidFill>
                <a:latin typeface="Cambria" pitchFamily="18" charset="0"/>
                <a:ea typeface="Liberation Mono;Courier New"/>
              </a:rPr>
              <a:t>cdata</a:t>
            </a:r>
            <a:r>
              <a:rPr lang="en-IN" dirty="0" smtClean="0">
                <a:solidFill>
                  <a:srgbClr val="000000"/>
                </a:solidFill>
                <a:latin typeface="Cambria" pitchFamily="18" charset="0"/>
                <a:ea typeface="Liberation Mono;Courier New"/>
              </a:rPr>
              <a:t>/</a:t>
            </a:r>
            <a:r>
              <a:rPr lang="en-IN" dirty="0" err="1" smtClean="0">
                <a:solidFill>
                  <a:srgbClr val="000000"/>
                </a:solidFill>
                <a:latin typeface="Cambria" pitchFamily="18" charset="0"/>
                <a:ea typeface="Liberation Mono;Courier New"/>
              </a:rPr>
              <a:t>localhost</a:t>
            </a:r>
            <a:r>
              <a:rPr lang="en-IN" dirty="0" smtClean="0">
                <a:solidFill>
                  <a:srgbClr val="000000"/>
                </a:solidFill>
                <a:latin typeface="Cambria" pitchFamily="18" charset="0"/>
                <a:ea typeface="Liberation Mono;Courier New"/>
              </a:rPr>
              <a:t>/dglnx6.olr</a:t>
            </a:r>
            <a:endParaRPr lang="en-IN" dirty="0" smtClean="0">
              <a:latin typeface="Cambria" pitchFamily="18" charset="0"/>
            </a:endParaRPr>
          </a:p>
          <a:p>
            <a:r>
              <a:rPr lang="en-IN" dirty="0" smtClean="0">
                <a:solidFill>
                  <a:srgbClr val="000000"/>
                </a:solidFill>
                <a:latin typeface="Cambria" pitchFamily="18" charset="0"/>
                <a:ea typeface="Liberation Mono;Courier New"/>
              </a:rPr>
              <a:t>                                   Device/File integrity check succeeded</a:t>
            </a:r>
            <a:endParaRPr lang="en-IN" dirty="0" smtClean="0">
              <a:latin typeface="Cambria" pitchFamily="18" charset="0"/>
            </a:endParaRPr>
          </a:p>
          <a:p>
            <a:endParaRPr lang="en-IN" dirty="0" smtClean="0">
              <a:latin typeface="Cambria" pitchFamily="18" charset="0"/>
            </a:endParaRPr>
          </a:p>
          <a:p>
            <a:r>
              <a:rPr lang="en-IN" dirty="0" smtClean="0">
                <a:solidFill>
                  <a:srgbClr val="000000"/>
                </a:solidFill>
                <a:latin typeface="Cambria" pitchFamily="18" charset="0"/>
                <a:ea typeface="Liberation Mono;Courier New"/>
              </a:rPr>
              <a:t>        Local OCR integrity check succeeded</a:t>
            </a:r>
            <a:endParaRPr lang="en-IN" dirty="0">
              <a:latin typeface="Cambria" pitchFamily="18" charset="0"/>
            </a:endParaRPr>
          </a:p>
        </p:txBody>
      </p:sp>
    </p:spTree>
  </p:cSld>
  <p:clrMapOvr>
    <a:masterClrMapping/>
  </p:clrMapOvr>
  <p:transition advTm="28351"/>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sp>
      <p:sp>
        <p:nvSpPr>
          <p:cNvPr id="615" name="CustomShape 2"/>
          <p:cNvSpPr/>
          <p:nvPr/>
        </p:nvSpPr>
        <p:spPr>
          <a:xfrm>
            <a:off x="457200" y="990720"/>
            <a:ext cx="8301600" cy="533388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pPr>
            <a:r>
              <a:rPr lang="en-US" sz="2000" b="1" strike="noStrike" dirty="0">
                <a:solidFill>
                  <a:srgbClr val="000000"/>
                </a:solidFill>
                <a:latin typeface="Cambria" pitchFamily="18" charset="0"/>
                <a:ea typeface="DejaVu Sans"/>
              </a:rPr>
              <a:t>Defines cluster resources including</a:t>
            </a:r>
            <a:r>
              <a:rPr lang="en-US" sz="2000" b="1" strike="noStrike" dirty="0" smtClean="0">
                <a:solidFill>
                  <a:srgbClr val="000000"/>
                </a:solidFill>
                <a:latin typeface="Cambria" pitchFamily="18" charset="0"/>
                <a:ea typeface="DejaVu Sans"/>
              </a:rPr>
              <a:t>:</a:t>
            </a:r>
          </a:p>
          <a:p>
            <a:pPr>
              <a:lnSpc>
                <a:spcPct val="100000"/>
              </a:lnSpc>
            </a:pPr>
            <a:endParaRPr sz="2000" b="1" dirty="0">
              <a:latin typeface="Cambria" pitchFamily="18" charset="0"/>
            </a:endParaRPr>
          </a:p>
          <a:p>
            <a:pPr>
              <a:lnSpc>
                <a:spcPct val="100000"/>
              </a:lnSpc>
              <a:buFont typeface="Arial" pitchFamily="34" charset="0"/>
              <a:buChar char="•"/>
            </a:pPr>
            <a:r>
              <a:rPr lang="en-US" sz="2000" strike="noStrike" dirty="0">
                <a:latin typeface="Cambria" pitchFamily="18" charset="0"/>
                <a:ea typeface="DejaVu Sans"/>
              </a:rPr>
              <a:t>Databases</a:t>
            </a:r>
            <a:endParaRPr sz="2000" dirty="0">
              <a:latin typeface="Cambria" pitchFamily="18" charset="0"/>
            </a:endParaRPr>
          </a:p>
          <a:p>
            <a:pPr>
              <a:lnSpc>
                <a:spcPct val="100000"/>
              </a:lnSpc>
              <a:buFont typeface="Arial" pitchFamily="34" charset="0"/>
              <a:buChar char="•"/>
            </a:pPr>
            <a:r>
              <a:rPr lang="en-US" sz="2000" strike="noStrike" dirty="0">
                <a:latin typeface="Cambria" pitchFamily="18" charset="0"/>
                <a:ea typeface="DejaVu Sans"/>
              </a:rPr>
              <a:t>Instances</a:t>
            </a:r>
            <a:endParaRPr sz="2000" dirty="0">
              <a:latin typeface="Cambria" pitchFamily="18" charset="0"/>
            </a:endParaRPr>
          </a:p>
          <a:p>
            <a:pPr>
              <a:lnSpc>
                <a:spcPct val="100000"/>
              </a:lnSpc>
              <a:buFont typeface="Arial" pitchFamily="34" charset="0"/>
              <a:buChar char="•"/>
            </a:pPr>
            <a:r>
              <a:rPr lang="en-US" sz="2000" strike="noStrike" dirty="0">
                <a:latin typeface="Cambria" pitchFamily="18" charset="0"/>
                <a:ea typeface="DejaVu Sans"/>
              </a:rPr>
              <a:t>RDBMS</a:t>
            </a:r>
            <a:endParaRPr sz="2000" dirty="0">
              <a:latin typeface="Cambria" pitchFamily="18" charset="0"/>
            </a:endParaRPr>
          </a:p>
          <a:p>
            <a:pPr>
              <a:lnSpc>
                <a:spcPct val="100000"/>
              </a:lnSpc>
              <a:buFont typeface="Arial" pitchFamily="34" charset="0"/>
              <a:buChar char="•"/>
            </a:pPr>
            <a:r>
              <a:rPr lang="en-US" sz="2000" strike="noStrike" dirty="0">
                <a:latin typeface="Cambria" pitchFamily="18" charset="0"/>
                <a:ea typeface="DejaVu Sans"/>
              </a:rPr>
              <a:t>ASM</a:t>
            </a:r>
            <a:endParaRPr sz="2000" dirty="0">
              <a:latin typeface="Cambria" pitchFamily="18" charset="0"/>
            </a:endParaRPr>
          </a:p>
          <a:p>
            <a:pPr>
              <a:lnSpc>
                <a:spcPct val="100000"/>
              </a:lnSpc>
              <a:buFont typeface="Arial" pitchFamily="34" charset="0"/>
              <a:buChar char="•"/>
            </a:pPr>
            <a:r>
              <a:rPr lang="en-US" sz="2000" strike="noStrike" dirty="0">
                <a:latin typeface="Cambria" pitchFamily="18" charset="0"/>
                <a:ea typeface="DejaVu Sans"/>
              </a:rPr>
              <a:t>Services</a:t>
            </a:r>
            <a:endParaRPr sz="2000" dirty="0">
              <a:latin typeface="Cambria" pitchFamily="18" charset="0"/>
            </a:endParaRPr>
          </a:p>
          <a:p>
            <a:pPr>
              <a:lnSpc>
                <a:spcPct val="100000"/>
              </a:lnSpc>
              <a:buFont typeface="Arial" pitchFamily="34" charset="0"/>
              <a:buChar char="•"/>
            </a:pPr>
            <a:r>
              <a:rPr lang="en-US" sz="2000" strike="noStrike" dirty="0">
                <a:latin typeface="Cambria" pitchFamily="18" charset="0"/>
                <a:ea typeface="DejaVu Sans"/>
              </a:rPr>
              <a:t>Node Applications</a:t>
            </a:r>
            <a:endParaRPr sz="2000" dirty="0">
              <a:latin typeface="Cambria" pitchFamily="18" charset="0"/>
            </a:endParaRPr>
          </a:p>
          <a:p>
            <a:pPr>
              <a:lnSpc>
                <a:spcPct val="100000"/>
              </a:lnSpc>
              <a:buFont typeface="Arial" pitchFamily="34" charset="0"/>
              <a:buChar char="•"/>
            </a:pPr>
            <a:r>
              <a:rPr lang="en-US" sz="2000" strike="noStrike" dirty="0">
                <a:latin typeface="Cambria" pitchFamily="18" charset="0"/>
                <a:ea typeface="DejaVu Sans"/>
              </a:rPr>
              <a:t>VIP</a:t>
            </a:r>
            <a:endParaRPr sz="2000" dirty="0">
              <a:latin typeface="Cambria" pitchFamily="18" charset="0"/>
            </a:endParaRPr>
          </a:p>
          <a:p>
            <a:pPr>
              <a:lnSpc>
                <a:spcPct val="100000"/>
              </a:lnSpc>
              <a:buFont typeface="Arial" pitchFamily="34" charset="0"/>
              <a:buChar char="•"/>
            </a:pPr>
            <a:r>
              <a:rPr lang="en-US" sz="2000" strike="noStrike" dirty="0">
                <a:latin typeface="Cambria" pitchFamily="18" charset="0"/>
                <a:ea typeface="DejaVu Sans"/>
              </a:rPr>
              <a:t>ONS</a:t>
            </a:r>
            <a:endParaRPr sz="2000" dirty="0">
              <a:latin typeface="Cambria" pitchFamily="18" charset="0"/>
            </a:endParaRPr>
          </a:p>
          <a:p>
            <a:pPr>
              <a:lnSpc>
                <a:spcPct val="100000"/>
              </a:lnSpc>
              <a:buFont typeface="Arial" pitchFamily="34" charset="0"/>
              <a:buChar char="•"/>
            </a:pPr>
            <a:r>
              <a:rPr lang="en-US" sz="2000" strike="noStrike" dirty="0">
                <a:latin typeface="Cambria" pitchFamily="18" charset="0"/>
                <a:ea typeface="DejaVu Sans"/>
              </a:rPr>
              <a:t>GSD</a:t>
            </a:r>
            <a:endParaRPr sz="2000" dirty="0">
              <a:latin typeface="Cambria" pitchFamily="18" charset="0"/>
            </a:endParaRPr>
          </a:p>
          <a:p>
            <a:pPr>
              <a:lnSpc>
                <a:spcPct val="100000"/>
              </a:lnSpc>
              <a:buFont typeface="Arial" pitchFamily="34" charset="0"/>
              <a:buChar char="•"/>
            </a:pPr>
            <a:r>
              <a:rPr lang="en-US" sz="2000" strike="noStrike" dirty="0">
                <a:latin typeface="Cambria" pitchFamily="18" charset="0"/>
                <a:ea typeface="DejaVu Sans"/>
              </a:rPr>
              <a:t>Listener Process</a:t>
            </a:r>
            <a:endParaRPr sz="2000" dirty="0">
              <a:latin typeface="Cambria" pitchFamily="18" charset="0"/>
            </a:endParaRPr>
          </a:p>
          <a:p>
            <a:pPr>
              <a:lnSpc>
                <a:spcPct val="100000"/>
              </a:lnSpc>
            </a:pPr>
            <a:endParaRPr dirty="0"/>
          </a:p>
        </p:txBody>
      </p:sp>
    </p:spTree>
  </p:cSld>
  <p:clrMapOvr>
    <a:masterClrMapping/>
  </p:clrMapOvr>
  <p:transition advTm="1232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8"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3600" strike="noStrike" dirty="0">
                <a:solidFill>
                  <a:srgbClr val="000000"/>
                </a:solidFill>
                <a:latin typeface="Cambria" pitchFamily="18" charset="0"/>
                <a:ea typeface="DejaVu Sans"/>
              </a:rPr>
              <a:t>What is a Voting Disk</a:t>
            </a:r>
            <a:endParaRPr sz="3600">
              <a:latin typeface="Cambria" pitchFamily="18" charset="0"/>
            </a:endParaRPr>
          </a:p>
          <a:p>
            <a:pPr algn="ctr">
              <a:lnSpc>
                <a:spcPct val="100000"/>
              </a:lnSpc>
            </a:pPr>
            <a:endParaRPr/>
          </a:p>
        </p:txBody>
      </p:sp>
      <p:sp>
        <p:nvSpPr>
          <p:cNvPr id="619" name="CustomShape 2"/>
          <p:cNvSpPr/>
          <p:nvPr/>
        </p:nvSpPr>
        <p:spPr>
          <a:xfrm>
            <a:off x="304800" y="685800"/>
            <a:ext cx="8454000" cy="58674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StarSymbol"/>
              <a:buChar char="l"/>
            </a:pPr>
            <a:r>
              <a:rPr lang="en-US" strike="noStrike" dirty="0">
                <a:solidFill>
                  <a:srgbClr val="000000"/>
                </a:solidFill>
                <a:latin typeface="Arial"/>
                <a:ea typeface="DejaVu Sans"/>
              </a:rPr>
              <a:t>Known as Quorum Disk / File in Oracle 9i</a:t>
            </a:r>
            <a:endParaRPr dirty="0"/>
          </a:p>
          <a:p>
            <a:pPr>
              <a:lnSpc>
                <a:spcPct val="100000"/>
              </a:lnSpc>
              <a:buFont typeface="Arial" pitchFamily="34" charset="0"/>
              <a:buChar char="•"/>
            </a:pPr>
            <a:r>
              <a:rPr lang="en-US" strike="noStrike" dirty="0">
                <a:solidFill>
                  <a:srgbClr val="000000"/>
                </a:solidFill>
                <a:latin typeface="Arial"/>
                <a:ea typeface="DejaVu Sans"/>
              </a:rPr>
              <a:t>Located on shared storage accessible to all instances</a:t>
            </a:r>
            <a:endParaRPr dirty="0"/>
          </a:p>
          <a:p>
            <a:pPr>
              <a:lnSpc>
                <a:spcPct val="100000"/>
              </a:lnSpc>
              <a:buFont typeface="Arial" pitchFamily="34" charset="0"/>
              <a:buChar char="•"/>
            </a:pPr>
            <a:r>
              <a:rPr lang="en-US" strike="noStrike" dirty="0">
                <a:solidFill>
                  <a:srgbClr val="000000"/>
                </a:solidFill>
                <a:latin typeface="Arial"/>
                <a:ea typeface="DejaVu Sans"/>
              </a:rPr>
              <a:t>Used to determine RAC instance membership</a:t>
            </a:r>
            <a:endParaRPr dirty="0"/>
          </a:p>
          <a:p>
            <a:pPr>
              <a:lnSpc>
                <a:spcPct val="100000"/>
              </a:lnSpc>
              <a:buSzPct val="45000"/>
              <a:buFont typeface="StarSymbol"/>
              <a:buChar char="l"/>
            </a:pPr>
            <a:r>
              <a:rPr lang="en-US" strike="noStrike" dirty="0">
                <a:solidFill>
                  <a:srgbClr val="000000"/>
                </a:solidFill>
                <a:latin typeface="Arial"/>
                <a:ea typeface="DejaVu Sans"/>
              </a:rPr>
              <a:t>In the event of node failure voting disk is used to determine which instance takes control of cluster</a:t>
            </a:r>
            <a:endParaRPr dirty="0"/>
          </a:p>
          <a:p>
            <a:pPr lvl="1">
              <a:lnSpc>
                <a:spcPct val="100000"/>
              </a:lnSpc>
              <a:buSzPct val="75000"/>
              <a:buFont typeface="StarSymbol"/>
              <a:buChar char="l"/>
            </a:pPr>
            <a:r>
              <a:rPr lang="en-US" strike="noStrike" dirty="0">
                <a:solidFill>
                  <a:srgbClr val="000000"/>
                </a:solidFill>
                <a:latin typeface="Arial"/>
                <a:ea typeface="DejaVu Sans"/>
              </a:rPr>
              <a:t>Avoids split brain </a:t>
            </a:r>
            <a:endParaRPr dirty="0"/>
          </a:p>
          <a:p>
            <a:pPr>
              <a:lnSpc>
                <a:spcPct val="100000"/>
              </a:lnSpc>
              <a:buSzPct val="45000"/>
              <a:buFont typeface="StarSymbol"/>
              <a:buChar char="l"/>
            </a:pPr>
            <a:r>
              <a:rPr lang="en-US" strike="noStrike" dirty="0">
                <a:solidFill>
                  <a:srgbClr val="000000"/>
                </a:solidFill>
                <a:latin typeface="Arial"/>
                <a:ea typeface="DejaVu Sans"/>
              </a:rPr>
              <a:t>In Oracle 10.2 and above can be mirrored</a:t>
            </a:r>
            <a:endParaRPr dirty="0"/>
          </a:p>
          <a:p>
            <a:pPr lvl="1">
              <a:lnSpc>
                <a:spcPct val="100000"/>
              </a:lnSpc>
              <a:buSzPct val="75000"/>
              <a:buFont typeface="StarSymbol"/>
              <a:buChar char="l"/>
            </a:pPr>
            <a:r>
              <a:rPr lang="en-US" strike="noStrike" dirty="0">
                <a:solidFill>
                  <a:srgbClr val="000000"/>
                </a:solidFill>
                <a:latin typeface="Arial"/>
                <a:ea typeface="DejaVu Sans"/>
              </a:rPr>
              <a:t>Odd number of copies (1, 3, 5 etc)</a:t>
            </a:r>
            <a:endParaRPr dirty="0"/>
          </a:p>
          <a:p>
            <a:pPr>
              <a:lnSpc>
                <a:spcPct val="100000"/>
              </a:lnSpc>
              <a:buFont typeface="Arial" pitchFamily="34" charset="0"/>
              <a:buChar char="•"/>
            </a:pPr>
            <a:r>
              <a:rPr lang="en-US" strike="noStrike" dirty="0">
                <a:solidFill>
                  <a:srgbClr val="000000"/>
                </a:solidFill>
                <a:latin typeface="Arial"/>
                <a:ea typeface="DejaVu Sans"/>
              </a:rPr>
              <a:t>In Oracle </a:t>
            </a:r>
            <a:r>
              <a:rPr lang="en-US" strike="noStrike" dirty="0" err="1">
                <a:solidFill>
                  <a:srgbClr val="000000"/>
                </a:solidFill>
                <a:latin typeface="Arial"/>
                <a:ea typeface="DejaVu Sans"/>
              </a:rPr>
              <a:t>Clusterware</a:t>
            </a:r>
            <a:r>
              <a:rPr lang="en-US" strike="noStrike" dirty="0">
                <a:solidFill>
                  <a:srgbClr val="000000"/>
                </a:solidFill>
                <a:latin typeface="Arial"/>
                <a:ea typeface="DejaVu Sans"/>
              </a:rPr>
              <a:t> 12c, voting disk data is backed </a:t>
            </a:r>
            <a:r>
              <a:rPr lang="en-US" strike="noStrike" dirty="0" smtClean="0">
                <a:solidFill>
                  <a:srgbClr val="000000"/>
                </a:solidFill>
                <a:latin typeface="Arial"/>
                <a:ea typeface="DejaVu Sans"/>
              </a:rPr>
              <a:t>up</a:t>
            </a:r>
            <a:r>
              <a:rPr lang="en-US" dirty="0"/>
              <a:t> </a:t>
            </a:r>
            <a:r>
              <a:rPr lang="en-US" strike="noStrike" dirty="0" smtClean="0">
                <a:solidFill>
                  <a:srgbClr val="000000"/>
                </a:solidFill>
                <a:latin typeface="Arial"/>
                <a:ea typeface="DejaVu Sans"/>
              </a:rPr>
              <a:t>automatically </a:t>
            </a:r>
            <a:r>
              <a:rPr lang="en-US" strike="noStrike" dirty="0">
                <a:solidFill>
                  <a:srgbClr val="000000"/>
                </a:solidFill>
                <a:latin typeface="Arial"/>
                <a:ea typeface="DejaVu Sans"/>
              </a:rPr>
              <a:t>in the OCR as part of any </a:t>
            </a:r>
            <a:r>
              <a:rPr lang="en-US" strike="noStrike" dirty="0" smtClean="0">
                <a:solidFill>
                  <a:srgbClr val="000000"/>
                </a:solidFill>
                <a:latin typeface="Arial"/>
                <a:ea typeface="DejaVu Sans"/>
              </a:rPr>
              <a:t>configuration</a:t>
            </a:r>
            <a:r>
              <a:rPr lang="en-US" dirty="0"/>
              <a:t> </a:t>
            </a:r>
            <a:r>
              <a:rPr lang="en-US" strike="noStrike" dirty="0" smtClean="0">
                <a:solidFill>
                  <a:srgbClr val="000000"/>
                </a:solidFill>
                <a:latin typeface="Arial"/>
                <a:ea typeface="DejaVu Sans"/>
              </a:rPr>
              <a:t>change.</a:t>
            </a:r>
          </a:p>
          <a:p>
            <a:pPr>
              <a:lnSpc>
                <a:spcPct val="100000"/>
              </a:lnSpc>
              <a:buFont typeface="Arial" pitchFamily="34" charset="0"/>
              <a:buChar char="•"/>
            </a:pPr>
            <a:r>
              <a:rPr lang="en-US" b="1" strike="noStrike" dirty="0" smtClean="0">
                <a:solidFill>
                  <a:srgbClr val="000000"/>
                </a:solidFill>
                <a:latin typeface="Arial"/>
                <a:ea typeface="DejaVu Sans"/>
              </a:rPr>
              <a:t>In </a:t>
            </a:r>
            <a:r>
              <a:rPr lang="en-US" b="1" strike="noStrike" dirty="0">
                <a:solidFill>
                  <a:srgbClr val="000000"/>
                </a:solidFill>
                <a:latin typeface="Arial"/>
                <a:ea typeface="DejaVu Sans"/>
              </a:rPr>
              <a:t>RAC, CSSD </a:t>
            </a:r>
            <a:r>
              <a:rPr lang="en-US" strike="noStrike" dirty="0">
                <a:solidFill>
                  <a:srgbClr val="000000"/>
                </a:solidFill>
                <a:latin typeface="Arial"/>
                <a:ea typeface="DejaVu Sans"/>
              </a:rPr>
              <a:t>processes (Cluster Services Synchronization Daemon) monitor the health of RAC nodes employing two distinct heart beats</a:t>
            </a:r>
            <a:r>
              <a:rPr lang="en-US" b="1" strike="noStrike" dirty="0">
                <a:solidFill>
                  <a:srgbClr val="000000"/>
                </a:solidFill>
                <a:latin typeface="Arial"/>
                <a:ea typeface="DejaVu Sans"/>
              </a:rPr>
              <a:t>: Network heart beat </a:t>
            </a:r>
            <a:r>
              <a:rPr lang="en-US" strike="noStrike" dirty="0">
                <a:solidFill>
                  <a:srgbClr val="000000"/>
                </a:solidFill>
                <a:latin typeface="Arial"/>
                <a:ea typeface="DejaVu Sans"/>
              </a:rPr>
              <a:t>and </a:t>
            </a:r>
            <a:r>
              <a:rPr lang="en-US" b="1" strike="noStrike" dirty="0">
                <a:solidFill>
                  <a:srgbClr val="000000"/>
                </a:solidFill>
                <a:latin typeface="Arial"/>
                <a:ea typeface="DejaVu Sans"/>
              </a:rPr>
              <a:t>Disk heart beat</a:t>
            </a:r>
            <a:r>
              <a:rPr lang="en-US" strike="noStrike" dirty="0">
                <a:solidFill>
                  <a:srgbClr val="000000"/>
                </a:solidFill>
                <a:latin typeface="Arial"/>
                <a:ea typeface="DejaVu Sans"/>
              </a:rPr>
              <a:t>. Healthy nodes will have continuous network and</a:t>
            </a:r>
            <a:r>
              <a:rPr lang="en-US" b="1" strike="noStrike" dirty="0">
                <a:solidFill>
                  <a:srgbClr val="000000"/>
                </a:solidFill>
                <a:latin typeface="Arial"/>
                <a:ea typeface="DejaVu Sans"/>
              </a:rPr>
              <a:t> disk heartbeats </a:t>
            </a:r>
            <a:r>
              <a:rPr lang="en-US" strike="noStrike" dirty="0">
                <a:solidFill>
                  <a:srgbClr val="000000"/>
                </a:solidFill>
                <a:latin typeface="Arial"/>
                <a:ea typeface="DejaVu Sans"/>
              </a:rPr>
              <a:t>exchanged between the nodes. Break in heart beat indicates a possible error scenario. </a:t>
            </a:r>
            <a:endParaRPr lang="en-US" strike="noStrike" dirty="0" smtClean="0">
              <a:solidFill>
                <a:srgbClr val="000000"/>
              </a:solidFill>
              <a:latin typeface="Arial"/>
              <a:ea typeface="DejaVu Sans"/>
            </a:endParaRPr>
          </a:p>
          <a:p>
            <a:pPr>
              <a:lnSpc>
                <a:spcPct val="100000"/>
              </a:lnSpc>
            </a:pPr>
            <a:r>
              <a:rPr lang="en-US" strike="noStrike" dirty="0" smtClean="0">
                <a:solidFill>
                  <a:srgbClr val="000000"/>
                </a:solidFill>
                <a:latin typeface="Arial"/>
                <a:ea typeface="DejaVu Sans"/>
              </a:rPr>
              <a:t>There </a:t>
            </a:r>
            <a:r>
              <a:rPr lang="en-US" strike="noStrike" dirty="0">
                <a:solidFill>
                  <a:srgbClr val="000000"/>
                </a:solidFill>
                <a:latin typeface="Arial"/>
                <a:ea typeface="DejaVu Sans"/>
              </a:rPr>
              <a:t>are few different scenarios possible with missing heart beats: </a:t>
            </a:r>
            <a:endParaRPr lang="en-US" strike="noStrike" dirty="0" smtClean="0">
              <a:solidFill>
                <a:srgbClr val="000000"/>
              </a:solidFill>
              <a:latin typeface="Arial"/>
              <a:ea typeface="DejaVu Sans"/>
            </a:endParaRPr>
          </a:p>
          <a:p>
            <a:pPr>
              <a:lnSpc>
                <a:spcPct val="100000"/>
              </a:lnSpc>
            </a:pPr>
            <a:endParaRPr dirty="0"/>
          </a:p>
          <a:p>
            <a:pPr>
              <a:lnSpc>
                <a:spcPct val="100000"/>
              </a:lnSpc>
              <a:buFont typeface="Arial" pitchFamily="34" charset="0"/>
              <a:buChar char="•"/>
            </a:pPr>
            <a:r>
              <a:rPr lang="en-US" strike="noStrike" dirty="0">
                <a:solidFill>
                  <a:srgbClr val="000000"/>
                </a:solidFill>
                <a:latin typeface="Arial"/>
                <a:ea typeface="DejaVu Sans"/>
              </a:rPr>
              <a:t>Network heart beat is successful, but disk heart beat is missed. </a:t>
            </a:r>
            <a:endParaRPr dirty="0"/>
          </a:p>
          <a:p>
            <a:pPr>
              <a:lnSpc>
                <a:spcPct val="100000"/>
              </a:lnSpc>
              <a:buFont typeface="Arial" pitchFamily="34" charset="0"/>
              <a:buChar char="•"/>
            </a:pPr>
            <a:r>
              <a:rPr lang="en-US" strike="noStrike" dirty="0">
                <a:solidFill>
                  <a:srgbClr val="000000"/>
                </a:solidFill>
                <a:latin typeface="Arial"/>
                <a:ea typeface="DejaVu Sans"/>
              </a:rPr>
              <a:t>Disk heart beat is successful, but network heart beat is missed. </a:t>
            </a:r>
            <a:endParaRPr dirty="0"/>
          </a:p>
          <a:p>
            <a:pPr>
              <a:lnSpc>
                <a:spcPct val="100000"/>
              </a:lnSpc>
              <a:buFont typeface="Arial" pitchFamily="34" charset="0"/>
              <a:buChar char="•"/>
            </a:pPr>
            <a:r>
              <a:rPr lang="en-US" strike="noStrike" dirty="0">
                <a:solidFill>
                  <a:srgbClr val="000000"/>
                </a:solidFill>
                <a:latin typeface="Arial"/>
                <a:ea typeface="DejaVu Sans"/>
              </a:rPr>
              <a:t>Both heart beats failed.</a:t>
            </a:r>
            <a:endParaRPr dirty="0"/>
          </a:p>
          <a:p>
            <a:pPr>
              <a:lnSpc>
                <a:spcPct val="100000"/>
              </a:lnSpc>
            </a:pPr>
            <a:endParaRPr dirty="0"/>
          </a:p>
          <a:p>
            <a:pPr>
              <a:lnSpc>
                <a:spcPct val="100000"/>
              </a:lnSpc>
            </a:pPr>
            <a:endParaRPr dirty="0"/>
          </a:p>
        </p:txBody>
      </p:sp>
    </p:spTree>
  </p:cSld>
  <p:clrMapOvr>
    <a:masterClrMapping/>
  </p:clrMapOvr>
  <p:transition advTm="53961"/>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0"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600" strike="noStrike" dirty="0">
                <a:solidFill>
                  <a:srgbClr val="000000"/>
                </a:solidFill>
                <a:latin typeface="Arial"/>
                <a:ea typeface="DejaVu Sans"/>
              </a:rPr>
              <a:t>What is VIP</a:t>
            </a:r>
            <a:endParaRPr dirty="0"/>
          </a:p>
        </p:txBody>
      </p:sp>
      <p:sp>
        <p:nvSpPr>
          <p:cNvPr id="621" name="CustomShape 2"/>
          <p:cNvSpPr/>
          <p:nvPr/>
        </p:nvSpPr>
        <p:spPr>
          <a:xfrm>
            <a:off x="381000" y="990360"/>
            <a:ext cx="837780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StarSymbol"/>
              <a:buChar char="l"/>
            </a:pPr>
            <a:endParaRPr lang="en-US" sz="2000" strike="noStrike" dirty="0" smtClean="0">
              <a:solidFill>
                <a:srgbClr val="000000"/>
              </a:solidFill>
              <a:latin typeface="Arial"/>
              <a:ea typeface="DejaVu Sans"/>
            </a:endParaRPr>
          </a:p>
          <a:p>
            <a:pPr>
              <a:lnSpc>
                <a:spcPct val="100000"/>
              </a:lnSpc>
              <a:buSzPct val="45000"/>
              <a:buFont typeface="StarSymbol"/>
              <a:buChar char="l"/>
            </a:pPr>
            <a:r>
              <a:rPr lang="en-US" sz="2000" strike="noStrike" dirty="0" smtClean="0">
                <a:solidFill>
                  <a:srgbClr val="000000"/>
                </a:solidFill>
                <a:latin typeface="Arial"/>
                <a:ea typeface="DejaVu Sans"/>
              </a:rPr>
              <a:t>Node </a:t>
            </a:r>
            <a:r>
              <a:rPr lang="en-US" sz="2000" strike="noStrike" dirty="0">
                <a:solidFill>
                  <a:srgbClr val="000000"/>
                </a:solidFill>
                <a:latin typeface="Arial"/>
                <a:ea typeface="DejaVu Sans"/>
              </a:rPr>
              <a:t>application introduced in Oracle </a:t>
            </a:r>
            <a:r>
              <a:rPr lang="en-US" sz="2000" strike="noStrike" dirty="0" smtClean="0">
                <a:solidFill>
                  <a:srgbClr val="000000"/>
                </a:solidFill>
                <a:latin typeface="Arial"/>
                <a:ea typeface="DejaVu Sans"/>
              </a:rPr>
              <a:t>10.1</a:t>
            </a:r>
          </a:p>
          <a:p>
            <a:pPr>
              <a:buSzPct val="45000"/>
              <a:buFont typeface="StarSymbol"/>
              <a:buChar char="l"/>
            </a:pPr>
            <a:r>
              <a:rPr lang="en-IN" dirty="0" smtClean="0">
                <a:solidFill>
                  <a:srgbClr val="000000"/>
                </a:solidFill>
                <a:latin typeface="Arial"/>
                <a:ea typeface="DejaVu Sans"/>
              </a:rPr>
              <a:t>All applications connect using Virtual IP addresses</a:t>
            </a:r>
            <a:endParaRPr lang="en-IN" dirty="0" smtClean="0"/>
          </a:p>
          <a:p>
            <a:pPr>
              <a:lnSpc>
                <a:spcPct val="100000"/>
              </a:lnSpc>
              <a:buSzPct val="45000"/>
            </a:pPr>
            <a:r>
              <a:rPr lang="en-US" sz="2000" strike="noStrike" dirty="0" smtClean="0">
                <a:solidFill>
                  <a:srgbClr val="000000"/>
                </a:solidFill>
                <a:latin typeface="Arial"/>
                <a:ea typeface="DejaVu Sans"/>
              </a:rPr>
              <a:t>Allows </a:t>
            </a:r>
            <a:r>
              <a:rPr lang="en-US" sz="2000" strike="noStrike" dirty="0">
                <a:solidFill>
                  <a:srgbClr val="000000"/>
                </a:solidFill>
                <a:latin typeface="Arial"/>
                <a:ea typeface="DejaVu Sans"/>
              </a:rPr>
              <a:t>Virtual IP address to be defined for each node</a:t>
            </a:r>
            <a:endParaRPr dirty="0"/>
          </a:p>
          <a:p>
            <a:pPr>
              <a:lnSpc>
                <a:spcPct val="100000"/>
              </a:lnSpc>
              <a:buSzPct val="45000"/>
            </a:pPr>
            <a:r>
              <a:rPr lang="en-US" sz="2000" strike="noStrike" dirty="0" smtClean="0">
                <a:solidFill>
                  <a:srgbClr val="000000"/>
                </a:solidFill>
                <a:latin typeface="Arial"/>
                <a:ea typeface="DejaVu Sans"/>
              </a:rPr>
              <a:t>If </a:t>
            </a:r>
            <a:r>
              <a:rPr lang="en-US" sz="2000" strike="noStrike" dirty="0">
                <a:solidFill>
                  <a:srgbClr val="000000"/>
                </a:solidFill>
                <a:latin typeface="Arial"/>
                <a:ea typeface="DejaVu Sans"/>
              </a:rPr>
              <a:t>node fails Virtual IP address is automatically relocated to another node</a:t>
            </a:r>
            <a:endParaRPr dirty="0"/>
          </a:p>
          <a:p>
            <a:pPr>
              <a:lnSpc>
                <a:spcPct val="100000"/>
              </a:lnSpc>
              <a:buSzPct val="45000"/>
            </a:pPr>
            <a:r>
              <a:rPr lang="en-US" sz="2000" strike="noStrike" dirty="0" smtClean="0">
                <a:solidFill>
                  <a:srgbClr val="000000"/>
                </a:solidFill>
                <a:latin typeface="Arial"/>
                <a:ea typeface="DejaVu Sans"/>
              </a:rPr>
              <a:t>Only </a:t>
            </a:r>
            <a:r>
              <a:rPr lang="en-US" sz="2000" strike="noStrike" dirty="0">
                <a:solidFill>
                  <a:srgbClr val="000000"/>
                </a:solidFill>
                <a:latin typeface="Arial"/>
                <a:ea typeface="DejaVu Sans"/>
              </a:rPr>
              <a:t>applies to newly connecting sessions. It enable a faster failover in the event of node </a:t>
            </a:r>
            <a:r>
              <a:rPr lang="en-US" sz="2000" strike="noStrike" dirty="0" smtClean="0">
                <a:solidFill>
                  <a:srgbClr val="000000"/>
                </a:solidFill>
                <a:latin typeface="Arial"/>
                <a:ea typeface="DejaVu Sans"/>
              </a:rPr>
              <a:t>failure.</a:t>
            </a:r>
            <a:endParaRPr dirty="0"/>
          </a:p>
          <a:p>
            <a:pPr>
              <a:lnSpc>
                <a:spcPct val="100000"/>
              </a:lnSpc>
            </a:pPr>
            <a:endParaRPr dirty="0"/>
          </a:p>
        </p:txBody>
      </p:sp>
      <p:pic>
        <p:nvPicPr>
          <p:cNvPr id="4" name="~PP3735.WAV">
            <a:hlinkClick r:id="" action="ppaction://media"/>
          </p:cNvPr>
          <p:cNvPicPr>
            <a:picLocks noRot="1" noChangeAspect="1"/>
          </p:cNvPicPr>
          <p:nvPr>
            <a:wavAudioFile r:embed="rId1" name="~PP3735.WAV"/>
          </p:nvPr>
        </p:nvPicPr>
        <p:blipFill>
          <a:blip r:embed="rId4" cstate="print"/>
          <a:stretch>
            <a:fillRect/>
          </a:stretch>
        </p:blipFill>
        <p:spPr>
          <a:xfrm>
            <a:off x="8696325" y="6410325"/>
            <a:ext cx="304800" cy="304800"/>
          </a:xfrm>
          <a:prstGeom prst="rect">
            <a:avLst/>
          </a:prstGeom>
        </p:spPr>
      </p:pic>
    </p:spTree>
  </p:cSld>
  <p:clrMapOvr>
    <a:masterClrMapping/>
  </p:clrMapOvr>
  <p:transition advTm="32760"/>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2"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600" strike="noStrike" dirty="0">
                <a:solidFill>
                  <a:srgbClr val="000000"/>
                </a:solidFill>
                <a:latin typeface="Arial"/>
                <a:ea typeface="DejaVu Sans"/>
              </a:rPr>
              <a:t>What is the </a:t>
            </a:r>
            <a:r>
              <a:rPr lang="en-US" sz="2600" strike="noStrike" dirty="0" smtClean="0">
                <a:solidFill>
                  <a:srgbClr val="000000"/>
                </a:solidFill>
                <a:latin typeface="Arial"/>
                <a:ea typeface="DejaVu Sans"/>
              </a:rPr>
              <a:t>Interconnect/Private IP</a:t>
            </a:r>
            <a:endParaRPr dirty="0"/>
          </a:p>
        </p:txBody>
      </p:sp>
      <p:sp>
        <p:nvSpPr>
          <p:cNvPr id="623" name="CustomShape 2"/>
          <p:cNvSpPr/>
          <p:nvPr/>
        </p:nvSpPr>
        <p:spPr>
          <a:xfrm>
            <a:off x="381000" y="990720"/>
            <a:ext cx="8534400" cy="552996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90000"/>
              </a:lnSpc>
              <a:buSzPct val="45000"/>
              <a:buFont typeface="StarSymbol"/>
              <a:buChar char="l"/>
            </a:pPr>
            <a:r>
              <a:rPr lang="en-US" sz="2000" strike="noStrike" dirty="0">
                <a:solidFill>
                  <a:srgbClr val="000000"/>
                </a:solidFill>
                <a:latin typeface="Arial"/>
                <a:ea typeface="DejaVu Sans"/>
              </a:rPr>
              <a:t>Instances communicate with each other over the interconnect (network)</a:t>
            </a:r>
            <a:endParaRPr dirty="0"/>
          </a:p>
          <a:p>
            <a:pPr>
              <a:lnSpc>
                <a:spcPct val="90000"/>
              </a:lnSpc>
            </a:pPr>
            <a:endParaRPr dirty="0"/>
          </a:p>
          <a:p>
            <a:pPr>
              <a:lnSpc>
                <a:spcPct val="90000"/>
              </a:lnSpc>
              <a:buSzPct val="45000"/>
              <a:buFont typeface="StarSymbol"/>
              <a:buChar char="l"/>
            </a:pPr>
            <a:r>
              <a:rPr lang="en-US" sz="2000" strike="noStrike" dirty="0">
                <a:solidFill>
                  <a:srgbClr val="000000"/>
                </a:solidFill>
                <a:latin typeface="Arial"/>
                <a:ea typeface="DejaVu Sans"/>
              </a:rPr>
              <a:t>Information transferred between instances includes</a:t>
            </a:r>
            <a:endParaRPr dirty="0"/>
          </a:p>
          <a:p>
            <a:pPr lvl="1">
              <a:lnSpc>
                <a:spcPct val="90000"/>
              </a:lnSpc>
              <a:buSzPct val="75000"/>
              <a:buFont typeface="Arial" pitchFamily="34" charset="0"/>
              <a:buChar char="•"/>
            </a:pPr>
            <a:r>
              <a:rPr lang="en-US" sz="2000" strike="noStrike" dirty="0">
                <a:solidFill>
                  <a:srgbClr val="000000"/>
                </a:solidFill>
                <a:latin typeface="Arial"/>
                <a:ea typeface="DejaVu Sans"/>
              </a:rPr>
              <a:t>data blocks</a:t>
            </a:r>
            <a:endParaRPr dirty="0"/>
          </a:p>
          <a:p>
            <a:pPr lvl="1">
              <a:lnSpc>
                <a:spcPct val="90000"/>
              </a:lnSpc>
              <a:buSzPct val="75000"/>
              <a:buFont typeface="Arial" pitchFamily="34" charset="0"/>
              <a:buChar char="•"/>
            </a:pPr>
            <a:r>
              <a:rPr lang="en-US" sz="2000" strike="noStrike" dirty="0" smtClean="0">
                <a:solidFill>
                  <a:srgbClr val="000000"/>
                </a:solidFill>
                <a:latin typeface="Arial"/>
                <a:ea typeface="DejaVu Sans"/>
              </a:rPr>
              <a:t>Locks</a:t>
            </a:r>
            <a:endParaRPr dirty="0"/>
          </a:p>
          <a:p>
            <a:pPr>
              <a:lnSpc>
                <a:spcPct val="90000"/>
              </a:lnSpc>
            </a:pPr>
            <a:endParaRPr dirty="0"/>
          </a:p>
          <a:p>
            <a:pPr>
              <a:lnSpc>
                <a:spcPct val="90000"/>
              </a:lnSpc>
              <a:buSzPct val="45000"/>
              <a:buFont typeface="StarSymbol"/>
              <a:buChar char="l"/>
            </a:pPr>
            <a:r>
              <a:rPr lang="en-US" sz="2000" strike="noStrike" dirty="0">
                <a:solidFill>
                  <a:srgbClr val="000000"/>
                </a:solidFill>
                <a:latin typeface="Arial"/>
                <a:ea typeface="DejaVu Sans"/>
              </a:rPr>
              <a:t>Typically 1GB Ethernet </a:t>
            </a:r>
            <a:endParaRPr dirty="0"/>
          </a:p>
          <a:p>
            <a:pPr lvl="1">
              <a:lnSpc>
                <a:spcPct val="90000"/>
              </a:lnSpc>
              <a:buSzPct val="75000"/>
              <a:buFont typeface="Arial" pitchFamily="34" charset="0"/>
              <a:buChar char="•"/>
            </a:pPr>
            <a:r>
              <a:rPr lang="en-US" sz="2000" strike="noStrike" dirty="0">
                <a:solidFill>
                  <a:srgbClr val="000000"/>
                </a:solidFill>
                <a:latin typeface="Arial"/>
                <a:ea typeface="DejaVu Sans"/>
              </a:rPr>
              <a:t>UDP protocol</a:t>
            </a:r>
            <a:endParaRPr dirty="0"/>
          </a:p>
          <a:p>
            <a:pPr lvl="1">
              <a:lnSpc>
                <a:spcPct val="90000"/>
              </a:lnSpc>
              <a:buSzPct val="75000"/>
              <a:buFont typeface="Arial" pitchFamily="34" charset="0"/>
              <a:buChar char="•"/>
            </a:pPr>
            <a:r>
              <a:rPr lang="en-US" sz="2000" strike="noStrike" dirty="0">
                <a:solidFill>
                  <a:srgbClr val="000000"/>
                </a:solidFill>
                <a:latin typeface="Arial"/>
                <a:ea typeface="DejaVu Sans"/>
              </a:rPr>
              <a:t>Often teamed in pairs for redundancy</a:t>
            </a:r>
            <a:endParaRPr dirty="0"/>
          </a:p>
          <a:p>
            <a:pPr>
              <a:lnSpc>
                <a:spcPct val="90000"/>
              </a:lnSpc>
            </a:pPr>
            <a:endParaRPr dirty="0"/>
          </a:p>
          <a:p>
            <a:pPr>
              <a:lnSpc>
                <a:spcPct val="90000"/>
              </a:lnSpc>
            </a:pPr>
            <a:r>
              <a:rPr lang="en-US" sz="2000" strike="noStrike" dirty="0" smtClean="0">
                <a:solidFill>
                  <a:srgbClr val="000000"/>
                </a:solidFill>
                <a:latin typeface="Arial"/>
                <a:ea typeface="DejaVu Sans"/>
              </a:rPr>
              <a:t>Oracle Interface Configuration Tool: </a:t>
            </a:r>
            <a:r>
              <a:rPr lang="en-US" sz="2000" b="1" strike="noStrike" dirty="0" err="1" smtClean="0">
                <a:solidFill>
                  <a:srgbClr val="000000"/>
                </a:solidFill>
                <a:latin typeface="Arial"/>
                <a:ea typeface="DejaVu Sans"/>
              </a:rPr>
              <a:t>oifcfg</a:t>
            </a:r>
            <a:endParaRPr b="1" dirty="0" smtClean="0"/>
          </a:p>
          <a:p>
            <a:pPr>
              <a:lnSpc>
                <a:spcPct val="90000"/>
              </a:lnSpc>
            </a:pPr>
            <a:endParaRPr dirty="0"/>
          </a:p>
          <a:p>
            <a:pPr>
              <a:lnSpc>
                <a:spcPct val="90000"/>
              </a:lnSpc>
            </a:pPr>
            <a:r>
              <a:rPr lang="en-US" sz="2000" strike="noStrike" dirty="0">
                <a:solidFill>
                  <a:srgbClr val="000000"/>
                </a:solidFill>
                <a:latin typeface="Arial"/>
                <a:ea typeface="DejaVu Sans"/>
              </a:rPr>
              <a:t>The </a:t>
            </a:r>
            <a:r>
              <a:rPr lang="en-US" sz="2000" strike="noStrike" dirty="0" err="1">
                <a:solidFill>
                  <a:srgbClr val="000000"/>
                </a:solidFill>
                <a:latin typeface="Arial"/>
                <a:ea typeface="DejaVu Sans"/>
              </a:rPr>
              <a:t>oifcfg</a:t>
            </a:r>
            <a:r>
              <a:rPr lang="en-US" sz="2000" strike="noStrike" dirty="0">
                <a:solidFill>
                  <a:srgbClr val="000000"/>
                </a:solidFill>
                <a:latin typeface="Arial"/>
                <a:ea typeface="DejaVu Sans"/>
              </a:rPr>
              <a:t> command-line interface helps you to define and administer network interfaces.</a:t>
            </a:r>
            <a:endParaRPr dirty="0"/>
          </a:p>
          <a:p>
            <a:pPr>
              <a:lnSpc>
                <a:spcPct val="90000"/>
              </a:lnSpc>
            </a:pPr>
            <a:r>
              <a:rPr lang="en-US" sz="2000" strike="noStrike" dirty="0">
                <a:solidFill>
                  <a:srgbClr val="000000"/>
                </a:solidFill>
                <a:latin typeface="Arial"/>
                <a:ea typeface="DejaVu Sans"/>
              </a:rPr>
              <a:t>The </a:t>
            </a:r>
            <a:r>
              <a:rPr lang="en-US" sz="2000" strike="noStrike" dirty="0" err="1">
                <a:solidFill>
                  <a:srgbClr val="000000"/>
                </a:solidFill>
                <a:latin typeface="Arial"/>
                <a:ea typeface="DejaVu Sans"/>
              </a:rPr>
              <a:t>oifcfg</a:t>
            </a:r>
            <a:r>
              <a:rPr lang="en-US" sz="2000" strike="noStrike" dirty="0">
                <a:solidFill>
                  <a:srgbClr val="000000"/>
                </a:solidFill>
                <a:latin typeface="Arial"/>
                <a:ea typeface="DejaVu Sans"/>
              </a:rPr>
              <a:t> is a command-line tool for both single-instance Oracle databases and Oracle RAC environments.</a:t>
            </a:r>
            <a:endParaRPr dirty="0"/>
          </a:p>
          <a:p>
            <a:pPr>
              <a:lnSpc>
                <a:spcPct val="90000"/>
              </a:lnSpc>
            </a:pPr>
            <a:r>
              <a:rPr lang="en-US" sz="2000" strike="noStrike" dirty="0">
                <a:solidFill>
                  <a:srgbClr val="000000"/>
                </a:solidFill>
                <a:latin typeface="Arial"/>
                <a:ea typeface="DejaVu Sans"/>
              </a:rPr>
              <a:t>The </a:t>
            </a:r>
            <a:r>
              <a:rPr lang="en-US" sz="2000" strike="noStrike" dirty="0" err="1">
                <a:solidFill>
                  <a:srgbClr val="000000"/>
                </a:solidFill>
                <a:latin typeface="Arial"/>
                <a:ea typeface="DejaVu Sans"/>
              </a:rPr>
              <a:t>oifcfg</a:t>
            </a:r>
            <a:r>
              <a:rPr lang="en-US" sz="2000" strike="noStrike" dirty="0">
                <a:solidFill>
                  <a:srgbClr val="000000"/>
                </a:solidFill>
                <a:latin typeface="Arial"/>
                <a:ea typeface="DejaVu Sans"/>
              </a:rPr>
              <a:t> utility can direct components to use specific network interfaces.</a:t>
            </a:r>
            <a:endParaRPr dirty="0"/>
          </a:p>
        </p:txBody>
      </p:sp>
    </p:spTree>
  </p:cSld>
  <p:clrMapOvr>
    <a:masterClrMapping/>
  </p:clrMapOvr>
  <p:transition advTm="5841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625"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626"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2B3EF61-198E-4FB4-8AED-0FCC95923312}" type="slidenum">
              <a:rPr lang="en-US" sz="1200" strike="noStrike">
                <a:solidFill>
                  <a:srgbClr val="8B8B8B"/>
                </a:solidFill>
                <a:latin typeface="Calibri"/>
                <a:ea typeface="DejaVu Sans"/>
              </a:rPr>
              <a:pPr algn="r">
                <a:lnSpc>
                  <a:spcPct val="100000"/>
                </a:lnSpc>
              </a:pPr>
              <a:t>29</a:t>
            </a:fld>
            <a:endParaRPr/>
          </a:p>
        </p:txBody>
      </p:sp>
      <p:sp>
        <p:nvSpPr>
          <p:cNvPr id="627" name="CustomShape 4"/>
          <p:cNvSpPr/>
          <p:nvPr/>
        </p:nvSpPr>
        <p:spPr>
          <a:xfrm>
            <a:off x="228600" y="152280"/>
            <a:ext cx="4270320" cy="695160"/>
          </a:xfrm>
          <a:prstGeom prst="rect">
            <a:avLst/>
          </a:prstGeom>
          <a:noFill/>
          <a:ln>
            <a:noFill/>
          </a:ln>
        </p:spPr>
        <p:style>
          <a:lnRef idx="0">
            <a:scrgbClr r="0" g="0" b="0"/>
          </a:lnRef>
          <a:fillRef idx="0">
            <a:scrgbClr r="0" g="0" b="0"/>
          </a:fillRef>
          <a:effectRef idx="0">
            <a:scrgbClr r="0" g="0" b="0"/>
          </a:effectRef>
          <a:fontRef idx="minor"/>
        </p:style>
      </p:sp>
      <p:sp>
        <p:nvSpPr>
          <p:cNvPr id="628" name="CustomShape 5"/>
          <p:cNvSpPr/>
          <p:nvPr/>
        </p:nvSpPr>
        <p:spPr>
          <a:xfrm>
            <a:off x="199080" y="1569960"/>
            <a:ext cx="8605080" cy="310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Wingdings" charset="2"/>
              <a:buChar char=""/>
            </a:pPr>
            <a:r>
              <a:rPr lang="en-US" sz="2000" strike="noStrike" dirty="0">
                <a:solidFill>
                  <a:srgbClr val="000000"/>
                </a:solidFill>
                <a:latin typeface="Arial"/>
                <a:ea typeface="DejaVu Sans"/>
              </a:rPr>
              <a:t>Most cases: use UDP over 1 Gigabit Ethernet</a:t>
            </a:r>
            <a:endParaRPr dirty="0"/>
          </a:p>
          <a:p>
            <a:pPr>
              <a:lnSpc>
                <a:spcPct val="100000"/>
              </a:lnSpc>
            </a:pPr>
            <a:endParaRPr dirty="0"/>
          </a:p>
          <a:p>
            <a:pPr>
              <a:lnSpc>
                <a:spcPct val="100000"/>
              </a:lnSpc>
              <a:buFont typeface="Wingdings" charset="2"/>
              <a:buChar char=""/>
            </a:pPr>
            <a:r>
              <a:rPr lang="en-US" sz="2000" strike="noStrike" dirty="0">
                <a:solidFill>
                  <a:srgbClr val="000000"/>
                </a:solidFill>
                <a:latin typeface="Arial"/>
                <a:ea typeface="DejaVu Sans"/>
              </a:rPr>
              <a:t>For large databases - </a:t>
            </a:r>
            <a:r>
              <a:rPr lang="en-US" sz="2000" strike="noStrike" dirty="0" err="1">
                <a:solidFill>
                  <a:srgbClr val="000000"/>
                </a:solidFill>
                <a:latin typeface="Arial"/>
                <a:ea typeface="DejaVu Sans"/>
              </a:rPr>
              <a:t>Infiniband</a:t>
            </a:r>
            <a:r>
              <a:rPr lang="en-US" sz="2000" strike="noStrike" dirty="0">
                <a:solidFill>
                  <a:srgbClr val="000000"/>
                </a:solidFill>
                <a:latin typeface="Arial"/>
                <a:ea typeface="DejaVu Sans"/>
              </a:rPr>
              <a:t>/IP or 10 Gigabit Ethernet</a:t>
            </a:r>
            <a:endParaRPr dirty="0"/>
          </a:p>
          <a:p>
            <a:pPr>
              <a:lnSpc>
                <a:spcPct val="100000"/>
              </a:lnSpc>
            </a:pPr>
            <a:endParaRPr dirty="0"/>
          </a:p>
          <a:p>
            <a:pPr>
              <a:lnSpc>
                <a:spcPct val="100000"/>
              </a:lnSpc>
              <a:buFont typeface="Wingdings" charset="2"/>
              <a:buChar char=""/>
            </a:pPr>
            <a:r>
              <a:rPr lang="en-US" sz="2000" strike="noStrike" dirty="0">
                <a:solidFill>
                  <a:srgbClr val="000000"/>
                </a:solidFill>
                <a:latin typeface="Arial"/>
                <a:ea typeface="DejaVu Sans"/>
              </a:rPr>
              <a:t>Use OS Bonding/teaming to “</a:t>
            </a:r>
            <a:r>
              <a:rPr lang="en-US" sz="2000" strike="noStrike" dirty="0" err="1">
                <a:solidFill>
                  <a:srgbClr val="000000"/>
                </a:solidFill>
                <a:latin typeface="Arial"/>
                <a:ea typeface="DejaVu Sans"/>
              </a:rPr>
              <a:t>virtualize</a:t>
            </a:r>
            <a:r>
              <a:rPr lang="en-US" sz="2000" strike="noStrike" dirty="0">
                <a:solidFill>
                  <a:srgbClr val="000000"/>
                </a:solidFill>
                <a:latin typeface="Arial"/>
                <a:ea typeface="DejaVu Sans"/>
              </a:rPr>
              <a:t>” interconnect</a:t>
            </a:r>
            <a:endParaRPr dirty="0"/>
          </a:p>
          <a:p>
            <a:pPr>
              <a:lnSpc>
                <a:spcPct val="100000"/>
              </a:lnSpc>
            </a:pPr>
            <a:endParaRPr dirty="0"/>
          </a:p>
          <a:p>
            <a:pPr>
              <a:lnSpc>
                <a:spcPct val="100000"/>
              </a:lnSpc>
              <a:buFont typeface="Wingdings" charset="2"/>
              <a:buChar char=""/>
            </a:pPr>
            <a:r>
              <a:rPr lang="en-US" sz="2000" strike="noStrike" dirty="0">
                <a:solidFill>
                  <a:srgbClr val="000000"/>
                </a:solidFill>
                <a:latin typeface="Arial"/>
                <a:ea typeface="DejaVu Sans"/>
              </a:rPr>
              <a:t>Set UDP send/receive buffers high enough</a:t>
            </a:r>
            <a:endParaRPr dirty="0"/>
          </a:p>
          <a:p>
            <a:pPr>
              <a:lnSpc>
                <a:spcPct val="100000"/>
              </a:lnSpc>
            </a:pPr>
            <a:endParaRPr dirty="0"/>
          </a:p>
          <a:p>
            <a:pPr>
              <a:lnSpc>
                <a:spcPct val="100000"/>
              </a:lnSpc>
              <a:buFont typeface="Wingdings" charset="2"/>
              <a:buChar char=""/>
            </a:pPr>
            <a:r>
              <a:rPr lang="en-US" sz="2000" strike="noStrike" dirty="0">
                <a:solidFill>
                  <a:srgbClr val="000000"/>
                </a:solidFill>
                <a:latin typeface="Arial"/>
                <a:ea typeface="DejaVu Sans"/>
              </a:rPr>
              <a:t>Crossover cables are not supported</a:t>
            </a:r>
            <a:endParaRPr dirty="0"/>
          </a:p>
          <a:p>
            <a:pPr>
              <a:lnSpc>
                <a:spcPct val="100000"/>
              </a:lnSpc>
            </a:pPr>
            <a:endParaRPr dirty="0"/>
          </a:p>
        </p:txBody>
      </p:sp>
      <p:sp>
        <p:nvSpPr>
          <p:cNvPr id="629" name="CustomShape 6"/>
          <p:cNvSpPr/>
          <p:nvPr/>
        </p:nvSpPr>
        <p:spPr>
          <a:xfrm>
            <a:off x="3048120" y="6292440"/>
            <a:ext cx="410940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trike="noStrike">
                <a:solidFill>
                  <a:srgbClr val="000000"/>
                </a:solidFill>
                <a:latin typeface="Calibri"/>
                <a:ea typeface="DejaVu Sans"/>
              </a:rPr>
              <a:t>11GR2 Grid clusterware</a:t>
            </a:r>
            <a:endParaRPr/>
          </a:p>
        </p:txBody>
      </p:sp>
      <p:pic>
        <p:nvPicPr>
          <p:cNvPr id="8" name="~PP643.WAV">
            <a:hlinkClick r:id="" action="ppaction://media"/>
          </p:cNvPr>
          <p:cNvPicPr>
            <a:picLocks noRot="1" noChangeAspect="1"/>
          </p:cNvPicPr>
          <p:nvPr>
            <a:wavAudioFile r:embed="rId1" name="~PP643.WAV"/>
          </p:nvPr>
        </p:nvPicPr>
        <p:blipFill>
          <a:blip r:embed="rId4" cstate="print"/>
          <a:stretch>
            <a:fillRect/>
          </a:stretch>
        </p:blipFill>
        <p:spPr>
          <a:xfrm>
            <a:off x="8696325" y="6410325"/>
            <a:ext cx="304800" cy="304800"/>
          </a:xfrm>
          <a:prstGeom prst="rect">
            <a:avLst/>
          </a:prstGeom>
        </p:spPr>
      </p:pic>
    </p:spTree>
  </p:cSld>
  <p:clrMapOvr>
    <a:masterClrMapping/>
  </p:clrMapOvr>
  <p:transition advTm="20112"/>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228600" y="304920"/>
            <a:ext cx="3347280" cy="60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1" strike="noStrike" dirty="0">
                <a:solidFill>
                  <a:srgbClr val="000000"/>
                </a:solidFill>
                <a:latin typeface="Cambria" pitchFamily="18" charset="0"/>
                <a:ea typeface="DejaVu Sans"/>
              </a:rPr>
              <a:t>Terminology</a:t>
            </a:r>
            <a:endParaRPr sz="3600">
              <a:latin typeface="Cambria" pitchFamily="18" charset="0"/>
            </a:endParaRPr>
          </a:p>
        </p:txBody>
      </p:sp>
      <p:sp>
        <p:nvSpPr>
          <p:cNvPr id="495" name="CustomShape 2"/>
          <p:cNvSpPr/>
          <p:nvPr/>
        </p:nvSpPr>
        <p:spPr>
          <a:xfrm>
            <a:off x="228600" y="1600200"/>
            <a:ext cx="8605080" cy="435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a:lnSpc>
                <a:spcPct val="100000"/>
              </a:lnSpc>
              <a:buFont typeface="Arial" pitchFamily="34" charset="0"/>
              <a:buChar char="•"/>
            </a:pPr>
            <a:r>
              <a:rPr lang="en-US" sz="2000" strike="noStrike" dirty="0">
                <a:solidFill>
                  <a:srgbClr val="000000"/>
                </a:solidFill>
                <a:latin typeface="Arial"/>
                <a:ea typeface="DejaVu Sans"/>
              </a:rPr>
              <a:t>Instance ,</a:t>
            </a:r>
            <a:r>
              <a:rPr lang="en-US" sz="2000" strike="noStrike" dirty="0" err="1">
                <a:solidFill>
                  <a:srgbClr val="000000"/>
                </a:solidFill>
                <a:latin typeface="Arial"/>
                <a:ea typeface="DejaVu Sans"/>
              </a:rPr>
              <a:t>Clusterware,Storage</a:t>
            </a:r>
            <a:r>
              <a:rPr lang="en-US" sz="2000" strike="noStrike" dirty="0">
                <a:solidFill>
                  <a:srgbClr val="000000"/>
                </a:solidFill>
                <a:latin typeface="Arial"/>
                <a:ea typeface="DejaVu Sans"/>
              </a:rPr>
              <a:t> Area Network (SAN)</a:t>
            </a:r>
            <a:endParaRPr dirty="0"/>
          </a:p>
          <a:p>
            <a:pPr>
              <a:lnSpc>
                <a:spcPct val="100000"/>
              </a:lnSpc>
              <a:buFont typeface="Arial" pitchFamily="34" charset="0"/>
              <a:buChar char="•"/>
            </a:pPr>
            <a:r>
              <a:rPr lang="en-US" sz="2000" strike="noStrike" dirty="0">
                <a:solidFill>
                  <a:srgbClr val="000000"/>
                </a:solidFill>
                <a:latin typeface="Arial"/>
                <a:ea typeface="DejaVu Sans"/>
              </a:rPr>
              <a:t>Database, Local Storage, </a:t>
            </a:r>
            <a:endParaRPr dirty="0"/>
          </a:p>
          <a:p>
            <a:pPr>
              <a:lnSpc>
                <a:spcPct val="100000"/>
              </a:lnSpc>
              <a:buFont typeface="Arial" pitchFamily="34" charset="0"/>
              <a:buChar char="•"/>
            </a:pPr>
            <a:r>
              <a:rPr lang="en-US" sz="2000" strike="noStrike" dirty="0">
                <a:solidFill>
                  <a:srgbClr val="000000"/>
                </a:solidFill>
                <a:latin typeface="Arial"/>
                <a:ea typeface="DejaVu Sans"/>
              </a:rPr>
              <a:t>Shared Storage</a:t>
            </a:r>
            <a:r>
              <a:rPr lang="en-US" sz="2000" strike="noStrike" dirty="0" smtClean="0">
                <a:solidFill>
                  <a:srgbClr val="000000"/>
                </a:solidFill>
                <a:latin typeface="Arial"/>
                <a:ea typeface="DejaVu Sans"/>
              </a:rPr>
              <a:t>, SCAN,SCAN </a:t>
            </a:r>
            <a:r>
              <a:rPr lang="en-US" sz="2000" strike="noStrike" dirty="0" err="1">
                <a:solidFill>
                  <a:srgbClr val="000000"/>
                </a:solidFill>
                <a:latin typeface="Arial"/>
                <a:ea typeface="DejaVu Sans"/>
              </a:rPr>
              <a:t>listener,OCR,Voting</a:t>
            </a:r>
            <a:r>
              <a:rPr lang="en-US" sz="2000" strike="noStrike" dirty="0">
                <a:solidFill>
                  <a:srgbClr val="000000"/>
                </a:solidFill>
                <a:latin typeface="Arial"/>
                <a:ea typeface="DejaVu Sans"/>
              </a:rPr>
              <a:t> Disk</a:t>
            </a:r>
            <a:endParaRPr dirty="0"/>
          </a:p>
          <a:p>
            <a:pPr>
              <a:lnSpc>
                <a:spcPct val="100000"/>
              </a:lnSpc>
              <a:buFont typeface="Arial" pitchFamily="34" charset="0"/>
              <a:buChar char="•"/>
            </a:pPr>
            <a:r>
              <a:rPr lang="en-US" sz="2000" strike="noStrike" dirty="0">
                <a:solidFill>
                  <a:srgbClr val="000000"/>
                </a:solidFill>
                <a:latin typeface="Arial"/>
                <a:ea typeface="DejaVu Sans"/>
              </a:rPr>
              <a:t>Raw Device, </a:t>
            </a:r>
            <a:endParaRPr dirty="0"/>
          </a:p>
          <a:p>
            <a:pPr>
              <a:lnSpc>
                <a:spcPct val="100000"/>
              </a:lnSpc>
              <a:buFont typeface="Arial" pitchFamily="34" charset="0"/>
              <a:buChar char="•"/>
            </a:pPr>
            <a:r>
              <a:rPr lang="en-US" sz="2000" strike="noStrike" dirty="0">
                <a:solidFill>
                  <a:srgbClr val="000000"/>
                </a:solidFill>
                <a:latin typeface="Arial"/>
                <a:ea typeface="DejaVu Sans"/>
              </a:rPr>
              <a:t>Cluster </a:t>
            </a:r>
            <a:r>
              <a:rPr lang="en-US" sz="2000" strike="noStrike" dirty="0" smtClean="0">
                <a:solidFill>
                  <a:srgbClr val="000000"/>
                </a:solidFill>
                <a:latin typeface="Arial"/>
                <a:ea typeface="DejaVu Sans"/>
              </a:rPr>
              <a:t>File system </a:t>
            </a:r>
            <a:r>
              <a:rPr lang="en-US" sz="2000" strike="noStrike" dirty="0">
                <a:solidFill>
                  <a:srgbClr val="000000"/>
                </a:solidFill>
                <a:latin typeface="Arial"/>
                <a:ea typeface="DejaVu Sans"/>
              </a:rPr>
              <a:t>,Automatic Storage Management (ASM)</a:t>
            </a:r>
            <a:endParaRPr dirty="0"/>
          </a:p>
          <a:p>
            <a:pPr>
              <a:lnSpc>
                <a:spcPct val="100000"/>
              </a:lnSpc>
              <a:buFont typeface="Arial" pitchFamily="34" charset="0"/>
              <a:buChar char="•"/>
            </a:pPr>
            <a:r>
              <a:rPr lang="en-US" sz="2000" strike="noStrike" dirty="0" smtClean="0">
                <a:solidFill>
                  <a:srgbClr val="000000"/>
                </a:solidFill>
                <a:latin typeface="Arial"/>
                <a:ea typeface="DejaVu Sans"/>
              </a:rPr>
              <a:t>Multi-instance </a:t>
            </a:r>
            <a:r>
              <a:rPr lang="en-US" sz="2000" strike="noStrike" dirty="0">
                <a:solidFill>
                  <a:srgbClr val="000000"/>
                </a:solidFill>
                <a:latin typeface="Arial"/>
                <a:ea typeface="DejaVu Sans"/>
              </a:rPr>
              <a:t>DB</a:t>
            </a:r>
            <a:endParaRPr dirty="0"/>
          </a:p>
          <a:p>
            <a:pPr>
              <a:lnSpc>
                <a:spcPct val="100000"/>
              </a:lnSpc>
            </a:pPr>
            <a:endParaRPr dirty="0"/>
          </a:p>
          <a:p>
            <a:pPr>
              <a:lnSpc>
                <a:spcPct val="100000"/>
              </a:lnSpc>
            </a:pPr>
            <a:endParaRPr dirty="0"/>
          </a:p>
          <a:p>
            <a:pPr>
              <a:lnSpc>
                <a:spcPct val="100000"/>
              </a:lnSpc>
            </a:pPr>
            <a:endParaRPr dirty="0"/>
          </a:p>
        </p:txBody>
      </p:sp>
      <p:sp>
        <p:nvSpPr>
          <p:cNvPr id="496"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EDAE4A-6682-42F3-B9FE-D621270DD8E4}" type="slidenum">
              <a:rPr lang="en-US" sz="1200" strike="noStrike">
                <a:solidFill>
                  <a:srgbClr val="8B8B8B"/>
                </a:solidFill>
                <a:latin typeface="Calibri"/>
                <a:ea typeface="DejaVu Sans"/>
              </a:rPr>
              <a:pPr algn="r">
                <a:lnSpc>
                  <a:spcPct val="100000"/>
                </a:lnSpc>
              </a:pPr>
              <a:t>3</a:t>
            </a:fld>
            <a:endParaRPr/>
          </a:p>
        </p:txBody>
      </p:sp>
      <p:pic>
        <p:nvPicPr>
          <p:cNvPr id="5" name="~PP1745.WAV">
            <a:hlinkClick r:id="" action="ppaction://media"/>
          </p:cNvPr>
          <p:cNvPicPr>
            <a:picLocks noRot="1" noChangeAspect="1"/>
          </p:cNvPicPr>
          <p:nvPr>
            <a:wavAudioFile r:embed="rId1" name="~PP1745.WAV"/>
          </p:nvPr>
        </p:nvPicPr>
        <p:blipFill>
          <a:blip r:embed="rId4" cstate="print"/>
          <a:stretch>
            <a:fillRect/>
          </a:stretch>
        </p:blipFill>
        <p:spPr>
          <a:xfrm>
            <a:off x="8696325" y="6410325"/>
            <a:ext cx="304800" cy="304800"/>
          </a:xfrm>
          <a:prstGeom prst="rect">
            <a:avLst/>
          </a:prstGeom>
        </p:spPr>
      </p:pic>
    </p:spTree>
  </p:cSld>
  <p:clrMapOvr>
    <a:masterClrMapping/>
  </p:clrMapOvr>
  <p:transition advTm="29814"/>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0"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buFont typeface="StarSymbol"/>
              <a:buChar char="l"/>
            </a:pPr>
            <a:r>
              <a:rPr lang="en-US" sz="2600" strike="noStrike">
                <a:solidFill>
                  <a:srgbClr val="000000"/>
                </a:solidFill>
                <a:latin typeface="Arial"/>
                <a:ea typeface="DejaVu Sans"/>
              </a:rPr>
              <a:t>Why Use Shared Storage</a:t>
            </a:r>
            <a:endParaRPr/>
          </a:p>
        </p:txBody>
      </p:sp>
      <p:sp>
        <p:nvSpPr>
          <p:cNvPr id="631" name="CustomShape 2"/>
          <p:cNvSpPr/>
          <p:nvPr/>
        </p:nvSpPr>
        <p:spPr>
          <a:xfrm>
            <a:off x="640080" y="914400"/>
            <a:ext cx="799704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StarSymbol"/>
              <a:buChar char="l"/>
            </a:pPr>
            <a:r>
              <a:rPr lang="en-US" strike="noStrike" dirty="0">
                <a:solidFill>
                  <a:srgbClr val="000000"/>
                </a:solidFill>
                <a:latin typeface="Arial"/>
                <a:ea typeface="DejaVu Sans"/>
              </a:rPr>
              <a:t>Mandatory for</a:t>
            </a:r>
            <a:endParaRPr dirty="0"/>
          </a:p>
          <a:p>
            <a:pPr lvl="1">
              <a:lnSpc>
                <a:spcPct val="100000"/>
              </a:lnSpc>
              <a:buSzPct val="75000"/>
              <a:buFont typeface="StarSymbol"/>
              <a:buChar char="l"/>
            </a:pPr>
            <a:r>
              <a:rPr lang="en-US" strike="noStrike" dirty="0">
                <a:solidFill>
                  <a:srgbClr val="000000"/>
                </a:solidFill>
                <a:latin typeface="Arial"/>
                <a:ea typeface="DejaVu Sans"/>
              </a:rPr>
              <a:t>Database files</a:t>
            </a:r>
            <a:endParaRPr dirty="0"/>
          </a:p>
          <a:p>
            <a:pPr lvl="1">
              <a:lnSpc>
                <a:spcPct val="100000"/>
              </a:lnSpc>
              <a:buSzPct val="75000"/>
              <a:buFont typeface="StarSymbol"/>
              <a:buChar char="l"/>
            </a:pPr>
            <a:r>
              <a:rPr lang="en-US" strike="noStrike" dirty="0">
                <a:solidFill>
                  <a:srgbClr val="000000"/>
                </a:solidFill>
                <a:latin typeface="Arial"/>
                <a:ea typeface="DejaVu Sans"/>
              </a:rPr>
              <a:t>Control files</a:t>
            </a:r>
            <a:endParaRPr dirty="0"/>
          </a:p>
          <a:p>
            <a:pPr lvl="1">
              <a:lnSpc>
                <a:spcPct val="100000"/>
              </a:lnSpc>
              <a:buSzPct val="75000"/>
              <a:buFont typeface="StarSymbol"/>
              <a:buChar char="l"/>
            </a:pPr>
            <a:r>
              <a:rPr lang="en-US" strike="noStrike" dirty="0">
                <a:solidFill>
                  <a:srgbClr val="000000"/>
                </a:solidFill>
                <a:latin typeface="Arial"/>
                <a:ea typeface="DejaVu Sans"/>
              </a:rPr>
              <a:t>Online redo logs</a:t>
            </a:r>
            <a:endParaRPr dirty="0"/>
          </a:p>
          <a:p>
            <a:pPr lvl="1">
              <a:lnSpc>
                <a:spcPct val="100000"/>
              </a:lnSpc>
              <a:buSzPct val="75000"/>
              <a:buFont typeface="StarSymbol"/>
              <a:buChar char="l"/>
            </a:pPr>
            <a:r>
              <a:rPr lang="en-US" strike="noStrike" dirty="0">
                <a:solidFill>
                  <a:srgbClr val="000000"/>
                </a:solidFill>
                <a:latin typeface="Arial"/>
                <a:ea typeface="DejaVu Sans"/>
              </a:rPr>
              <a:t>Server Parameter file (if used)</a:t>
            </a:r>
            <a:endParaRPr dirty="0"/>
          </a:p>
          <a:p>
            <a:pPr>
              <a:lnSpc>
                <a:spcPct val="100000"/>
              </a:lnSpc>
              <a:buSzPct val="45000"/>
              <a:buFont typeface="StarSymbol"/>
              <a:buChar char="l"/>
            </a:pPr>
            <a:r>
              <a:rPr lang="en-US" strike="noStrike" dirty="0">
                <a:solidFill>
                  <a:srgbClr val="000000"/>
                </a:solidFill>
                <a:latin typeface="Arial"/>
                <a:ea typeface="DejaVu Sans"/>
              </a:rPr>
              <a:t>Optional for</a:t>
            </a:r>
            <a:endParaRPr dirty="0"/>
          </a:p>
          <a:p>
            <a:pPr lvl="1">
              <a:lnSpc>
                <a:spcPct val="100000"/>
              </a:lnSpc>
              <a:buSzPct val="75000"/>
              <a:buFont typeface="StarSymbol"/>
              <a:buChar char="l"/>
            </a:pPr>
            <a:r>
              <a:rPr lang="en-US" strike="noStrike" dirty="0">
                <a:solidFill>
                  <a:srgbClr val="000000"/>
                </a:solidFill>
                <a:latin typeface="Arial"/>
                <a:ea typeface="DejaVu Sans"/>
              </a:rPr>
              <a:t>Archived redo logs (recommended)</a:t>
            </a:r>
            <a:endParaRPr dirty="0"/>
          </a:p>
          <a:p>
            <a:pPr lvl="1">
              <a:lnSpc>
                <a:spcPct val="100000"/>
              </a:lnSpc>
              <a:buSzPct val="75000"/>
              <a:buFont typeface="StarSymbol"/>
              <a:buChar char="l"/>
            </a:pPr>
            <a:r>
              <a:rPr lang="en-US" strike="noStrike" dirty="0">
                <a:solidFill>
                  <a:srgbClr val="000000"/>
                </a:solidFill>
                <a:latin typeface="Arial"/>
                <a:ea typeface="DejaVu Sans"/>
              </a:rPr>
              <a:t>Executables (Binaries)</a:t>
            </a:r>
            <a:endParaRPr dirty="0"/>
          </a:p>
          <a:p>
            <a:pPr lvl="2">
              <a:lnSpc>
                <a:spcPct val="100000"/>
              </a:lnSpc>
              <a:buSzPct val="45000"/>
              <a:buFont typeface="StarSymbol"/>
              <a:buChar char="l"/>
            </a:pPr>
            <a:r>
              <a:rPr lang="en-US" strike="noStrike" dirty="0">
                <a:solidFill>
                  <a:srgbClr val="000000"/>
                </a:solidFill>
                <a:latin typeface="Arial"/>
                <a:ea typeface="DejaVu Sans"/>
              </a:rPr>
              <a:t>Password files</a:t>
            </a:r>
            <a:endParaRPr dirty="0"/>
          </a:p>
          <a:p>
            <a:pPr lvl="2">
              <a:lnSpc>
                <a:spcPct val="100000"/>
              </a:lnSpc>
              <a:buSzPct val="45000"/>
              <a:buFont typeface="StarSymbol"/>
              <a:buChar char="l"/>
            </a:pPr>
            <a:r>
              <a:rPr lang="en-US" strike="noStrike" dirty="0">
                <a:solidFill>
                  <a:srgbClr val="000000"/>
                </a:solidFill>
                <a:latin typeface="Arial"/>
                <a:ea typeface="DejaVu Sans"/>
              </a:rPr>
              <a:t>Parameter files</a:t>
            </a:r>
            <a:endParaRPr dirty="0"/>
          </a:p>
          <a:p>
            <a:pPr lvl="2">
              <a:lnSpc>
                <a:spcPct val="100000"/>
              </a:lnSpc>
              <a:buSzPct val="45000"/>
              <a:buFont typeface="StarSymbol"/>
              <a:buChar char="l"/>
            </a:pPr>
            <a:r>
              <a:rPr lang="en-US" strike="noStrike" dirty="0">
                <a:solidFill>
                  <a:srgbClr val="000000"/>
                </a:solidFill>
                <a:latin typeface="Arial"/>
                <a:ea typeface="DejaVu Sans"/>
              </a:rPr>
              <a:t>Network configuration files</a:t>
            </a:r>
            <a:endParaRPr dirty="0"/>
          </a:p>
          <a:p>
            <a:pPr lvl="1">
              <a:lnSpc>
                <a:spcPct val="100000"/>
              </a:lnSpc>
              <a:buSzPct val="75000"/>
              <a:buFont typeface="StarSymbol"/>
              <a:buChar char="l"/>
            </a:pPr>
            <a:r>
              <a:rPr lang="en-US" strike="noStrike" dirty="0">
                <a:solidFill>
                  <a:srgbClr val="000000"/>
                </a:solidFill>
                <a:latin typeface="Arial"/>
                <a:ea typeface="DejaVu Sans"/>
              </a:rPr>
              <a:t>Administrative directories </a:t>
            </a:r>
            <a:endParaRPr dirty="0"/>
          </a:p>
          <a:p>
            <a:pPr lvl="2">
              <a:lnSpc>
                <a:spcPct val="100000"/>
              </a:lnSpc>
              <a:buSzPct val="45000"/>
              <a:buFont typeface="StarSymbol"/>
              <a:buChar char="l"/>
            </a:pPr>
            <a:r>
              <a:rPr lang="en-US" strike="noStrike" dirty="0">
                <a:solidFill>
                  <a:srgbClr val="000000"/>
                </a:solidFill>
                <a:latin typeface="Arial"/>
                <a:ea typeface="DejaVu Sans"/>
              </a:rPr>
              <a:t>Alert Log</a:t>
            </a:r>
            <a:endParaRPr dirty="0"/>
          </a:p>
          <a:p>
            <a:pPr lvl="2">
              <a:lnSpc>
                <a:spcPct val="100000"/>
              </a:lnSpc>
              <a:buSzPct val="45000"/>
              <a:buFont typeface="StarSymbol"/>
              <a:buChar char="l"/>
            </a:pPr>
            <a:r>
              <a:rPr lang="en-US" strike="noStrike" dirty="0">
                <a:solidFill>
                  <a:srgbClr val="000000"/>
                </a:solidFill>
                <a:latin typeface="Arial"/>
                <a:ea typeface="DejaVu Sans"/>
              </a:rPr>
              <a:t>Dump Files</a:t>
            </a:r>
            <a:endParaRPr dirty="0"/>
          </a:p>
          <a:p>
            <a:pPr>
              <a:lnSpc>
                <a:spcPct val="100000"/>
              </a:lnSpc>
            </a:pPr>
            <a:endParaRPr dirty="0"/>
          </a:p>
        </p:txBody>
      </p:sp>
      <p:pic>
        <p:nvPicPr>
          <p:cNvPr id="4" name="~PP1411.WAV">
            <a:hlinkClick r:id="" action="ppaction://media"/>
          </p:cNvPr>
          <p:cNvPicPr>
            <a:picLocks noRot="1" noChangeAspect="1"/>
          </p:cNvPicPr>
          <p:nvPr>
            <a:wavAudioFile r:embed="rId1" name="~PP1411.WAV"/>
          </p:nvPr>
        </p:nvPicPr>
        <p:blipFill>
          <a:blip r:embed="rId4" cstate="print"/>
          <a:stretch>
            <a:fillRect/>
          </a:stretch>
        </p:blipFill>
        <p:spPr>
          <a:xfrm>
            <a:off x="8696325" y="6410325"/>
            <a:ext cx="304800" cy="304800"/>
          </a:xfrm>
          <a:prstGeom prst="rect">
            <a:avLst/>
          </a:prstGeom>
        </p:spPr>
      </p:pic>
    </p:spTree>
  </p:cSld>
  <p:clrMapOvr>
    <a:masterClrMapping/>
  </p:clrMapOvr>
  <p:transition advTm="53890"/>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2"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buFont typeface="StarSymbol"/>
              <a:buChar char="l"/>
            </a:pPr>
            <a:r>
              <a:rPr lang="en-US" sz="2600" strike="noStrike">
                <a:solidFill>
                  <a:srgbClr val="000000"/>
                </a:solidFill>
                <a:latin typeface="Arial"/>
                <a:ea typeface="DejaVu Sans"/>
              </a:rPr>
              <a:t>What Shared Storage is Supported</a:t>
            </a:r>
            <a:endParaRPr/>
          </a:p>
        </p:txBody>
      </p:sp>
      <p:sp>
        <p:nvSpPr>
          <p:cNvPr id="633" name="CustomShape 2"/>
          <p:cNvSpPr/>
          <p:nvPr/>
        </p:nvSpPr>
        <p:spPr>
          <a:xfrm>
            <a:off x="761760" y="990360"/>
            <a:ext cx="799704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StarSymbol"/>
              <a:buChar char="l"/>
            </a:pPr>
            <a:r>
              <a:rPr lang="en-US" sz="2000" strike="noStrike" dirty="0">
                <a:solidFill>
                  <a:srgbClr val="000000"/>
                </a:solidFill>
                <a:latin typeface="Arial"/>
                <a:ea typeface="DejaVu Sans"/>
              </a:rPr>
              <a:t>Oracle supplied options</a:t>
            </a:r>
            <a:endParaRPr dirty="0"/>
          </a:p>
          <a:p>
            <a:pPr>
              <a:lnSpc>
                <a:spcPct val="100000"/>
              </a:lnSpc>
            </a:pPr>
            <a:endParaRPr dirty="0"/>
          </a:p>
          <a:p>
            <a:pPr lvl="1">
              <a:lnSpc>
                <a:spcPct val="100000"/>
              </a:lnSpc>
              <a:buSzPct val="75000"/>
              <a:buFont typeface="StarSymbol"/>
              <a:buChar char="l"/>
            </a:pPr>
            <a:r>
              <a:rPr lang="en-US" sz="2000" strike="noStrike" dirty="0">
                <a:solidFill>
                  <a:srgbClr val="000000"/>
                </a:solidFill>
                <a:latin typeface="Arial"/>
                <a:ea typeface="DejaVu Sans"/>
              </a:rPr>
              <a:t>Oracle Cluster File System (OCFS)</a:t>
            </a:r>
            <a:endParaRPr dirty="0"/>
          </a:p>
          <a:p>
            <a:pPr lvl="1">
              <a:lnSpc>
                <a:spcPct val="100000"/>
              </a:lnSpc>
              <a:buSzPct val="75000"/>
              <a:buFont typeface="StarSymbol"/>
              <a:buChar char="l"/>
            </a:pPr>
            <a:r>
              <a:rPr lang="en-US" sz="2000" strike="noStrike" dirty="0">
                <a:solidFill>
                  <a:srgbClr val="000000"/>
                </a:solidFill>
                <a:latin typeface="Arial"/>
                <a:ea typeface="DejaVu Sans"/>
              </a:rPr>
              <a:t>Automatic Storage Management (ASM)</a:t>
            </a:r>
            <a:endParaRPr dirty="0"/>
          </a:p>
          <a:p>
            <a:pPr lvl="1">
              <a:lnSpc>
                <a:spcPct val="100000"/>
              </a:lnSpc>
              <a:buSzPct val="75000"/>
              <a:buFont typeface="StarSymbol"/>
              <a:buChar char="l"/>
            </a:pPr>
            <a:r>
              <a:rPr lang="en-US" sz="2000" strike="noStrike" dirty="0">
                <a:solidFill>
                  <a:srgbClr val="000000"/>
                </a:solidFill>
                <a:latin typeface="Arial"/>
                <a:ea typeface="DejaVu Sans"/>
              </a:rPr>
              <a:t>Both require underlying SAN or NAS</a:t>
            </a:r>
            <a:endParaRPr dirty="0"/>
          </a:p>
          <a:p>
            <a:pPr>
              <a:lnSpc>
                <a:spcPct val="100000"/>
              </a:lnSpc>
            </a:pPr>
            <a:r>
              <a:rPr lang="en-US" sz="2000" strike="noStrike" dirty="0">
                <a:solidFill>
                  <a:srgbClr val="000000"/>
                </a:solidFill>
                <a:latin typeface="Arial"/>
                <a:ea typeface="DejaVu Sans"/>
              </a:rPr>
              <a:t>      Raw </a:t>
            </a:r>
            <a:r>
              <a:rPr lang="en-US" sz="2000" strike="noStrike" dirty="0" smtClean="0">
                <a:solidFill>
                  <a:srgbClr val="000000"/>
                </a:solidFill>
                <a:latin typeface="Arial"/>
                <a:ea typeface="DejaVu Sans"/>
              </a:rPr>
              <a:t>devices</a:t>
            </a:r>
            <a:r>
              <a:rPr lang="en-US" dirty="0"/>
              <a:t>-</a:t>
            </a:r>
            <a:r>
              <a:rPr lang="en-US" sz="2000" strike="noStrike" dirty="0" smtClean="0">
                <a:solidFill>
                  <a:srgbClr val="000000"/>
                </a:solidFill>
                <a:latin typeface="Arial"/>
                <a:ea typeface="DejaVu Sans"/>
              </a:rPr>
              <a:t>Difficult </a:t>
            </a:r>
            <a:r>
              <a:rPr lang="en-US" sz="2000" strike="noStrike" dirty="0">
                <a:solidFill>
                  <a:srgbClr val="000000"/>
                </a:solidFill>
                <a:latin typeface="Arial"/>
                <a:ea typeface="DejaVu Sans"/>
              </a:rPr>
              <a:t>to </a:t>
            </a:r>
            <a:r>
              <a:rPr lang="en-US" sz="2000" strike="noStrike" smtClean="0">
                <a:solidFill>
                  <a:srgbClr val="000000"/>
                </a:solidFill>
                <a:latin typeface="Arial"/>
                <a:ea typeface="DejaVu Sans"/>
              </a:rPr>
              <a:t>administer</a:t>
            </a:r>
            <a:r>
              <a:rPr lang="en-US"/>
              <a:t> </a:t>
            </a:r>
            <a:r>
              <a:rPr lang="en-US" smtClean="0"/>
              <a:t>and </a:t>
            </a:r>
            <a:r>
              <a:rPr lang="en-US" sz="2000" strike="noStrike" smtClean="0">
                <a:solidFill>
                  <a:srgbClr val="000000"/>
                </a:solidFill>
                <a:latin typeface="Arial"/>
                <a:ea typeface="DejaVu Sans"/>
              </a:rPr>
              <a:t>Cannot </a:t>
            </a:r>
            <a:r>
              <a:rPr lang="en-US" sz="2000" strike="noStrike" dirty="0">
                <a:solidFill>
                  <a:srgbClr val="000000"/>
                </a:solidFill>
                <a:latin typeface="Arial"/>
                <a:ea typeface="DejaVu Sans"/>
              </a:rPr>
              <a:t>be used with archived redo logs </a:t>
            </a:r>
            <a:endParaRPr dirty="0"/>
          </a:p>
          <a:p>
            <a:pPr>
              <a:lnSpc>
                <a:spcPct val="100000"/>
              </a:lnSpc>
            </a:pPr>
            <a:endParaRPr dirty="0"/>
          </a:p>
        </p:txBody>
      </p:sp>
      <p:pic>
        <p:nvPicPr>
          <p:cNvPr id="4" name="~PP558.WAV">
            <a:hlinkClick r:id="" action="ppaction://media"/>
          </p:cNvPr>
          <p:cNvPicPr>
            <a:picLocks noRot="1" noChangeAspect="1"/>
          </p:cNvPicPr>
          <p:nvPr>
            <a:wavAudioFile r:embed="rId1" name="~PP558.WAV"/>
          </p:nvPr>
        </p:nvPicPr>
        <p:blipFill>
          <a:blip r:embed="rId4" cstate="print"/>
          <a:stretch>
            <a:fillRect/>
          </a:stretch>
        </p:blipFill>
        <p:spPr>
          <a:xfrm>
            <a:off x="8696325" y="6410325"/>
            <a:ext cx="304800" cy="304800"/>
          </a:xfrm>
          <a:prstGeom prst="rect">
            <a:avLst/>
          </a:prstGeom>
        </p:spPr>
      </p:pic>
    </p:spTree>
  </p:cSld>
  <p:clrMapOvr>
    <a:masterClrMapping/>
  </p:clrMapOvr>
  <p:transition advTm="15408"/>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buFont typeface="StarSymbol"/>
              <a:buChar char="l"/>
            </a:pPr>
            <a:r>
              <a:rPr lang="en-US" sz="2600" strike="noStrike">
                <a:solidFill>
                  <a:srgbClr val="000000"/>
                </a:solidFill>
                <a:latin typeface="Arial"/>
                <a:ea typeface="DejaVu Sans"/>
              </a:rPr>
              <a:t>Internal Structures and Services</a:t>
            </a:r>
            <a:endParaRPr/>
          </a:p>
          <a:p>
            <a:pPr algn="ctr">
              <a:lnSpc>
                <a:spcPct val="100000"/>
              </a:lnSpc>
            </a:pPr>
            <a:endParaRPr/>
          </a:p>
        </p:txBody>
      </p:sp>
      <p:sp>
        <p:nvSpPr>
          <p:cNvPr id="635" name="CustomShape 2"/>
          <p:cNvSpPr/>
          <p:nvPr/>
        </p:nvSpPr>
        <p:spPr>
          <a:xfrm>
            <a:off x="228600" y="762000"/>
            <a:ext cx="8686800" cy="60960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pPr>
            <a:r>
              <a:rPr lang="en-US" sz="1600" b="1" strike="noStrike" dirty="0">
                <a:solidFill>
                  <a:srgbClr val="000000"/>
                </a:solidFill>
                <a:latin typeface="Arial"/>
                <a:ea typeface="DejaVu Sans"/>
              </a:rPr>
              <a:t>Resource Affinity: </a:t>
            </a:r>
            <a:r>
              <a:rPr lang="en-US" sz="1600" strike="noStrike" dirty="0">
                <a:solidFill>
                  <a:srgbClr val="000000"/>
                </a:solidFill>
                <a:latin typeface="Arial"/>
                <a:ea typeface="DejaVu Sans"/>
              </a:rPr>
              <a:t>Dynamically change in ownership of resources in a RAC system is called resource </a:t>
            </a:r>
            <a:r>
              <a:rPr lang="en-US" sz="1600" strike="noStrike" dirty="0" smtClean="0">
                <a:solidFill>
                  <a:srgbClr val="000000"/>
                </a:solidFill>
                <a:latin typeface="Arial"/>
                <a:ea typeface="DejaVu Sans"/>
              </a:rPr>
              <a:t>affinity</a:t>
            </a:r>
          </a:p>
          <a:p>
            <a:pPr>
              <a:lnSpc>
                <a:spcPct val="100000"/>
              </a:lnSpc>
            </a:pPr>
            <a:endParaRPr dirty="0"/>
          </a:p>
          <a:p>
            <a:pPr>
              <a:lnSpc>
                <a:spcPct val="100000"/>
              </a:lnSpc>
            </a:pPr>
            <a:r>
              <a:rPr lang="en-US" sz="1600" b="1" strike="noStrike" dirty="0">
                <a:solidFill>
                  <a:srgbClr val="000000"/>
                </a:solidFill>
                <a:latin typeface="Arial"/>
                <a:ea typeface="DejaVu Sans"/>
              </a:rPr>
              <a:t>Cache Coherence: </a:t>
            </a:r>
            <a:r>
              <a:rPr lang="en-US" sz="1600" strike="noStrike" dirty="0">
                <a:solidFill>
                  <a:srgbClr val="000000"/>
                </a:solidFill>
                <a:latin typeface="Arial"/>
                <a:ea typeface="DejaVu Sans"/>
              </a:rPr>
              <a:t>Maintaining consistency of the data across all the RAC instances is called CACHE </a:t>
            </a:r>
            <a:r>
              <a:rPr lang="en-US" sz="1600" strike="noStrike" dirty="0" smtClean="0">
                <a:solidFill>
                  <a:srgbClr val="000000"/>
                </a:solidFill>
                <a:latin typeface="Arial"/>
                <a:ea typeface="DejaVu Sans"/>
              </a:rPr>
              <a:t>COHERENCE</a:t>
            </a:r>
          </a:p>
          <a:p>
            <a:pPr>
              <a:lnSpc>
                <a:spcPct val="100000"/>
              </a:lnSpc>
            </a:pPr>
            <a:endParaRPr dirty="0"/>
          </a:p>
          <a:p>
            <a:pPr>
              <a:lnSpc>
                <a:spcPct val="100000"/>
              </a:lnSpc>
            </a:pPr>
            <a:r>
              <a:rPr lang="en-US" sz="1600" b="1" strike="noStrike" dirty="0">
                <a:solidFill>
                  <a:srgbClr val="000000"/>
                </a:solidFill>
                <a:latin typeface="Arial"/>
                <a:ea typeface="DejaVu Sans"/>
              </a:rPr>
              <a:t>Global Resource Directory (GRD</a:t>
            </a:r>
            <a:r>
              <a:rPr lang="en-US" sz="1600" b="1" strike="noStrike" dirty="0" smtClean="0">
                <a:solidFill>
                  <a:srgbClr val="000000"/>
                </a:solidFill>
                <a:latin typeface="Arial"/>
                <a:ea typeface="DejaVu Sans"/>
              </a:rPr>
              <a:t>)</a:t>
            </a:r>
          </a:p>
          <a:p>
            <a:pPr>
              <a:lnSpc>
                <a:spcPct val="100000"/>
              </a:lnSpc>
            </a:pPr>
            <a:endParaRPr dirty="0"/>
          </a:p>
          <a:p>
            <a:pPr lvl="1">
              <a:lnSpc>
                <a:spcPct val="100000"/>
              </a:lnSpc>
              <a:buSzPct val="75000"/>
              <a:buFont typeface="StarSymbol"/>
              <a:buChar char="l"/>
            </a:pPr>
            <a:r>
              <a:rPr lang="en-US" sz="1600" strike="noStrike" dirty="0">
                <a:solidFill>
                  <a:srgbClr val="000000"/>
                </a:solidFill>
                <a:latin typeface="Arial"/>
                <a:ea typeface="DejaVu Sans"/>
              </a:rPr>
              <a:t>Records current state and owner of each resource</a:t>
            </a:r>
            <a:endParaRPr dirty="0"/>
          </a:p>
          <a:p>
            <a:pPr lvl="1">
              <a:lnSpc>
                <a:spcPct val="100000"/>
              </a:lnSpc>
              <a:buSzPct val="75000"/>
              <a:buFont typeface="StarSymbol"/>
              <a:buChar char="l"/>
            </a:pPr>
            <a:r>
              <a:rPr lang="en-US" sz="1600" strike="noStrike" dirty="0">
                <a:solidFill>
                  <a:srgbClr val="000000"/>
                </a:solidFill>
                <a:latin typeface="Arial"/>
                <a:ea typeface="DejaVu Sans"/>
              </a:rPr>
              <a:t>Contains convert and write queues </a:t>
            </a:r>
            <a:endParaRPr dirty="0"/>
          </a:p>
          <a:p>
            <a:pPr lvl="1">
              <a:lnSpc>
                <a:spcPct val="100000"/>
              </a:lnSpc>
              <a:buSzPct val="75000"/>
              <a:buFont typeface="StarSymbol"/>
              <a:buChar char="l"/>
            </a:pPr>
            <a:r>
              <a:rPr lang="en-US" sz="1600" strike="noStrike" dirty="0">
                <a:solidFill>
                  <a:srgbClr val="000000"/>
                </a:solidFill>
                <a:latin typeface="Arial"/>
                <a:ea typeface="DejaVu Sans"/>
              </a:rPr>
              <a:t>Distributed across all instances in cluster</a:t>
            </a:r>
            <a:endParaRPr dirty="0"/>
          </a:p>
          <a:p>
            <a:pPr lvl="1">
              <a:lnSpc>
                <a:spcPct val="100000"/>
              </a:lnSpc>
              <a:buSzPct val="75000"/>
              <a:buFont typeface="StarSymbol"/>
              <a:buChar char="l"/>
            </a:pPr>
            <a:r>
              <a:rPr lang="en-US" sz="1600" strike="noStrike" dirty="0">
                <a:solidFill>
                  <a:srgbClr val="000000"/>
                </a:solidFill>
                <a:latin typeface="Arial"/>
                <a:ea typeface="DejaVu Sans"/>
              </a:rPr>
              <a:t>Location of most current version of the block</a:t>
            </a:r>
            <a:endParaRPr dirty="0"/>
          </a:p>
          <a:p>
            <a:pPr lvl="1">
              <a:lnSpc>
                <a:spcPct val="100000"/>
              </a:lnSpc>
              <a:buSzPct val="75000"/>
              <a:buFont typeface="StarSymbol"/>
              <a:buChar char="l"/>
            </a:pPr>
            <a:r>
              <a:rPr lang="en-US" sz="1600" strike="noStrike" dirty="0">
                <a:solidFill>
                  <a:srgbClr val="000000"/>
                </a:solidFill>
                <a:latin typeface="Arial"/>
                <a:ea typeface="DejaVu Sans"/>
              </a:rPr>
              <a:t>Role and mode of resource</a:t>
            </a:r>
            <a:endParaRPr dirty="0"/>
          </a:p>
          <a:p>
            <a:pPr lvl="1">
              <a:lnSpc>
                <a:spcPct val="100000"/>
              </a:lnSpc>
              <a:buSzPct val="75000"/>
              <a:buFont typeface="StarSymbol"/>
              <a:buChar char="l"/>
            </a:pPr>
            <a:r>
              <a:rPr lang="en-US" sz="1600" strike="noStrike" dirty="0">
                <a:solidFill>
                  <a:srgbClr val="000000"/>
                </a:solidFill>
                <a:latin typeface="Arial"/>
                <a:ea typeface="DejaVu Sans"/>
              </a:rPr>
              <a:t>in a RAC every resource is identified by its role and </a:t>
            </a:r>
            <a:r>
              <a:rPr lang="en-US" sz="1600" strike="noStrike" dirty="0" err="1">
                <a:solidFill>
                  <a:srgbClr val="000000"/>
                </a:solidFill>
                <a:latin typeface="Arial"/>
                <a:ea typeface="DejaVu Sans"/>
              </a:rPr>
              <a:t>mode.The</a:t>
            </a:r>
            <a:r>
              <a:rPr lang="en-US" sz="1600" strike="noStrike" dirty="0">
                <a:solidFill>
                  <a:srgbClr val="000000"/>
                </a:solidFill>
                <a:latin typeface="Arial"/>
                <a:ea typeface="DejaVu Sans"/>
              </a:rPr>
              <a:t> role of resource could be whether local and Global and Mode of the resource could be </a:t>
            </a:r>
            <a:r>
              <a:rPr lang="en-US" sz="1600" strike="noStrike" dirty="0" err="1">
                <a:solidFill>
                  <a:srgbClr val="000000"/>
                </a:solidFill>
                <a:latin typeface="Arial"/>
                <a:ea typeface="DejaVu Sans"/>
              </a:rPr>
              <a:t>wheather</a:t>
            </a:r>
            <a:r>
              <a:rPr lang="en-US" sz="1600" strike="noStrike" dirty="0">
                <a:solidFill>
                  <a:srgbClr val="000000"/>
                </a:solidFill>
                <a:latin typeface="Arial"/>
                <a:ea typeface="DejaVu Sans"/>
              </a:rPr>
              <a:t> NULL,SHARE or EXCLUSIVE</a:t>
            </a:r>
            <a:endParaRPr dirty="0"/>
          </a:p>
          <a:p>
            <a:pPr>
              <a:lnSpc>
                <a:spcPct val="100000"/>
              </a:lnSpc>
              <a:buSzPct val="45000"/>
              <a:buFont typeface="StarSymbol"/>
              <a:buChar char="l"/>
            </a:pPr>
            <a:r>
              <a:rPr lang="en-US" sz="1600" b="1" strike="noStrike" dirty="0">
                <a:solidFill>
                  <a:srgbClr val="000000"/>
                </a:solidFill>
                <a:latin typeface="Arial"/>
                <a:ea typeface="DejaVu Sans"/>
              </a:rPr>
              <a:t>Global Cache Services (GCS)</a:t>
            </a:r>
            <a:endParaRPr b="1" dirty="0"/>
          </a:p>
          <a:p>
            <a:pPr lvl="1">
              <a:lnSpc>
                <a:spcPct val="100000"/>
              </a:lnSpc>
              <a:buSzPct val="75000"/>
              <a:buFont typeface="StarSymbol"/>
              <a:buChar char="l"/>
            </a:pPr>
            <a:r>
              <a:rPr lang="en-US" sz="1600" strike="noStrike" dirty="0">
                <a:solidFill>
                  <a:srgbClr val="000000"/>
                </a:solidFill>
                <a:latin typeface="Arial"/>
                <a:ea typeface="DejaVu Sans"/>
              </a:rPr>
              <a:t>It plays a vital role in cache fusion and keep trace of the role and mode of resource.</a:t>
            </a:r>
            <a:endParaRPr dirty="0"/>
          </a:p>
          <a:p>
            <a:pPr lvl="1">
              <a:lnSpc>
                <a:spcPct val="100000"/>
              </a:lnSpc>
              <a:buSzPct val="75000"/>
              <a:buFont typeface="StarSymbol"/>
              <a:buChar char="l"/>
            </a:pPr>
            <a:r>
              <a:rPr lang="en-US" sz="1600" strike="noStrike" dirty="0">
                <a:solidFill>
                  <a:srgbClr val="000000"/>
                </a:solidFill>
                <a:latin typeface="Arial"/>
                <a:ea typeface="DejaVu Sans"/>
              </a:rPr>
              <a:t>Coordinates access to database blocks for instances</a:t>
            </a:r>
            <a:endParaRPr dirty="0"/>
          </a:p>
          <a:p>
            <a:pPr lvl="1">
              <a:lnSpc>
                <a:spcPct val="100000"/>
              </a:lnSpc>
              <a:buSzPct val="75000"/>
              <a:buFont typeface="StarSymbol"/>
              <a:buChar char="l"/>
            </a:pPr>
            <a:r>
              <a:rPr lang="en-US" sz="1600" strike="noStrike" dirty="0">
                <a:solidFill>
                  <a:srgbClr val="000000"/>
                </a:solidFill>
                <a:latin typeface="Arial"/>
                <a:ea typeface="DejaVu Sans"/>
              </a:rPr>
              <a:t>Maintains GRD</a:t>
            </a:r>
            <a:endParaRPr dirty="0"/>
          </a:p>
          <a:p>
            <a:pPr>
              <a:lnSpc>
                <a:spcPct val="100000"/>
              </a:lnSpc>
              <a:buSzPct val="45000"/>
              <a:buFont typeface="StarSymbol"/>
              <a:buChar char="l"/>
            </a:pPr>
            <a:r>
              <a:rPr lang="en-US" sz="1600" b="1" strike="noStrike" dirty="0">
                <a:solidFill>
                  <a:srgbClr val="000000"/>
                </a:solidFill>
                <a:latin typeface="Arial"/>
                <a:ea typeface="DejaVu Sans"/>
              </a:rPr>
              <a:t>Global </a:t>
            </a:r>
            <a:r>
              <a:rPr lang="en-US" sz="1600" b="1" strike="noStrike" dirty="0" err="1">
                <a:solidFill>
                  <a:srgbClr val="000000"/>
                </a:solidFill>
                <a:latin typeface="Arial"/>
                <a:ea typeface="DejaVu Sans"/>
              </a:rPr>
              <a:t>Enqueue</a:t>
            </a:r>
            <a:r>
              <a:rPr lang="en-US" sz="1600" b="1" strike="noStrike" dirty="0">
                <a:solidFill>
                  <a:srgbClr val="000000"/>
                </a:solidFill>
                <a:latin typeface="Arial"/>
                <a:ea typeface="DejaVu Sans"/>
              </a:rPr>
              <a:t> Services (GES)</a:t>
            </a:r>
            <a:endParaRPr b="1" dirty="0"/>
          </a:p>
          <a:p>
            <a:pPr lvl="1">
              <a:lnSpc>
                <a:spcPct val="100000"/>
              </a:lnSpc>
              <a:buSzPct val="75000"/>
              <a:buFont typeface="StarSymbol"/>
              <a:buChar char="l"/>
            </a:pPr>
            <a:r>
              <a:rPr lang="en-US" sz="1600" strike="noStrike" dirty="0">
                <a:solidFill>
                  <a:srgbClr val="000000"/>
                </a:solidFill>
                <a:latin typeface="Arial"/>
                <a:ea typeface="DejaVu Sans"/>
              </a:rPr>
              <a:t>Controls access to other resources (locks) including</a:t>
            </a:r>
            <a:endParaRPr dirty="0"/>
          </a:p>
          <a:p>
            <a:pPr lvl="2">
              <a:lnSpc>
                <a:spcPct val="100000"/>
              </a:lnSpc>
              <a:buSzPct val="45000"/>
              <a:buFont typeface="StarSymbol"/>
              <a:buChar char="l"/>
            </a:pPr>
            <a:r>
              <a:rPr lang="en-US" sz="1600" strike="noStrike" dirty="0">
                <a:solidFill>
                  <a:srgbClr val="000000"/>
                </a:solidFill>
                <a:latin typeface="Arial"/>
                <a:ea typeface="DejaVu Sans"/>
              </a:rPr>
              <a:t>library cache</a:t>
            </a:r>
            <a:endParaRPr dirty="0"/>
          </a:p>
          <a:p>
            <a:pPr lvl="2">
              <a:lnSpc>
                <a:spcPct val="100000"/>
              </a:lnSpc>
              <a:buSzPct val="45000"/>
              <a:buFont typeface="StarSymbol"/>
              <a:buChar char="l"/>
            </a:pPr>
            <a:r>
              <a:rPr lang="en-US" sz="1600" strike="noStrike" dirty="0">
                <a:solidFill>
                  <a:srgbClr val="000000"/>
                </a:solidFill>
                <a:latin typeface="Arial"/>
                <a:ea typeface="DejaVu Sans"/>
              </a:rPr>
              <a:t>dictionary cache</a:t>
            </a:r>
            <a:endParaRPr dirty="0"/>
          </a:p>
        </p:txBody>
      </p:sp>
    </p:spTree>
  </p:cSld>
  <p:clrMapOvr>
    <a:masterClrMapping/>
  </p:clrMapOvr>
  <p:transition advTm="4878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36" name="CustomShape 1"/>
          <p:cNvSpPr/>
          <p:nvPr/>
        </p:nvSpPr>
        <p:spPr>
          <a:xfrm>
            <a:off x="1182600" y="361440"/>
            <a:ext cx="7272000" cy="472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buSzPct val="45000"/>
              <a:buFont typeface="StarSymbol"/>
              <a:buChar char="l"/>
            </a:pPr>
            <a:r>
              <a:rPr lang="en-US" sz="4400" strike="noStrike">
                <a:solidFill>
                  <a:srgbClr val="000000"/>
                </a:solidFill>
                <a:latin typeface="Arial"/>
                <a:ea typeface="DejaVu Sans"/>
              </a:rPr>
              <a:t>Cache Fusion Architecture</a:t>
            </a:r>
            <a:endParaRPr/>
          </a:p>
        </p:txBody>
      </p:sp>
      <p:sp>
        <p:nvSpPr>
          <p:cNvPr id="637" name="CustomShape 2"/>
          <p:cNvSpPr/>
          <p:nvPr/>
        </p:nvSpPr>
        <p:spPr>
          <a:xfrm>
            <a:off x="304800" y="914400"/>
            <a:ext cx="4609560" cy="491148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n-US" strike="noStrike" dirty="0">
                <a:solidFill>
                  <a:srgbClr val="FFFFFF"/>
                </a:solidFill>
                <a:latin typeface="Arial"/>
                <a:ea typeface="DejaVu Sans"/>
              </a:rPr>
              <a:t>RAC – important features</a:t>
            </a:r>
            <a:endParaRPr dirty="0"/>
          </a:p>
          <a:p>
            <a:pPr>
              <a:lnSpc>
                <a:spcPct val="100000"/>
              </a:lnSpc>
            </a:pPr>
            <a:r>
              <a:rPr lang="en-US" strike="noStrike" dirty="0">
                <a:solidFill>
                  <a:srgbClr val="FFFFFF"/>
                </a:solidFill>
                <a:latin typeface="Arial"/>
                <a:ea typeface="DejaVu Sans"/>
              </a:rPr>
              <a:t>Movement of data or transfer of data across instances through private interconnect is called CACHE FUSION</a:t>
            </a:r>
            <a:endParaRPr dirty="0"/>
          </a:p>
          <a:p>
            <a:pPr>
              <a:lnSpc>
                <a:spcPct val="100000"/>
              </a:lnSpc>
            </a:pPr>
            <a:endParaRPr dirty="0"/>
          </a:p>
          <a:p>
            <a:pPr>
              <a:lnSpc>
                <a:spcPct val="100000"/>
              </a:lnSpc>
            </a:pPr>
            <a:r>
              <a:rPr lang="en-US" sz="1600" strike="noStrike" dirty="0">
                <a:solidFill>
                  <a:srgbClr val="FFFFFF"/>
                </a:solidFill>
                <a:latin typeface="Arial"/>
                <a:ea typeface="DejaVu Sans"/>
              </a:rPr>
              <a:t>• The cache becomes global</a:t>
            </a:r>
            <a:endParaRPr dirty="0"/>
          </a:p>
          <a:p>
            <a:pPr>
              <a:lnSpc>
                <a:spcPct val="100000"/>
              </a:lnSpc>
            </a:pPr>
            <a:r>
              <a:rPr lang="en-US" sz="1600" strike="noStrike" dirty="0">
                <a:solidFill>
                  <a:srgbClr val="FFFFFF"/>
                </a:solidFill>
                <a:latin typeface="Arial"/>
                <a:ea typeface="DejaVu Sans"/>
              </a:rPr>
              <a:t>Global Cache Management is required</a:t>
            </a:r>
            <a:endParaRPr dirty="0"/>
          </a:p>
          <a:p>
            <a:pPr>
              <a:lnSpc>
                <a:spcPct val="100000"/>
              </a:lnSpc>
            </a:pPr>
            <a:r>
              <a:rPr lang="en-US" sz="1600" strike="noStrike" dirty="0">
                <a:solidFill>
                  <a:srgbClr val="FFFFFF"/>
                </a:solidFill>
                <a:latin typeface="Arial"/>
                <a:ea typeface="DejaVu Sans"/>
              </a:rPr>
              <a:t>• Many locks become global</a:t>
            </a:r>
            <a:endParaRPr dirty="0"/>
          </a:p>
          <a:p>
            <a:pPr>
              <a:lnSpc>
                <a:spcPct val="100000"/>
              </a:lnSpc>
            </a:pPr>
            <a:r>
              <a:rPr lang="en-US" sz="1600" strike="noStrike" dirty="0">
                <a:solidFill>
                  <a:srgbClr val="FFFFFF"/>
                </a:solidFill>
                <a:latin typeface="Arial"/>
                <a:ea typeface="DejaVu Sans"/>
              </a:rPr>
              <a:t> Global lock management is required</a:t>
            </a:r>
            <a:endParaRPr dirty="0"/>
          </a:p>
          <a:p>
            <a:pPr>
              <a:lnSpc>
                <a:spcPct val="100000"/>
              </a:lnSpc>
            </a:pPr>
            <a:endParaRPr dirty="0"/>
          </a:p>
          <a:p>
            <a:pPr>
              <a:lnSpc>
                <a:spcPct val="100000"/>
              </a:lnSpc>
              <a:buSzPct val="45000"/>
              <a:buFont typeface="StarSymbol"/>
              <a:buChar char="l"/>
            </a:pPr>
            <a:r>
              <a:rPr lang="en-US" sz="1600" strike="noStrike" dirty="0">
                <a:solidFill>
                  <a:srgbClr val="FFFFFF"/>
                </a:solidFill>
                <a:latin typeface="Arial"/>
                <a:ea typeface="DejaVu Sans"/>
              </a:rPr>
              <a:t>Full Cache Fusion</a:t>
            </a:r>
            <a:endParaRPr dirty="0"/>
          </a:p>
          <a:p>
            <a:pPr lvl="1">
              <a:lnSpc>
                <a:spcPct val="100000"/>
              </a:lnSpc>
              <a:buSzPct val="75000"/>
              <a:buFont typeface="StarSymbol"/>
              <a:buChar char="l"/>
            </a:pPr>
            <a:r>
              <a:rPr lang="en-US" sz="1600" strike="noStrike" dirty="0">
                <a:solidFill>
                  <a:srgbClr val="FFFFFF"/>
                </a:solidFill>
                <a:latin typeface="Arial"/>
                <a:ea typeface="DejaVu Sans"/>
              </a:rPr>
              <a:t>Cache-to-cache data shipping through interconnect</a:t>
            </a:r>
            <a:endParaRPr dirty="0"/>
          </a:p>
          <a:p>
            <a:pPr lvl="1">
              <a:lnSpc>
                <a:spcPct val="100000"/>
              </a:lnSpc>
              <a:buSzPct val="75000"/>
              <a:buFont typeface="StarSymbol"/>
              <a:buChar char="l"/>
            </a:pPr>
            <a:r>
              <a:rPr lang="en-US" sz="1600" strike="noStrike" dirty="0">
                <a:solidFill>
                  <a:srgbClr val="FFFFFF"/>
                </a:solidFill>
                <a:latin typeface="Arial"/>
                <a:ea typeface="DejaVu Sans"/>
              </a:rPr>
              <a:t>Shared cache eliminates</a:t>
            </a:r>
            <a:endParaRPr dirty="0"/>
          </a:p>
          <a:p>
            <a:pPr lvl="1">
              <a:lnSpc>
                <a:spcPct val="100000"/>
              </a:lnSpc>
              <a:buSzPct val="75000"/>
              <a:buFont typeface="StarSymbol"/>
              <a:buChar char="l"/>
            </a:pPr>
            <a:r>
              <a:rPr lang="en-US" sz="1600" strike="noStrike" dirty="0">
                <a:solidFill>
                  <a:srgbClr val="FFFFFF"/>
                </a:solidFill>
                <a:latin typeface="Arial"/>
                <a:ea typeface="DejaVu Sans"/>
              </a:rPr>
              <a:t>slow I/O</a:t>
            </a:r>
            <a:endParaRPr dirty="0"/>
          </a:p>
          <a:p>
            <a:pPr>
              <a:lnSpc>
                <a:spcPct val="100000"/>
              </a:lnSpc>
            </a:pPr>
            <a:endParaRPr dirty="0"/>
          </a:p>
          <a:p>
            <a:pPr>
              <a:lnSpc>
                <a:spcPct val="100000"/>
              </a:lnSpc>
            </a:pPr>
            <a:endParaRPr dirty="0"/>
          </a:p>
        </p:txBody>
      </p:sp>
      <p:sp>
        <p:nvSpPr>
          <p:cNvPr id="638" name="CustomShape 3"/>
          <p:cNvSpPr/>
          <p:nvPr/>
        </p:nvSpPr>
        <p:spPr>
          <a:xfrm rot="1920000">
            <a:off x="5363640" y="1591200"/>
            <a:ext cx="625320" cy="36000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39" name="CustomShape 4"/>
          <p:cNvSpPr/>
          <p:nvPr/>
        </p:nvSpPr>
        <p:spPr>
          <a:xfrm rot="1920000">
            <a:off x="5732280" y="1367280"/>
            <a:ext cx="1186920" cy="69480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40" name="CustomShape 5"/>
          <p:cNvSpPr/>
          <p:nvPr/>
        </p:nvSpPr>
        <p:spPr>
          <a:xfrm>
            <a:off x="5689440" y="1608120"/>
            <a:ext cx="110880" cy="20448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641" name="CustomShape 6"/>
          <p:cNvSpPr/>
          <p:nvPr/>
        </p:nvSpPr>
        <p:spPr>
          <a:xfrm rot="1920000">
            <a:off x="6163920" y="1430640"/>
            <a:ext cx="1190160" cy="69156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42" name="CustomShape 7"/>
          <p:cNvSpPr/>
          <p:nvPr/>
        </p:nvSpPr>
        <p:spPr>
          <a:xfrm rot="1920000">
            <a:off x="7027560" y="1957680"/>
            <a:ext cx="410760" cy="23436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43" name="CustomShape 8"/>
          <p:cNvSpPr/>
          <p:nvPr/>
        </p:nvSpPr>
        <p:spPr>
          <a:xfrm rot="1920000">
            <a:off x="7218720" y="1649880"/>
            <a:ext cx="267840" cy="14868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44" name="CustomShape 9"/>
          <p:cNvSpPr/>
          <p:nvPr/>
        </p:nvSpPr>
        <p:spPr>
          <a:xfrm rot="1920000">
            <a:off x="6810120" y="2040480"/>
            <a:ext cx="264600" cy="14724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45" name="CustomShape 10"/>
          <p:cNvSpPr/>
          <p:nvPr/>
        </p:nvSpPr>
        <p:spPr>
          <a:xfrm rot="1920000">
            <a:off x="7121160" y="1800360"/>
            <a:ext cx="407880" cy="22824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46" name="CustomShape 11"/>
          <p:cNvSpPr/>
          <p:nvPr/>
        </p:nvSpPr>
        <p:spPr>
          <a:xfrm rot="1920000">
            <a:off x="5591880" y="1776600"/>
            <a:ext cx="622080" cy="35532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47" name="CustomShape 12"/>
          <p:cNvSpPr/>
          <p:nvPr/>
        </p:nvSpPr>
        <p:spPr>
          <a:xfrm rot="1920000">
            <a:off x="6207120" y="1906920"/>
            <a:ext cx="624960" cy="35820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48" name="CustomShape 13"/>
          <p:cNvSpPr/>
          <p:nvPr/>
        </p:nvSpPr>
        <p:spPr>
          <a:xfrm rot="1920000">
            <a:off x="5892480" y="1887480"/>
            <a:ext cx="621720" cy="35820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49" name="CustomShape 14"/>
          <p:cNvSpPr/>
          <p:nvPr/>
        </p:nvSpPr>
        <p:spPr>
          <a:xfrm rot="1920000">
            <a:off x="6125760" y="1429560"/>
            <a:ext cx="622080" cy="358200"/>
          </a:xfrm>
          <a:prstGeom prst="ellipse">
            <a:avLst/>
          </a:prstGeom>
          <a:solidFill>
            <a:srgbClr val="FFFFFF"/>
          </a:solidFill>
          <a:ln w="12600">
            <a:solidFill>
              <a:srgbClr val="FFFFFF"/>
            </a:solidFill>
            <a:miter/>
          </a:ln>
        </p:spPr>
        <p:style>
          <a:lnRef idx="0">
            <a:scrgbClr r="0" g="0" b="0"/>
          </a:lnRef>
          <a:fillRef idx="0">
            <a:scrgbClr r="0" g="0" b="0"/>
          </a:fillRef>
          <a:effectRef idx="0">
            <a:scrgbClr r="0" g="0" b="0"/>
          </a:effectRef>
          <a:fontRef idx="minor"/>
        </p:style>
      </p:sp>
      <p:sp>
        <p:nvSpPr>
          <p:cNvPr id="650" name="CustomShape 15"/>
          <p:cNvSpPr/>
          <p:nvPr/>
        </p:nvSpPr>
        <p:spPr>
          <a:xfrm>
            <a:off x="5781600" y="1411200"/>
            <a:ext cx="1568160" cy="80604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651" name="Line 16"/>
          <p:cNvSpPr/>
          <p:nvPr/>
        </p:nvSpPr>
        <p:spPr>
          <a:xfrm flipH="1">
            <a:off x="6878520" y="1409760"/>
            <a:ext cx="1581120" cy="330120"/>
          </a:xfrm>
          <a:prstGeom prst="line">
            <a:avLst/>
          </a:prstGeom>
          <a:ln w="25560">
            <a:solidFill>
              <a:srgbClr val="FD0000"/>
            </a:solidFill>
            <a:miter/>
            <a:tailEnd type="triangle" w="med" len="med"/>
          </a:ln>
        </p:spPr>
      </p:sp>
      <p:sp>
        <p:nvSpPr>
          <p:cNvPr id="652" name="CustomShape 17"/>
          <p:cNvSpPr/>
          <p:nvPr/>
        </p:nvSpPr>
        <p:spPr>
          <a:xfrm>
            <a:off x="7664400" y="1735200"/>
            <a:ext cx="844560" cy="3938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n-US" sz="2000" strike="noStrike">
                <a:solidFill>
                  <a:srgbClr val="FFFFFF"/>
                </a:solidFill>
                <a:latin typeface="Arial"/>
                <a:ea typeface="DejaVu Sans"/>
              </a:rPr>
              <a:t>Users</a:t>
            </a:r>
            <a:endParaRPr/>
          </a:p>
        </p:txBody>
      </p:sp>
      <p:sp>
        <p:nvSpPr>
          <p:cNvPr id="653" name="CustomShape 18"/>
          <p:cNvSpPr/>
          <p:nvPr/>
        </p:nvSpPr>
        <p:spPr>
          <a:xfrm>
            <a:off x="8329680" y="488880"/>
            <a:ext cx="201240" cy="690120"/>
          </a:xfrm>
          <a:prstGeom prst="rect">
            <a:avLst/>
          </a:prstGeom>
          <a:gradFill>
            <a:gsLst>
              <a:gs pos="0">
                <a:srgbClr val="000000"/>
              </a:gs>
              <a:gs pos="100000">
                <a:srgbClr val="CECECE"/>
              </a:gs>
            </a:gsLst>
            <a:lin ang="5400000"/>
          </a:gradFill>
          <a:ln w="12600">
            <a:solidFill>
              <a:srgbClr val="333333"/>
            </a:solidFill>
            <a:round/>
          </a:ln>
        </p:spPr>
        <p:style>
          <a:lnRef idx="0">
            <a:scrgbClr r="0" g="0" b="0"/>
          </a:lnRef>
          <a:fillRef idx="0">
            <a:scrgbClr r="0" g="0" b="0"/>
          </a:fillRef>
          <a:effectRef idx="0">
            <a:scrgbClr r="0" g="0" b="0"/>
          </a:effectRef>
          <a:fontRef idx="minor"/>
        </p:style>
      </p:sp>
      <p:sp>
        <p:nvSpPr>
          <p:cNvPr id="654" name="CustomShape 19"/>
          <p:cNvSpPr/>
          <p:nvPr/>
        </p:nvSpPr>
        <p:spPr>
          <a:xfrm>
            <a:off x="7559640" y="1263600"/>
            <a:ext cx="682200" cy="429840"/>
          </a:xfrm>
          <a:prstGeom prst="rect">
            <a:avLst/>
          </a:prstGeom>
          <a:gradFill>
            <a:gsLst>
              <a:gs pos="0">
                <a:srgbClr val="969696"/>
              </a:gs>
              <a:gs pos="100000">
                <a:srgbClr val="000000"/>
              </a:gs>
            </a:gsLst>
            <a:lin ang="13500000"/>
          </a:gradFill>
          <a:ln w="12600">
            <a:solidFill>
              <a:srgbClr val="333333"/>
            </a:solidFill>
            <a:round/>
          </a:ln>
        </p:spPr>
        <p:style>
          <a:lnRef idx="0">
            <a:scrgbClr r="0" g="0" b="0"/>
          </a:lnRef>
          <a:fillRef idx="0">
            <a:scrgbClr r="0" g="0" b="0"/>
          </a:fillRef>
          <a:effectRef idx="0">
            <a:scrgbClr r="0" g="0" b="0"/>
          </a:effectRef>
          <a:fontRef idx="minor"/>
        </p:style>
      </p:sp>
      <p:sp>
        <p:nvSpPr>
          <p:cNvPr id="655" name="CustomShape 20"/>
          <p:cNvSpPr/>
          <p:nvPr/>
        </p:nvSpPr>
        <p:spPr>
          <a:xfrm>
            <a:off x="8245440" y="1262160"/>
            <a:ext cx="285480" cy="429840"/>
          </a:xfrm>
          <a:prstGeom prst="rect">
            <a:avLst/>
          </a:prstGeom>
          <a:gradFill>
            <a:gsLst>
              <a:gs pos="0">
                <a:srgbClr val="CECECE"/>
              </a:gs>
              <a:gs pos="100000">
                <a:srgbClr val="000000"/>
              </a:gs>
            </a:gsLst>
            <a:lin ang="5400000"/>
          </a:gradFill>
          <a:ln w="12600">
            <a:solidFill>
              <a:srgbClr val="333333"/>
            </a:solidFill>
            <a:round/>
          </a:ln>
        </p:spPr>
        <p:style>
          <a:lnRef idx="0">
            <a:scrgbClr r="0" g="0" b="0"/>
          </a:lnRef>
          <a:fillRef idx="0">
            <a:scrgbClr r="0" g="0" b="0"/>
          </a:fillRef>
          <a:effectRef idx="0">
            <a:scrgbClr r="0" g="0" b="0"/>
          </a:effectRef>
          <a:fontRef idx="minor"/>
        </p:style>
      </p:sp>
      <p:sp>
        <p:nvSpPr>
          <p:cNvPr id="656" name="CustomShape 21"/>
          <p:cNvSpPr/>
          <p:nvPr/>
        </p:nvSpPr>
        <p:spPr>
          <a:xfrm>
            <a:off x="7561440" y="1209600"/>
            <a:ext cx="969480" cy="186840"/>
          </a:xfrm>
          <a:prstGeom prst="rect">
            <a:avLst/>
          </a:prstGeom>
          <a:gradFill>
            <a:gsLst>
              <a:gs pos="0">
                <a:srgbClr val="969696"/>
              </a:gs>
              <a:gs pos="100000">
                <a:srgbClr val="000000"/>
              </a:gs>
            </a:gsLst>
            <a:lin ang="8100000"/>
          </a:gradFill>
          <a:ln w="12600">
            <a:solidFill>
              <a:srgbClr val="333333"/>
            </a:solidFill>
            <a:round/>
          </a:ln>
        </p:spPr>
        <p:style>
          <a:lnRef idx="0">
            <a:scrgbClr r="0" g="0" b="0"/>
          </a:lnRef>
          <a:fillRef idx="0">
            <a:scrgbClr r="0" g="0" b="0"/>
          </a:fillRef>
          <a:effectRef idx="0">
            <a:scrgbClr r="0" g="0" b="0"/>
          </a:effectRef>
          <a:fontRef idx="minor"/>
        </p:style>
      </p:sp>
      <p:sp>
        <p:nvSpPr>
          <p:cNvPr id="657" name="CustomShape 22"/>
          <p:cNvSpPr/>
          <p:nvPr/>
        </p:nvSpPr>
        <p:spPr>
          <a:xfrm rot="180000">
            <a:off x="7684200" y="1139760"/>
            <a:ext cx="583920" cy="137880"/>
          </a:xfrm>
          <a:prstGeom prst="ellipse">
            <a:avLst/>
          </a:prstGeom>
          <a:gradFill>
            <a:gsLst>
              <a:gs pos="0">
                <a:srgbClr val="000000"/>
              </a:gs>
              <a:gs pos="50000">
                <a:srgbClr val="CECECE"/>
              </a:gs>
              <a:gs pos="100000">
                <a:srgbClr val="000000"/>
              </a:gs>
            </a:gsLst>
            <a:lin ang="10800000"/>
          </a:gradFill>
          <a:ln w="12600">
            <a:solidFill>
              <a:srgbClr val="333333"/>
            </a:solidFill>
            <a:miter/>
          </a:ln>
        </p:spPr>
        <p:style>
          <a:lnRef idx="0">
            <a:scrgbClr r="0" g="0" b="0"/>
          </a:lnRef>
          <a:fillRef idx="0">
            <a:scrgbClr r="0" g="0" b="0"/>
          </a:fillRef>
          <a:effectRef idx="0">
            <a:scrgbClr r="0" g="0" b="0"/>
          </a:effectRef>
          <a:fontRef idx="minor"/>
        </p:style>
      </p:sp>
      <p:sp>
        <p:nvSpPr>
          <p:cNvPr id="658" name="CustomShape 23"/>
          <p:cNvSpPr/>
          <p:nvPr/>
        </p:nvSpPr>
        <p:spPr>
          <a:xfrm rot="180000">
            <a:off x="7687800" y="1114560"/>
            <a:ext cx="583920" cy="139320"/>
          </a:xfrm>
          <a:prstGeom prst="ellipse">
            <a:avLst/>
          </a:prstGeom>
          <a:gradFill>
            <a:gsLst>
              <a:gs pos="0">
                <a:srgbClr val="CECECE"/>
              </a:gs>
              <a:gs pos="100000">
                <a:srgbClr val="000000"/>
              </a:gs>
            </a:gsLst>
            <a:lin ang="8100000"/>
          </a:gradFill>
          <a:ln w="12600">
            <a:solidFill>
              <a:srgbClr val="333333"/>
            </a:solidFill>
            <a:miter/>
          </a:ln>
        </p:spPr>
        <p:style>
          <a:lnRef idx="0">
            <a:scrgbClr r="0" g="0" b="0"/>
          </a:lnRef>
          <a:fillRef idx="0">
            <a:scrgbClr r="0" g="0" b="0"/>
          </a:fillRef>
          <a:effectRef idx="0">
            <a:scrgbClr r="0" g="0" b="0"/>
          </a:effectRef>
          <a:fontRef idx="minor"/>
        </p:style>
      </p:sp>
      <p:sp>
        <p:nvSpPr>
          <p:cNvPr id="659" name="CustomShape 24"/>
          <p:cNvSpPr/>
          <p:nvPr/>
        </p:nvSpPr>
        <p:spPr>
          <a:xfrm>
            <a:off x="7539120" y="403200"/>
            <a:ext cx="745560" cy="837720"/>
          </a:xfrm>
          <a:prstGeom prst="rect">
            <a:avLst/>
          </a:prstGeom>
          <a:gradFill>
            <a:gsLst>
              <a:gs pos="0">
                <a:srgbClr val="969696"/>
              </a:gs>
              <a:gs pos="100000">
                <a:srgbClr val="000000"/>
              </a:gs>
            </a:gsLst>
            <a:lin ang="13500000"/>
          </a:gradFill>
          <a:ln w="12600">
            <a:solidFill>
              <a:srgbClr val="333333"/>
            </a:solidFill>
            <a:round/>
          </a:ln>
        </p:spPr>
        <p:style>
          <a:lnRef idx="0">
            <a:scrgbClr r="0" g="0" b="0"/>
          </a:lnRef>
          <a:fillRef idx="0">
            <a:scrgbClr r="0" g="0" b="0"/>
          </a:fillRef>
          <a:effectRef idx="0">
            <a:scrgbClr r="0" g="0" b="0"/>
          </a:effectRef>
          <a:fontRef idx="minor"/>
        </p:style>
      </p:sp>
      <p:sp>
        <p:nvSpPr>
          <p:cNvPr id="660" name="CustomShape 25"/>
          <p:cNvSpPr/>
          <p:nvPr/>
        </p:nvSpPr>
        <p:spPr>
          <a:xfrm>
            <a:off x="8264520" y="403200"/>
            <a:ext cx="164520" cy="837720"/>
          </a:xfrm>
          <a:prstGeom prst="rect">
            <a:avLst/>
          </a:prstGeom>
          <a:gradFill>
            <a:gsLst>
              <a:gs pos="0">
                <a:srgbClr val="CECECE"/>
              </a:gs>
              <a:gs pos="100000">
                <a:srgbClr val="000000"/>
              </a:gs>
            </a:gsLst>
            <a:lin ang="5400000"/>
          </a:gradFill>
          <a:ln w="12600">
            <a:solidFill>
              <a:srgbClr val="333333"/>
            </a:solidFill>
            <a:round/>
          </a:ln>
        </p:spPr>
        <p:style>
          <a:lnRef idx="0">
            <a:scrgbClr r="0" g="0" b="0"/>
          </a:lnRef>
          <a:fillRef idx="0">
            <a:scrgbClr r="0" g="0" b="0"/>
          </a:fillRef>
          <a:effectRef idx="0">
            <a:scrgbClr r="0" g="0" b="0"/>
          </a:effectRef>
          <a:fontRef idx="minor"/>
        </p:style>
      </p:sp>
      <p:sp>
        <p:nvSpPr>
          <p:cNvPr id="661" name="CustomShape 26"/>
          <p:cNvSpPr/>
          <p:nvPr/>
        </p:nvSpPr>
        <p:spPr>
          <a:xfrm>
            <a:off x="7632720" y="471600"/>
            <a:ext cx="582120" cy="699480"/>
          </a:xfrm>
          <a:prstGeom prst="rect">
            <a:avLst/>
          </a:prstGeom>
          <a:gradFill>
            <a:gsLst>
              <a:gs pos="0">
                <a:srgbClr val="000000"/>
              </a:gs>
              <a:gs pos="100000">
                <a:srgbClr val="3366FF"/>
              </a:gs>
            </a:gsLst>
            <a:lin ang="13500000"/>
          </a:gradFill>
          <a:ln>
            <a:noFill/>
          </a:ln>
        </p:spPr>
        <p:style>
          <a:lnRef idx="0">
            <a:scrgbClr r="0" g="0" b="0"/>
          </a:lnRef>
          <a:fillRef idx="0">
            <a:scrgbClr r="0" g="0" b="0"/>
          </a:fillRef>
          <a:effectRef idx="0">
            <a:scrgbClr r="0" g="0" b="0"/>
          </a:effectRef>
          <a:fontRef idx="minor"/>
        </p:style>
      </p:sp>
      <p:sp>
        <p:nvSpPr>
          <p:cNvPr id="662" name="CustomShape 27"/>
          <p:cNvSpPr/>
          <p:nvPr/>
        </p:nvSpPr>
        <p:spPr>
          <a:xfrm>
            <a:off x="7608960" y="473040"/>
            <a:ext cx="605880" cy="651960"/>
          </a:xfrm>
          <a:prstGeom prst="rect">
            <a:avLst/>
          </a:prstGeom>
          <a:solidFill>
            <a:srgbClr val="000000"/>
          </a:solidFill>
          <a:ln>
            <a:noFill/>
          </a:ln>
        </p:spPr>
        <p:style>
          <a:lnRef idx="0">
            <a:scrgbClr r="0" g="0" b="0"/>
          </a:lnRef>
          <a:fillRef idx="0">
            <a:scrgbClr r="0" g="0" b="0"/>
          </a:fillRef>
          <a:effectRef idx="0">
            <a:scrgbClr r="0" g="0" b="0"/>
          </a:effectRef>
          <a:fontRef idx="minor"/>
        </p:style>
      </p:sp>
      <p:sp>
        <p:nvSpPr>
          <p:cNvPr id="663" name="CustomShape 28"/>
          <p:cNvSpPr/>
          <p:nvPr/>
        </p:nvSpPr>
        <p:spPr>
          <a:xfrm rot="780000">
            <a:off x="7945200" y="1438920"/>
            <a:ext cx="226440" cy="21960"/>
          </a:xfrm>
          <a:prstGeom prst="rect">
            <a:avLst/>
          </a:prstGeom>
          <a:solidFill>
            <a:srgbClr val="000000"/>
          </a:solidFill>
          <a:ln>
            <a:noFill/>
          </a:ln>
        </p:spPr>
        <p:style>
          <a:lnRef idx="0">
            <a:scrgbClr r="0" g="0" b="0"/>
          </a:lnRef>
          <a:fillRef idx="0">
            <a:scrgbClr r="0" g="0" b="0"/>
          </a:fillRef>
          <a:effectRef idx="0">
            <a:scrgbClr r="0" g="0" b="0"/>
          </a:effectRef>
          <a:fontRef idx="minor"/>
        </p:style>
      </p:sp>
      <p:sp>
        <p:nvSpPr>
          <p:cNvPr id="664" name="CustomShape 29"/>
          <p:cNvSpPr/>
          <p:nvPr/>
        </p:nvSpPr>
        <p:spPr>
          <a:xfrm>
            <a:off x="4648200" y="2644920"/>
            <a:ext cx="4264680" cy="2644200"/>
          </a:xfrm>
          <a:prstGeom prst="ellipse">
            <a:avLst/>
          </a:prstGeom>
          <a:gradFill>
            <a:gsLst>
              <a:gs pos="0">
                <a:srgbClr val="000000"/>
              </a:gs>
              <a:gs pos="100000">
                <a:srgbClr val="0033CC"/>
              </a:gs>
            </a:gsLst>
            <a:lin ang="5400000"/>
          </a:gradFill>
          <a:ln w="12600">
            <a:solidFill>
              <a:srgbClr val="FD0000"/>
            </a:solidFill>
            <a:miter/>
          </a:ln>
        </p:spPr>
        <p:style>
          <a:lnRef idx="0">
            <a:scrgbClr r="0" g="0" b="0"/>
          </a:lnRef>
          <a:fillRef idx="0">
            <a:scrgbClr r="0" g="0" b="0"/>
          </a:fillRef>
          <a:effectRef idx="0">
            <a:scrgbClr r="0" g="0" b="0"/>
          </a:effectRef>
          <a:fontRef idx="minor"/>
        </p:style>
      </p:sp>
      <p:sp>
        <p:nvSpPr>
          <p:cNvPr id="665" name="CustomShape 30"/>
          <p:cNvSpPr/>
          <p:nvPr/>
        </p:nvSpPr>
        <p:spPr>
          <a:xfrm>
            <a:off x="4313160" y="5213520"/>
            <a:ext cx="307080" cy="21384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66" name="CustomShape 31"/>
          <p:cNvSpPr/>
          <p:nvPr/>
        </p:nvSpPr>
        <p:spPr>
          <a:xfrm>
            <a:off x="4311360" y="5384880"/>
            <a:ext cx="313560" cy="8208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67" name="CustomShape 32"/>
          <p:cNvSpPr/>
          <p:nvPr/>
        </p:nvSpPr>
        <p:spPr>
          <a:xfrm>
            <a:off x="4311360" y="5181480"/>
            <a:ext cx="313560" cy="7740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68" name="CustomShape 33"/>
          <p:cNvSpPr/>
          <p:nvPr/>
        </p:nvSpPr>
        <p:spPr>
          <a:xfrm>
            <a:off x="4770360" y="5257800"/>
            <a:ext cx="302400" cy="21708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69" name="CustomShape 34"/>
          <p:cNvSpPr/>
          <p:nvPr/>
        </p:nvSpPr>
        <p:spPr>
          <a:xfrm>
            <a:off x="4763880" y="5430960"/>
            <a:ext cx="316800" cy="8028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70" name="CustomShape 35"/>
          <p:cNvSpPr/>
          <p:nvPr/>
        </p:nvSpPr>
        <p:spPr>
          <a:xfrm>
            <a:off x="4763880" y="5229360"/>
            <a:ext cx="316800" cy="7560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71" name="CustomShape 36"/>
          <p:cNvSpPr/>
          <p:nvPr/>
        </p:nvSpPr>
        <p:spPr>
          <a:xfrm>
            <a:off x="5244840" y="5307120"/>
            <a:ext cx="375480" cy="21852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72" name="CustomShape 37"/>
          <p:cNvSpPr/>
          <p:nvPr/>
        </p:nvSpPr>
        <p:spPr>
          <a:xfrm>
            <a:off x="5236920" y="5484960"/>
            <a:ext cx="389880" cy="7884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73" name="CustomShape 38"/>
          <p:cNvSpPr/>
          <p:nvPr/>
        </p:nvSpPr>
        <p:spPr>
          <a:xfrm>
            <a:off x="5236920" y="5273640"/>
            <a:ext cx="389880" cy="8064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74" name="CustomShape 39"/>
          <p:cNvSpPr/>
          <p:nvPr/>
        </p:nvSpPr>
        <p:spPr>
          <a:xfrm>
            <a:off x="5740200" y="5357880"/>
            <a:ext cx="402480" cy="25344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75" name="CustomShape 40"/>
          <p:cNvSpPr/>
          <p:nvPr/>
        </p:nvSpPr>
        <p:spPr>
          <a:xfrm>
            <a:off x="5732280" y="5560920"/>
            <a:ext cx="418320" cy="9504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76" name="CustomShape 41"/>
          <p:cNvSpPr/>
          <p:nvPr/>
        </p:nvSpPr>
        <p:spPr>
          <a:xfrm>
            <a:off x="5732280" y="5318280"/>
            <a:ext cx="418320" cy="9468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77" name="CustomShape 42"/>
          <p:cNvSpPr/>
          <p:nvPr/>
        </p:nvSpPr>
        <p:spPr>
          <a:xfrm>
            <a:off x="6332400" y="5448240"/>
            <a:ext cx="453240" cy="25524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78" name="CustomShape 43"/>
          <p:cNvSpPr/>
          <p:nvPr/>
        </p:nvSpPr>
        <p:spPr>
          <a:xfrm>
            <a:off x="6325920" y="5653080"/>
            <a:ext cx="466200" cy="9792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79" name="CustomShape 44"/>
          <p:cNvSpPr/>
          <p:nvPr/>
        </p:nvSpPr>
        <p:spPr>
          <a:xfrm>
            <a:off x="6325920" y="5411880"/>
            <a:ext cx="466200" cy="9144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80" name="CustomShape 45"/>
          <p:cNvSpPr/>
          <p:nvPr/>
        </p:nvSpPr>
        <p:spPr>
          <a:xfrm>
            <a:off x="6891120" y="5491080"/>
            <a:ext cx="474120" cy="29664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81" name="CustomShape 46"/>
          <p:cNvSpPr/>
          <p:nvPr/>
        </p:nvSpPr>
        <p:spPr>
          <a:xfrm>
            <a:off x="6885000" y="5729400"/>
            <a:ext cx="489600" cy="11052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82" name="CustomShape 47"/>
          <p:cNvSpPr/>
          <p:nvPr/>
        </p:nvSpPr>
        <p:spPr>
          <a:xfrm>
            <a:off x="6885000" y="5446800"/>
            <a:ext cx="489600" cy="10908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83" name="CustomShape 48"/>
          <p:cNvSpPr/>
          <p:nvPr/>
        </p:nvSpPr>
        <p:spPr>
          <a:xfrm>
            <a:off x="3963960" y="5305320"/>
            <a:ext cx="302400" cy="21564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84" name="CustomShape 49"/>
          <p:cNvSpPr/>
          <p:nvPr/>
        </p:nvSpPr>
        <p:spPr>
          <a:xfrm>
            <a:off x="3962520" y="5478480"/>
            <a:ext cx="313560" cy="7884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85" name="CustomShape 50"/>
          <p:cNvSpPr/>
          <p:nvPr/>
        </p:nvSpPr>
        <p:spPr>
          <a:xfrm>
            <a:off x="3962520" y="5273640"/>
            <a:ext cx="313560" cy="7884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86" name="CustomShape 51"/>
          <p:cNvSpPr/>
          <p:nvPr/>
        </p:nvSpPr>
        <p:spPr>
          <a:xfrm>
            <a:off x="4422600" y="5351400"/>
            <a:ext cx="300960" cy="21240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87" name="CustomShape 52"/>
          <p:cNvSpPr/>
          <p:nvPr/>
        </p:nvSpPr>
        <p:spPr>
          <a:xfrm>
            <a:off x="4416120" y="5524560"/>
            <a:ext cx="313560" cy="8064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88" name="CustomShape 53"/>
          <p:cNvSpPr/>
          <p:nvPr/>
        </p:nvSpPr>
        <p:spPr>
          <a:xfrm>
            <a:off x="4416120" y="5318280"/>
            <a:ext cx="313560" cy="7884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89" name="CustomShape 54"/>
          <p:cNvSpPr/>
          <p:nvPr/>
        </p:nvSpPr>
        <p:spPr>
          <a:xfrm>
            <a:off x="4894200" y="5398920"/>
            <a:ext cx="373680" cy="21888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90" name="CustomShape 55"/>
          <p:cNvSpPr/>
          <p:nvPr/>
        </p:nvSpPr>
        <p:spPr>
          <a:xfrm>
            <a:off x="4886280" y="5575320"/>
            <a:ext cx="388080" cy="8064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91" name="CustomShape 56"/>
          <p:cNvSpPr/>
          <p:nvPr/>
        </p:nvSpPr>
        <p:spPr>
          <a:xfrm>
            <a:off x="4886280" y="5365800"/>
            <a:ext cx="388080" cy="7884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92" name="CustomShape 57"/>
          <p:cNvSpPr/>
          <p:nvPr/>
        </p:nvSpPr>
        <p:spPr>
          <a:xfrm>
            <a:off x="5391000" y="5448240"/>
            <a:ext cx="402480" cy="25524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93" name="CustomShape 58"/>
          <p:cNvSpPr/>
          <p:nvPr/>
        </p:nvSpPr>
        <p:spPr>
          <a:xfrm>
            <a:off x="5384520" y="5653080"/>
            <a:ext cx="416880" cy="9792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94" name="CustomShape 59"/>
          <p:cNvSpPr/>
          <p:nvPr/>
        </p:nvSpPr>
        <p:spPr>
          <a:xfrm>
            <a:off x="5384520" y="5411880"/>
            <a:ext cx="416880" cy="9144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95" name="CustomShape 60"/>
          <p:cNvSpPr/>
          <p:nvPr/>
        </p:nvSpPr>
        <p:spPr>
          <a:xfrm>
            <a:off x="5983200" y="5541840"/>
            <a:ext cx="450000" cy="25524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96" name="CustomShape 61"/>
          <p:cNvSpPr/>
          <p:nvPr/>
        </p:nvSpPr>
        <p:spPr>
          <a:xfrm>
            <a:off x="5975280" y="5745240"/>
            <a:ext cx="467640" cy="9468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97" name="CustomShape 62"/>
          <p:cNvSpPr/>
          <p:nvPr/>
        </p:nvSpPr>
        <p:spPr>
          <a:xfrm>
            <a:off x="5975280" y="5502240"/>
            <a:ext cx="467640" cy="9504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98" name="CustomShape 63"/>
          <p:cNvSpPr/>
          <p:nvPr/>
        </p:nvSpPr>
        <p:spPr>
          <a:xfrm>
            <a:off x="6543720" y="5583240"/>
            <a:ext cx="471960" cy="296280"/>
          </a:xfrm>
          <a:prstGeom prst="rect">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699" name="CustomShape 64"/>
          <p:cNvSpPr/>
          <p:nvPr/>
        </p:nvSpPr>
        <p:spPr>
          <a:xfrm>
            <a:off x="6535440" y="5819760"/>
            <a:ext cx="489960" cy="112320"/>
          </a:xfrm>
          <a:prstGeom prst="ellipse">
            <a:avLst/>
          </a:prstGeom>
          <a:gradFill>
            <a:gsLst>
              <a:gs pos="0">
                <a:srgbClr val="000000"/>
              </a:gs>
              <a:gs pos="5000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700" name="CustomShape 65"/>
          <p:cNvSpPr/>
          <p:nvPr/>
        </p:nvSpPr>
        <p:spPr>
          <a:xfrm>
            <a:off x="6535440" y="5540400"/>
            <a:ext cx="489960" cy="107640"/>
          </a:xfrm>
          <a:prstGeom prst="ellipse">
            <a:avLst/>
          </a:prstGeom>
          <a:gradFill>
            <a:gsLst>
              <a:gs pos="0">
                <a:srgbClr val="CECECE"/>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701" name="Line 66"/>
          <p:cNvSpPr/>
          <p:nvPr/>
        </p:nvSpPr>
        <p:spPr>
          <a:xfrm flipV="1">
            <a:off x="4265640" y="4878000"/>
            <a:ext cx="3168000" cy="423720"/>
          </a:xfrm>
          <a:prstGeom prst="line">
            <a:avLst/>
          </a:prstGeom>
          <a:ln w="12600">
            <a:solidFill>
              <a:srgbClr val="FFFFFF"/>
            </a:solidFill>
            <a:miter/>
          </a:ln>
        </p:spPr>
      </p:sp>
      <p:sp>
        <p:nvSpPr>
          <p:cNvPr id="702" name="Line 67"/>
          <p:cNvSpPr/>
          <p:nvPr/>
        </p:nvSpPr>
        <p:spPr>
          <a:xfrm flipV="1">
            <a:off x="4674960" y="4925520"/>
            <a:ext cx="2757240" cy="376200"/>
          </a:xfrm>
          <a:prstGeom prst="line">
            <a:avLst/>
          </a:prstGeom>
          <a:ln w="12600">
            <a:solidFill>
              <a:srgbClr val="FFFFFF"/>
            </a:solidFill>
            <a:miter/>
          </a:ln>
        </p:spPr>
      </p:sp>
      <p:sp>
        <p:nvSpPr>
          <p:cNvPr id="703" name="Line 68"/>
          <p:cNvSpPr/>
          <p:nvPr/>
        </p:nvSpPr>
        <p:spPr>
          <a:xfrm flipV="1">
            <a:off x="5157720" y="4971600"/>
            <a:ext cx="2275920" cy="398520"/>
          </a:xfrm>
          <a:prstGeom prst="line">
            <a:avLst/>
          </a:prstGeom>
          <a:ln w="12600">
            <a:solidFill>
              <a:srgbClr val="FFFFFF"/>
            </a:solidFill>
            <a:miter/>
          </a:ln>
        </p:spPr>
      </p:sp>
      <p:sp>
        <p:nvSpPr>
          <p:cNvPr id="704" name="Line 69"/>
          <p:cNvSpPr/>
          <p:nvPr/>
        </p:nvSpPr>
        <p:spPr>
          <a:xfrm flipV="1">
            <a:off x="5771880" y="4971600"/>
            <a:ext cx="1719000" cy="468360"/>
          </a:xfrm>
          <a:prstGeom prst="line">
            <a:avLst/>
          </a:prstGeom>
          <a:ln w="12600">
            <a:solidFill>
              <a:srgbClr val="FFFFFF"/>
            </a:solidFill>
            <a:miter/>
          </a:ln>
        </p:spPr>
      </p:sp>
      <p:sp>
        <p:nvSpPr>
          <p:cNvPr id="705" name="Line 70"/>
          <p:cNvSpPr/>
          <p:nvPr/>
        </p:nvSpPr>
        <p:spPr>
          <a:xfrm flipV="1">
            <a:off x="6391080" y="5019480"/>
            <a:ext cx="1101600" cy="492120"/>
          </a:xfrm>
          <a:prstGeom prst="line">
            <a:avLst/>
          </a:prstGeom>
          <a:ln w="12600">
            <a:solidFill>
              <a:srgbClr val="FFFFFF"/>
            </a:solidFill>
            <a:miter/>
          </a:ln>
        </p:spPr>
      </p:sp>
      <p:sp>
        <p:nvSpPr>
          <p:cNvPr id="706" name="Line 71"/>
          <p:cNvSpPr/>
          <p:nvPr/>
        </p:nvSpPr>
        <p:spPr>
          <a:xfrm>
            <a:off x="4991040" y="4562640"/>
            <a:ext cx="2444400" cy="317160"/>
          </a:xfrm>
          <a:prstGeom prst="line">
            <a:avLst/>
          </a:prstGeom>
          <a:ln w="12600">
            <a:solidFill>
              <a:srgbClr val="FFFFFF"/>
            </a:solidFill>
            <a:miter/>
          </a:ln>
        </p:spPr>
      </p:sp>
      <p:sp>
        <p:nvSpPr>
          <p:cNvPr id="707" name="Line 72"/>
          <p:cNvSpPr/>
          <p:nvPr/>
        </p:nvSpPr>
        <p:spPr>
          <a:xfrm>
            <a:off x="5748120" y="4471920"/>
            <a:ext cx="1687320" cy="407880"/>
          </a:xfrm>
          <a:prstGeom prst="line">
            <a:avLst/>
          </a:prstGeom>
          <a:ln w="12600">
            <a:solidFill>
              <a:srgbClr val="FFFFFF"/>
            </a:solidFill>
            <a:miter/>
          </a:ln>
        </p:spPr>
      </p:sp>
      <p:sp>
        <p:nvSpPr>
          <p:cNvPr id="708" name="Line 73"/>
          <p:cNvSpPr/>
          <p:nvPr/>
        </p:nvSpPr>
        <p:spPr>
          <a:xfrm>
            <a:off x="6448320" y="4378320"/>
            <a:ext cx="987120" cy="457200"/>
          </a:xfrm>
          <a:prstGeom prst="line">
            <a:avLst/>
          </a:prstGeom>
          <a:ln w="12600">
            <a:solidFill>
              <a:srgbClr val="FFFFFF"/>
            </a:solidFill>
            <a:miter/>
          </a:ln>
        </p:spPr>
      </p:sp>
      <p:sp>
        <p:nvSpPr>
          <p:cNvPr id="709" name="Line 74"/>
          <p:cNvSpPr/>
          <p:nvPr/>
        </p:nvSpPr>
        <p:spPr>
          <a:xfrm>
            <a:off x="7076880" y="4276800"/>
            <a:ext cx="417240" cy="512640"/>
          </a:xfrm>
          <a:prstGeom prst="line">
            <a:avLst/>
          </a:prstGeom>
          <a:ln w="12600">
            <a:solidFill>
              <a:srgbClr val="FFFFFF"/>
            </a:solidFill>
            <a:miter/>
          </a:ln>
        </p:spPr>
      </p:sp>
      <p:sp>
        <p:nvSpPr>
          <p:cNvPr id="710" name="Line 75"/>
          <p:cNvSpPr/>
          <p:nvPr/>
        </p:nvSpPr>
        <p:spPr>
          <a:xfrm flipH="1">
            <a:off x="7616160" y="4241880"/>
            <a:ext cx="114120" cy="501480"/>
          </a:xfrm>
          <a:prstGeom prst="line">
            <a:avLst/>
          </a:prstGeom>
          <a:ln w="12600">
            <a:solidFill>
              <a:srgbClr val="FFFFFF"/>
            </a:solidFill>
            <a:miter/>
          </a:ln>
        </p:spPr>
      </p:sp>
      <p:sp>
        <p:nvSpPr>
          <p:cNvPr id="711" name="Line 76"/>
          <p:cNvSpPr/>
          <p:nvPr/>
        </p:nvSpPr>
        <p:spPr>
          <a:xfrm flipH="1">
            <a:off x="7734240" y="4103640"/>
            <a:ext cx="637920" cy="685800"/>
          </a:xfrm>
          <a:prstGeom prst="line">
            <a:avLst/>
          </a:prstGeom>
          <a:ln w="12600">
            <a:solidFill>
              <a:srgbClr val="FFFFFF"/>
            </a:solidFill>
            <a:miter/>
          </a:ln>
        </p:spPr>
      </p:sp>
      <p:sp>
        <p:nvSpPr>
          <p:cNvPr id="712" name="Line 77"/>
          <p:cNvSpPr/>
          <p:nvPr/>
        </p:nvSpPr>
        <p:spPr>
          <a:xfrm>
            <a:off x="5224320" y="3049560"/>
            <a:ext cx="2910960" cy="547560"/>
          </a:xfrm>
          <a:prstGeom prst="line">
            <a:avLst/>
          </a:prstGeom>
          <a:ln w="12600">
            <a:solidFill>
              <a:srgbClr val="FFFFFF"/>
            </a:solidFill>
            <a:miter/>
          </a:ln>
        </p:spPr>
      </p:sp>
      <p:sp>
        <p:nvSpPr>
          <p:cNvPr id="713" name="Line 78"/>
          <p:cNvSpPr/>
          <p:nvPr/>
        </p:nvSpPr>
        <p:spPr>
          <a:xfrm flipH="1" flipV="1">
            <a:off x="5222520" y="3087720"/>
            <a:ext cx="2202840" cy="566640"/>
          </a:xfrm>
          <a:prstGeom prst="line">
            <a:avLst/>
          </a:prstGeom>
          <a:ln w="12600">
            <a:solidFill>
              <a:srgbClr val="FFFFFF"/>
            </a:solidFill>
            <a:miter/>
          </a:ln>
        </p:spPr>
      </p:sp>
      <p:sp>
        <p:nvSpPr>
          <p:cNvPr id="714" name="Line 79"/>
          <p:cNvSpPr/>
          <p:nvPr/>
        </p:nvSpPr>
        <p:spPr>
          <a:xfrm>
            <a:off x="5224320" y="3189240"/>
            <a:ext cx="1512720" cy="546120"/>
          </a:xfrm>
          <a:prstGeom prst="line">
            <a:avLst/>
          </a:prstGeom>
          <a:ln w="12600">
            <a:solidFill>
              <a:srgbClr val="FFFFFF"/>
            </a:solidFill>
            <a:miter/>
          </a:ln>
        </p:spPr>
      </p:sp>
      <p:sp>
        <p:nvSpPr>
          <p:cNvPr id="715" name="Line 80"/>
          <p:cNvSpPr/>
          <p:nvPr/>
        </p:nvSpPr>
        <p:spPr>
          <a:xfrm>
            <a:off x="5165640" y="3230640"/>
            <a:ext cx="929880" cy="596880"/>
          </a:xfrm>
          <a:prstGeom prst="line">
            <a:avLst/>
          </a:prstGeom>
          <a:ln w="12600">
            <a:solidFill>
              <a:srgbClr val="FFFFFF"/>
            </a:solidFill>
            <a:miter/>
          </a:ln>
        </p:spPr>
      </p:sp>
      <p:sp>
        <p:nvSpPr>
          <p:cNvPr id="716" name="Line 81"/>
          <p:cNvSpPr/>
          <p:nvPr/>
        </p:nvSpPr>
        <p:spPr>
          <a:xfrm>
            <a:off x="5108400" y="3187800"/>
            <a:ext cx="345600" cy="685800"/>
          </a:xfrm>
          <a:prstGeom prst="line">
            <a:avLst/>
          </a:prstGeom>
          <a:ln w="12600">
            <a:solidFill>
              <a:srgbClr val="FFFFFF"/>
            </a:solidFill>
            <a:miter/>
          </a:ln>
        </p:spPr>
      </p:sp>
      <p:sp>
        <p:nvSpPr>
          <p:cNvPr id="717" name="Line 82"/>
          <p:cNvSpPr/>
          <p:nvPr/>
        </p:nvSpPr>
        <p:spPr>
          <a:xfrm flipH="1">
            <a:off x="4698720" y="3230640"/>
            <a:ext cx="406080" cy="685800"/>
          </a:xfrm>
          <a:prstGeom prst="line">
            <a:avLst/>
          </a:prstGeom>
          <a:ln>
            <a:noFill/>
          </a:ln>
        </p:spPr>
      </p:sp>
      <p:sp>
        <p:nvSpPr>
          <p:cNvPr id="718" name="CustomShape 83"/>
          <p:cNvSpPr/>
          <p:nvPr/>
        </p:nvSpPr>
        <p:spPr>
          <a:xfrm>
            <a:off x="5927760" y="3778200"/>
            <a:ext cx="524520" cy="39240"/>
          </a:xfrm>
          <a:prstGeom prst="rect">
            <a:avLst/>
          </a:prstGeom>
          <a:gradFill>
            <a:gsLst>
              <a:gs pos="0">
                <a:srgbClr val="000000"/>
              </a:gs>
              <a:gs pos="100000">
                <a:srgbClr val="E0E0E0"/>
              </a:gs>
            </a:gsLst>
            <a:lin ang="13500000"/>
          </a:gradFill>
          <a:ln>
            <a:noFill/>
          </a:ln>
        </p:spPr>
        <p:style>
          <a:lnRef idx="0">
            <a:scrgbClr r="0" g="0" b="0"/>
          </a:lnRef>
          <a:fillRef idx="0">
            <a:scrgbClr r="0" g="0" b="0"/>
          </a:fillRef>
          <a:effectRef idx="0">
            <a:scrgbClr r="0" g="0" b="0"/>
          </a:effectRef>
          <a:fontRef idx="minor"/>
        </p:style>
      </p:sp>
      <p:sp>
        <p:nvSpPr>
          <p:cNvPr id="719" name="CustomShape 84"/>
          <p:cNvSpPr/>
          <p:nvPr/>
        </p:nvSpPr>
        <p:spPr>
          <a:xfrm>
            <a:off x="6091200" y="3817800"/>
            <a:ext cx="383400" cy="23400"/>
          </a:xfrm>
          <a:prstGeom prst="rect">
            <a:avLst/>
          </a:prstGeom>
          <a:solidFill>
            <a:srgbClr val="E0E0E0"/>
          </a:solidFill>
          <a:ln>
            <a:noFill/>
          </a:ln>
        </p:spPr>
        <p:style>
          <a:lnRef idx="0">
            <a:scrgbClr r="0" g="0" b="0"/>
          </a:lnRef>
          <a:fillRef idx="0">
            <a:scrgbClr r="0" g="0" b="0"/>
          </a:fillRef>
          <a:effectRef idx="0">
            <a:scrgbClr r="0" g="0" b="0"/>
          </a:effectRef>
          <a:fontRef idx="minor"/>
        </p:style>
      </p:sp>
      <p:sp>
        <p:nvSpPr>
          <p:cNvPr id="720" name="CustomShape 85"/>
          <p:cNvSpPr/>
          <p:nvPr/>
        </p:nvSpPr>
        <p:spPr>
          <a:xfrm>
            <a:off x="5927760" y="3778200"/>
            <a:ext cx="213480" cy="634680"/>
          </a:xfrm>
          <a:prstGeom prst="rect">
            <a:avLst/>
          </a:prstGeom>
          <a:gradFill>
            <a:gsLst>
              <a:gs pos="0">
                <a:srgbClr val="A0A0A0"/>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721" name="CustomShape 86"/>
          <p:cNvSpPr/>
          <p:nvPr/>
        </p:nvSpPr>
        <p:spPr>
          <a:xfrm>
            <a:off x="6113160" y="4038480"/>
            <a:ext cx="353520" cy="37440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722" name="CustomShape 87"/>
          <p:cNvSpPr/>
          <p:nvPr/>
        </p:nvSpPr>
        <p:spPr>
          <a:xfrm>
            <a:off x="6116400" y="3828960"/>
            <a:ext cx="380160" cy="18540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723" name="CustomShape 88"/>
          <p:cNvSpPr/>
          <p:nvPr/>
        </p:nvSpPr>
        <p:spPr>
          <a:xfrm>
            <a:off x="6114960" y="4017960"/>
            <a:ext cx="381600" cy="2340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724" name="CustomShape 89"/>
          <p:cNvSpPr/>
          <p:nvPr/>
        </p:nvSpPr>
        <p:spPr>
          <a:xfrm>
            <a:off x="6121440" y="3819600"/>
            <a:ext cx="27720" cy="59328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25" name="CustomShape 90"/>
          <p:cNvSpPr/>
          <p:nvPr/>
        </p:nvSpPr>
        <p:spPr>
          <a:xfrm>
            <a:off x="6137280" y="3819600"/>
            <a:ext cx="29160" cy="59328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26" name="CustomShape 91"/>
          <p:cNvSpPr/>
          <p:nvPr/>
        </p:nvSpPr>
        <p:spPr>
          <a:xfrm>
            <a:off x="6161040" y="3819600"/>
            <a:ext cx="26280" cy="59148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27" name="CustomShape 92"/>
          <p:cNvSpPr/>
          <p:nvPr/>
        </p:nvSpPr>
        <p:spPr>
          <a:xfrm>
            <a:off x="6176880" y="3819600"/>
            <a:ext cx="29160" cy="59328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28" name="CustomShape 93"/>
          <p:cNvSpPr/>
          <p:nvPr/>
        </p:nvSpPr>
        <p:spPr>
          <a:xfrm>
            <a:off x="6199200" y="3819600"/>
            <a:ext cx="23040" cy="59148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29" name="CustomShape 94"/>
          <p:cNvSpPr/>
          <p:nvPr/>
        </p:nvSpPr>
        <p:spPr>
          <a:xfrm>
            <a:off x="6237000" y="4102200"/>
            <a:ext cx="199440" cy="26316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30" name="CustomShape 95"/>
          <p:cNvSpPr/>
          <p:nvPr/>
        </p:nvSpPr>
        <p:spPr>
          <a:xfrm>
            <a:off x="6237000" y="4160880"/>
            <a:ext cx="199440" cy="2484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31" name="CustomShape 96"/>
          <p:cNvSpPr/>
          <p:nvPr/>
        </p:nvSpPr>
        <p:spPr>
          <a:xfrm>
            <a:off x="6237000" y="4219560"/>
            <a:ext cx="199440" cy="2664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32" name="CustomShape 97"/>
          <p:cNvSpPr/>
          <p:nvPr/>
        </p:nvSpPr>
        <p:spPr>
          <a:xfrm>
            <a:off x="6237000" y="4276800"/>
            <a:ext cx="199440" cy="2808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33" name="CustomShape 98"/>
          <p:cNvSpPr/>
          <p:nvPr/>
        </p:nvSpPr>
        <p:spPr>
          <a:xfrm>
            <a:off x="6261120" y="4159080"/>
            <a:ext cx="145080" cy="2988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734" name="CustomShape 99"/>
          <p:cNvSpPr/>
          <p:nvPr/>
        </p:nvSpPr>
        <p:spPr>
          <a:xfrm>
            <a:off x="6261120" y="4218120"/>
            <a:ext cx="145080" cy="2628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735" name="CustomShape 100"/>
          <p:cNvSpPr/>
          <p:nvPr/>
        </p:nvSpPr>
        <p:spPr>
          <a:xfrm>
            <a:off x="6370560" y="4098960"/>
            <a:ext cx="23040" cy="2484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736" name="CustomShape 101"/>
          <p:cNvSpPr/>
          <p:nvPr/>
        </p:nvSpPr>
        <p:spPr>
          <a:xfrm>
            <a:off x="6237000" y="4102200"/>
            <a:ext cx="199440" cy="26640"/>
          </a:xfrm>
          <a:prstGeom prst="rect">
            <a:avLst/>
          </a:prstGeom>
          <a:solidFill>
            <a:srgbClr val="A0A0A0"/>
          </a:solidFill>
          <a:ln w="12600">
            <a:solidFill>
              <a:srgbClr val="808080"/>
            </a:solidFill>
            <a:miter/>
          </a:ln>
        </p:spPr>
        <p:style>
          <a:lnRef idx="0">
            <a:scrgbClr r="0" g="0" b="0"/>
          </a:lnRef>
          <a:fillRef idx="0">
            <a:scrgbClr r="0" g="0" b="0"/>
          </a:fillRef>
          <a:effectRef idx="0">
            <a:scrgbClr r="0" g="0" b="0"/>
          </a:effectRef>
          <a:fontRef idx="minor"/>
        </p:style>
      </p:sp>
      <p:sp>
        <p:nvSpPr>
          <p:cNvPr id="737" name="CustomShape 102"/>
          <p:cNvSpPr/>
          <p:nvPr/>
        </p:nvSpPr>
        <p:spPr>
          <a:xfrm>
            <a:off x="6335640" y="4098960"/>
            <a:ext cx="3240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738" name="CustomShape 103"/>
          <p:cNvSpPr/>
          <p:nvPr/>
        </p:nvSpPr>
        <p:spPr>
          <a:xfrm>
            <a:off x="6335640" y="4118040"/>
            <a:ext cx="9288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739" name="CustomShape 104"/>
          <p:cNvSpPr/>
          <p:nvPr/>
        </p:nvSpPr>
        <p:spPr>
          <a:xfrm>
            <a:off x="6378480" y="4103640"/>
            <a:ext cx="5004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740" name="CustomShape 105"/>
          <p:cNvSpPr/>
          <p:nvPr/>
        </p:nvSpPr>
        <p:spPr>
          <a:xfrm>
            <a:off x="6430680" y="4103640"/>
            <a:ext cx="23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741" name="CustomShape 106"/>
          <p:cNvSpPr/>
          <p:nvPr/>
        </p:nvSpPr>
        <p:spPr>
          <a:xfrm>
            <a:off x="6392880" y="4133880"/>
            <a:ext cx="360" cy="360"/>
          </a:xfrm>
          <a:prstGeom prst="ellipse">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42" name="CustomShape 107"/>
          <p:cNvSpPr/>
          <p:nvPr/>
        </p:nvSpPr>
        <p:spPr>
          <a:xfrm>
            <a:off x="6240240" y="4113360"/>
            <a:ext cx="19440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743" name="CustomShape 108"/>
          <p:cNvSpPr/>
          <p:nvPr/>
        </p:nvSpPr>
        <p:spPr>
          <a:xfrm>
            <a:off x="6275160" y="4168800"/>
            <a:ext cx="12456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744" name="CustomShape 109"/>
          <p:cNvSpPr/>
          <p:nvPr/>
        </p:nvSpPr>
        <p:spPr>
          <a:xfrm>
            <a:off x="6311880" y="4179960"/>
            <a:ext cx="56160" cy="23400"/>
          </a:xfrm>
          <a:prstGeom prst="rect">
            <a:avLst/>
          </a:prstGeom>
          <a:noFill/>
          <a:ln w="12600">
            <a:solidFill>
              <a:srgbClr val="808080"/>
            </a:solidFill>
            <a:round/>
          </a:ln>
        </p:spPr>
        <p:style>
          <a:lnRef idx="0">
            <a:scrgbClr r="0" g="0" b="0"/>
          </a:lnRef>
          <a:fillRef idx="0">
            <a:scrgbClr r="0" g="0" b="0"/>
          </a:fillRef>
          <a:effectRef idx="0">
            <a:scrgbClr r="0" g="0" b="0"/>
          </a:effectRef>
          <a:fontRef idx="minor"/>
        </p:style>
      </p:sp>
      <p:sp>
        <p:nvSpPr>
          <p:cNvPr id="745" name="CustomShape 110"/>
          <p:cNvSpPr/>
          <p:nvPr/>
        </p:nvSpPr>
        <p:spPr>
          <a:xfrm>
            <a:off x="6149880" y="3857760"/>
            <a:ext cx="51480" cy="4248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746" name="CustomShape 111"/>
          <p:cNvSpPr/>
          <p:nvPr/>
        </p:nvSpPr>
        <p:spPr>
          <a:xfrm>
            <a:off x="6154560" y="3935520"/>
            <a:ext cx="51480" cy="4248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747" name="CustomShape 112"/>
          <p:cNvSpPr/>
          <p:nvPr/>
        </p:nvSpPr>
        <p:spPr>
          <a:xfrm>
            <a:off x="6235560" y="3929040"/>
            <a:ext cx="221400" cy="5508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748" name="CustomShape 113"/>
          <p:cNvSpPr/>
          <p:nvPr/>
        </p:nvSpPr>
        <p:spPr>
          <a:xfrm>
            <a:off x="6283080" y="3944880"/>
            <a:ext cx="23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749" name="CustomShape 114"/>
          <p:cNvSpPr/>
          <p:nvPr/>
        </p:nvSpPr>
        <p:spPr>
          <a:xfrm>
            <a:off x="6283080" y="3960720"/>
            <a:ext cx="23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750" name="CustomShape 115"/>
          <p:cNvSpPr/>
          <p:nvPr/>
        </p:nvSpPr>
        <p:spPr>
          <a:xfrm>
            <a:off x="6338880" y="3949560"/>
            <a:ext cx="23040" cy="23400"/>
          </a:xfrm>
          <a:prstGeom prst="rect">
            <a:avLst/>
          </a:prstGeom>
          <a:solidFill>
            <a:srgbClr val="008000"/>
          </a:solidFill>
          <a:ln>
            <a:noFill/>
          </a:ln>
        </p:spPr>
        <p:style>
          <a:lnRef idx="0">
            <a:scrgbClr r="0" g="0" b="0"/>
          </a:lnRef>
          <a:fillRef idx="0">
            <a:scrgbClr r="0" g="0" b="0"/>
          </a:fillRef>
          <a:effectRef idx="0">
            <a:scrgbClr r="0" g="0" b="0"/>
          </a:effectRef>
          <a:fontRef idx="minor"/>
        </p:style>
      </p:sp>
      <p:sp>
        <p:nvSpPr>
          <p:cNvPr id="751" name="CustomShape 116"/>
          <p:cNvSpPr/>
          <p:nvPr/>
        </p:nvSpPr>
        <p:spPr>
          <a:xfrm>
            <a:off x="6253200" y="3949560"/>
            <a:ext cx="21240" cy="21960"/>
          </a:xfrm>
          <a:prstGeom prst="ellipse">
            <a:avLst/>
          </a:prstGeom>
          <a:solidFill>
            <a:srgbClr val="202020"/>
          </a:solidFill>
          <a:ln>
            <a:noFill/>
          </a:ln>
        </p:spPr>
        <p:style>
          <a:lnRef idx="0">
            <a:scrgbClr r="0" g="0" b="0"/>
          </a:lnRef>
          <a:fillRef idx="0">
            <a:scrgbClr r="0" g="0" b="0"/>
          </a:fillRef>
          <a:effectRef idx="0">
            <a:scrgbClr r="0" g="0" b="0"/>
          </a:effectRef>
          <a:fontRef idx="minor"/>
        </p:style>
      </p:sp>
      <p:sp>
        <p:nvSpPr>
          <p:cNvPr id="752" name="CustomShape 117"/>
          <p:cNvSpPr/>
          <p:nvPr/>
        </p:nvSpPr>
        <p:spPr>
          <a:xfrm>
            <a:off x="5162400" y="3870360"/>
            <a:ext cx="583560" cy="42480"/>
          </a:xfrm>
          <a:prstGeom prst="rect">
            <a:avLst/>
          </a:prstGeom>
          <a:gradFill>
            <a:gsLst>
              <a:gs pos="0">
                <a:srgbClr val="000000"/>
              </a:gs>
              <a:gs pos="100000">
                <a:srgbClr val="E0E0E0"/>
              </a:gs>
            </a:gsLst>
            <a:lin ang="13500000"/>
          </a:gradFill>
          <a:ln>
            <a:noFill/>
          </a:ln>
        </p:spPr>
        <p:style>
          <a:lnRef idx="0">
            <a:scrgbClr r="0" g="0" b="0"/>
          </a:lnRef>
          <a:fillRef idx="0">
            <a:scrgbClr r="0" g="0" b="0"/>
          </a:fillRef>
          <a:effectRef idx="0">
            <a:scrgbClr r="0" g="0" b="0"/>
          </a:effectRef>
          <a:fontRef idx="minor"/>
        </p:style>
      </p:sp>
      <p:sp>
        <p:nvSpPr>
          <p:cNvPr id="753" name="CustomShape 118"/>
          <p:cNvSpPr/>
          <p:nvPr/>
        </p:nvSpPr>
        <p:spPr>
          <a:xfrm>
            <a:off x="5348160" y="3909960"/>
            <a:ext cx="424800" cy="23400"/>
          </a:xfrm>
          <a:prstGeom prst="rect">
            <a:avLst/>
          </a:prstGeom>
          <a:solidFill>
            <a:srgbClr val="E0E0E0"/>
          </a:solidFill>
          <a:ln>
            <a:noFill/>
          </a:ln>
        </p:spPr>
        <p:style>
          <a:lnRef idx="0">
            <a:scrgbClr r="0" g="0" b="0"/>
          </a:lnRef>
          <a:fillRef idx="0">
            <a:scrgbClr r="0" g="0" b="0"/>
          </a:fillRef>
          <a:effectRef idx="0">
            <a:scrgbClr r="0" g="0" b="0"/>
          </a:effectRef>
          <a:fontRef idx="minor"/>
        </p:style>
      </p:sp>
      <p:sp>
        <p:nvSpPr>
          <p:cNvPr id="754" name="CustomShape 119"/>
          <p:cNvSpPr/>
          <p:nvPr/>
        </p:nvSpPr>
        <p:spPr>
          <a:xfrm>
            <a:off x="5162400" y="3870360"/>
            <a:ext cx="237240" cy="685440"/>
          </a:xfrm>
          <a:prstGeom prst="rect">
            <a:avLst/>
          </a:prstGeom>
          <a:gradFill>
            <a:gsLst>
              <a:gs pos="0">
                <a:srgbClr val="A0A0A0"/>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755" name="CustomShape 120"/>
          <p:cNvSpPr/>
          <p:nvPr/>
        </p:nvSpPr>
        <p:spPr>
          <a:xfrm>
            <a:off x="5370480" y="4152960"/>
            <a:ext cx="392760" cy="40284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756" name="CustomShape 121"/>
          <p:cNvSpPr/>
          <p:nvPr/>
        </p:nvSpPr>
        <p:spPr>
          <a:xfrm>
            <a:off x="5375160" y="3925800"/>
            <a:ext cx="419760" cy="20124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757" name="CustomShape 122"/>
          <p:cNvSpPr/>
          <p:nvPr/>
        </p:nvSpPr>
        <p:spPr>
          <a:xfrm>
            <a:off x="5371920" y="4130640"/>
            <a:ext cx="423000" cy="2340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758" name="CustomShape 123"/>
          <p:cNvSpPr/>
          <p:nvPr/>
        </p:nvSpPr>
        <p:spPr>
          <a:xfrm>
            <a:off x="5383080" y="3916440"/>
            <a:ext cx="27720" cy="63936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59" name="CustomShape 124"/>
          <p:cNvSpPr/>
          <p:nvPr/>
        </p:nvSpPr>
        <p:spPr>
          <a:xfrm>
            <a:off x="5395680" y="3916440"/>
            <a:ext cx="36000" cy="63936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60" name="CustomShape 125"/>
          <p:cNvSpPr/>
          <p:nvPr/>
        </p:nvSpPr>
        <p:spPr>
          <a:xfrm>
            <a:off x="5422680" y="3916440"/>
            <a:ext cx="29520" cy="63756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61" name="CustomShape 126"/>
          <p:cNvSpPr/>
          <p:nvPr/>
        </p:nvSpPr>
        <p:spPr>
          <a:xfrm>
            <a:off x="5443560" y="3916440"/>
            <a:ext cx="30960" cy="63936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62" name="CustomShape 127"/>
          <p:cNvSpPr/>
          <p:nvPr/>
        </p:nvSpPr>
        <p:spPr>
          <a:xfrm>
            <a:off x="5465520" y="3916440"/>
            <a:ext cx="28080" cy="63756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63" name="CustomShape 128"/>
          <p:cNvSpPr/>
          <p:nvPr/>
        </p:nvSpPr>
        <p:spPr>
          <a:xfrm>
            <a:off x="5510160" y="4219560"/>
            <a:ext cx="221400" cy="28368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64" name="CustomShape 129"/>
          <p:cNvSpPr/>
          <p:nvPr/>
        </p:nvSpPr>
        <p:spPr>
          <a:xfrm>
            <a:off x="5510160" y="4281480"/>
            <a:ext cx="221400" cy="3276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65" name="CustomShape 130"/>
          <p:cNvSpPr/>
          <p:nvPr/>
        </p:nvSpPr>
        <p:spPr>
          <a:xfrm>
            <a:off x="5510160" y="4343400"/>
            <a:ext cx="221400" cy="3132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66" name="CustomShape 131"/>
          <p:cNvSpPr/>
          <p:nvPr/>
        </p:nvSpPr>
        <p:spPr>
          <a:xfrm>
            <a:off x="5510160" y="4406760"/>
            <a:ext cx="221400" cy="3312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67" name="CustomShape 132"/>
          <p:cNvSpPr/>
          <p:nvPr/>
        </p:nvSpPr>
        <p:spPr>
          <a:xfrm>
            <a:off x="5533920" y="4281480"/>
            <a:ext cx="162720" cy="3132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768" name="CustomShape 133"/>
          <p:cNvSpPr/>
          <p:nvPr/>
        </p:nvSpPr>
        <p:spPr>
          <a:xfrm>
            <a:off x="5533920" y="4344840"/>
            <a:ext cx="162720" cy="2988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769" name="CustomShape 134"/>
          <p:cNvSpPr/>
          <p:nvPr/>
        </p:nvSpPr>
        <p:spPr>
          <a:xfrm>
            <a:off x="5653080" y="4218120"/>
            <a:ext cx="23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770" name="CustomShape 135"/>
          <p:cNvSpPr/>
          <p:nvPr/>
        </p:nvSpPr>
        <p:spPr>
          <a:xfrm>
            <a:off x="5510160" y="4219560"/>
            <a:ext cx="221400" cy="28080"/>
          </a:xfrm>
          <a:prstGeom prst="rect">
            <a:avLst/>
          </a:prstGeom>
          <a:solidFill>
            <a:srgbClr val="A0A0A0"/>
          </a:solidFill>
          <a:ln w="12600">
            <a:solidFill>
              <a:srgbClr val="808080"/>
            </a:solidFill>
            <a:miter/>
          </a:ln>
        </p:spPr>
        <p:style>
          <a:lnRef idx="0">
            <a:scrgbClr r="0" g="0" b="0"/>
          </a:lnRef>
          <a:fillRef idx="0">
            <a:scrgbClr r="0" g="0" b="0"/>
          </a:fillRef>
          <a:effectRef idx="0">
            <a:scrgbClr r="0" g="0" b="0"/>
          </a:effectRef>
          <a:fontRef idx="minor"/>
        </p:style>
      </p:sp>
      <p:sp>
        <p:nvSpPr>
          <p:cNvPr id="771" name="CustomShape 136"/>
          <p:cNvSpPr/>
          <p:nvPr/>
        </p:nvSpPr>
        <p:spPr>
          <a:xfrm>
            <a:off x="5616360" y="4218120"/>
            <a:ext cx="3420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772" name="CustomShape 137"/>
          <p:cNvSpPr/>
          <p:nvPr/>
        </p:nvSpPr>
        <p:spPr>
          <a:xfrm>
            <a:off x="5616360" y="4237200"/>
            <a:ext cx="104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773" name="CustomShape 138"/>
          <p:cNvSpPr/>
          <p:nvPr/>
        </p:nvSpPr>
        <p:spPr>
          <a:xfrm>
            <a:off x="5665680" y="4219560"/>
            <a:ext cx="5472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774" name="CustomShape 139"/>
          <p:cNvSpPr/>
          <p:nvPr/>
        </p:nvSpPr>
        <p:spPr>
          <a:xfrm>
            <a:off x="5724360" y="4219560"/>
            <a:ext cx="23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775" name="CustomShape 140"/>
          <p:cNvSpPr/>
          <p:nvPr/>
        </p:nvSpPr>
        <p:spPr>
          <a:xfrm>
            <a:off x="5680080" y="4254480"/>
            <a:ext cx="360" cy="360"/>
          </a:xfrm>
          <a:prstGeom prst="ellipse">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76" name="CustomShape 141"/>
          <p:cNvSpPr/>
          <p:nvPr/>
        </p:nvSpPr>
        <p:spPr>
          <a:xfrm>
            <a:off x="5511600" y="4230720"/>
            <a:ext cx="21528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777" name="CustomShape 142"/>
          <p:cNvSpPr/>
          <p:nvPr/>
        </p:nvSpPr>
        <p:spPr>
          <a:xfrm>
            <a:off x="5551200" y="4289400"/>
            <a:ext cx="13752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778" name="CustomShape 143"/>
          <p:cNvSpPr/>
          <p:nvPr/>
        </p:nvSpPr>
        <p:spPr>
          <a:xfrm>
            <a:off x="5592600" y="4303800"/>
            <a:ext cx="59400" cy="23400"/>
          </a:xfrm>
          <a:prstGeom prst="rect">
            <a:avLst/>
          </a:prstGeom>
          <a:noFill/>
          <a:ln w="12600">
            <a:solidFill>
              <a:srgbClr val="808080"/>
            </a:solidFill>
            <a:round/>
          </a:ln>
        </p:spPr>
        <p:style>
          <a:lnRef idx="0">
            <a:scrgbClr r="0" g="0" b="0"/>
          </a:lnRef>
          <a:fillRef idx="0">
            <a:scrgbClr r="0" g="0" b="0"/>
          </a:fillRef>
          <a:effectRef idx="0">
            <a:scrgbClr r="0" g="0" b="0"/>
          </a:effectRef>
          <a:fontRef idx="minor"/>
        </p:style>
      </p:sp>
      <p:sp>
        <p:nvSpPr>
          <p:cNvPr id="779" name="CustomShape 144"/>
          <p:cNvSpPr/>
          <p:nvPr/>
        </p:nvSpPr>
        <p:spPr>
          <a:xfrm>
            <a:off x="5408640" y="3954600"/>
            <a:ext cx="57960" cy="4860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780" name="CustomShape 145"/>
          <p:cNvSpPr/>
          <p:nvPr/>
        </p:nvSpPr>
        <p:spPr>
          <a:xfrm>
            <a:off x="5414760" y="4038480"/>
            <a:ext cx="57960" cy="4572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781" name="CustomShape 146"/>
          <p:cNvSpPr/>
          <p:nvPr/>
        </p:nvSpPr>
        <p:spPr>
          <a:xfrm>
            <a:off x="5508360" y="4032360"/>
            <a:ext cx="243720" cy="5832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782" name="CustomShape 147"/>
          <p:cNvSpPr/>
          <p:nvPr/>
        </p:nvSpPr>
        <p:spPr>
          <a:xfrm>
            <a:off x="5557680" y="4048200"/>
            <a:ext cx="23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783" name="CustomShape 148"/>
          <p:cNvSpPr/>
          <p:nvPr/>
        </p:nvSpPr>
        <p:spPr>
          <a:xfrm>
            <a:off x="5557680" y="4067280"/>
            <a:ext cx="23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784" name="CustomShape 149"/>
          <p:cNvSpPr/>
          <p:nvPr/>
        </p:nvSpPr>
        <p:spPr>
          <a:xfrm>
            <a:off x="5616360" y="4056120"/>
            <a:ext cx="23040" cy="23400"/>
          </a:xfrm>
          <a:prstGeom prst="rect">
            <a:avLst/>
          </a:prstGeom>
          <a:solidFill>
            <a:srgbClr val="008000"/>
          </a:solidFill>
          <a:ln>
            <a:noFill/>
          </a:ln>
        </p:spPr>
        <p:style>
          <a:lnRef idx="0">
            <a:scrgbClr r="0" g="0" b="0"/>
          </a:lnRef>
          <a:fillRef idx="0">
            <a:scrgbClr r="0" g="0" b="0"/>
          </a:fillRef>
          <a:effectRef idx="0">
            <a:scrgbClr r="0" g="0" b="0"/>
          </a:effectRef>
          <a:fontRef idx="minor"/>
        </p:style>
      </p:sp>
      <p:sp>
        <p:nvSpPr>
          <p:cNvPr id="785" name="CustomShape 150"/>
          <p:cNvSpPr/>
          <p:nvPr/>
        </p:nvSpPr>
        <p:spPr>
          <a:xfrm>
            <a:off x="5526000" y="4056120"/>
            <a:ext cx="21240" cy="21600"/>
          </a:xfrm>
          <a:prstGeom prst="ellipse">
            <a:avLst/>
          </a:prstGeom>
          <a:solidFill>
            <a:srgbClr val="202020"/>
          </a:solidFill>
          <a:ln>
            <a:noFill/>
          </a:ln>
        </p:spPr>
        <p:style>
          <a:lnRef idx="0">
            <a:scrgbClr r="0" g="0" b="0"/>
          </a:lnRef>
          <a:fillRef idx="0">
            <a:scrgbClr r="0" g="0" b="0"/>
          </a:fillRef>
          <a:effectRef idx="0">
            <a:scrgbClr r="0" g="0" b="0"/>
          </a:effectRef>
          <a:fontRef idx="minor"/>
        </p:style>
      </p:sp>
      <p:sp>
        <p:nvSpPr>
          <p:cNvPr id="786" name="CustomShape 151"/>
          <p:cNvSpPr/>
          <p:nvPr/>
        </p:nvSpPr>
        <p:spPr>
          <a:xfrm>
            <a:off x="6626160" y="3735360"/>
            <a:ext cx="475560" cy="36000"/>
          </a:xfrm>
          <a:prstGeom prst="rect">
            <a:avLst/>
          </a:prstGeom>
          <a:gradFill>
            <a:gsLst>
              <a:gs pos="0">
                <a:srgbClr val="000000"/>
              </a:gs>
              <a:gs pos="100000">
                <a:srgbClr val="E0E0E0"/>
              </a:gs>
            </a:gsLst>
            <a:lin ang="13500000"/>
          </a:gradFill>
          <a:ln>
            <a:noFill/>
          </a:ln>
        </p:spPr>
        <p:style>
          <a:lnRef idx="0">
            <a:scrgbClr r="0" g="0" b="0"/>
          </a:lnRef>
          <a:fillRef idx="0">
            <a:scrgbClr r="0" g="0" b="0"/>
          </a:fillRef>
          <a:effectRef idx="0">
            <a:scrgbClr r="0" g="0" b="0"/>
          </a:effectRef>
          <a:fontRef idx="minor"/>
        </p:style>
      </p:sp>
      <p:sp>
        <p:nvSpPr>
          <p:cNvPr id="787" name="CustomShape 152"/>
          <p:cNvSpPr/>
          <p:nvPr/>
        </p:nvSpPr>
        <p:spPr>
          <a:xfrm>
            <a:off x="6777000" y="3770280"/>
            <a:ext cx="346680" cy="23400"/>
          </a:xfrm>
          <a:prstGeom prst="rect">
            <a:avLst/>
          </a:prstGeom>
          <a:solidFill>
            <a:srgbClr val="E0E0E0"/>
          </a:solidFill>
          <a:ln>
            <a:noFill/>
          </a:ln>
        </p:spPr>
        <p:style>
          <a:lnRef idx="0">
            <a:scrgbClr r="0" g="0" b="0"/>
          </a:lnRef>
          <a:fillRef idx="0">
            <a:scrgbClr r="0" g="0" b="0"/>
          </a:fillRef>
          <a:effectRef idx="0">
            <a:scrgbClr r="0" g="0" b="0"/>
          </a:effectRef>
          <a:fontRef idx="minor"/>
        </p:style>
      </p:sp>
      <p:sp>
        <p:nvSpPr>
          <p:cNvPr id="788" name="CustomShape 153"/>
          <p:cNvSpPr/>
          <p:nvPr/>
        </p:nvSpPr>
        <p:spPr>
          <a:xfrm>
            <a:off x="6626160" y="3735360"/>
            <a:ext cx="191160" cy="587160"/>
          </a:xfrm>
          <a:prstGeom prst="rect">
            <a:avLst/>
          </a:prstGeom>
          <a:gradFill>
            <a:gsLst>
              <a:gs pos="0">
                <a:srgbClr val="A0A0A0"/>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789" name="CustomShape 154"/>
          <p:cNvSpPr/>
          <p:nvPr/>
        </p:nvSpPr>
        <p:spPr>
          <a:xfrm>
            <a:off x="6794280" y="3975120"/>
            <a:ext cx="320040" cy="34740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790" name="CustomShape 155"/>
          <p:cNvSpPr/>
          <p:nvPr/>
        </p:nvSpPr>
        <p:spPr>
          <a:xfrm>
            <a:off x="6798960" y="3780000"/>
            <a:ext cx="343800" cy="17388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791" name="CustomShape 156"/>
          <p:cNvSpPr/>
          <p:nvPr/>
        </p:nvSpPr>
        <p:spPr>
          <a:xfrm>
            <a:off x="6797520" y="3957480"/>
            <a:ext cx="345240" cy="2340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792" name="CustomShape 157"/>
          <p:cNvSpPr/>
          <p:nvPr/>
        </p:nvSpPr>
        <p:spPr>
          <a:xfrm>
            <a:off x="6802200" y="3773520"/>
            <a:ext cx="26280" cy="5490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93" name="CustomShape 158"/>
          <p:cNvSpPr/>
          <p:nvPr/>
        </p:nvSpPr>
        <p:spPr>
          <a:xfrm>
            <a:off x="6818040" y="3773520"/>
            <a:ext cx="26280" cy="5490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94" name="CustomShape 159"/>
          <p:cNvSpPr/>
          <p:nvPr/>
        </p:nvSpPr>
        <p:spPr>
          <a:xfrm>
            <a:off x="6842160" y="3773520"/>
            <a:ext cx="23040" cy="5490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95" name="CustomShape 160"/>
          <p:cNvSpPr/>
          <p:nvPr/>
        </p:nvSpPr>
        <p:spPr>
          <a:xfrm>
            <a:off x="6854760" y="3773520"/>
            <a:ext cx="24480" cy="5490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96" name="CustomShape 161"/>
          <p:cNvSpPr/>
          <p:nvPr/>
        </p:nvSpPr>
        <p:spPr>
          <a:xfrm>
            <a:off x="6872040" y="3773520"/>
            <a:ext cx="23040" cy="5490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797" name="CustomShape 162"/>
          <p:cNvSpPr/>
          <p:nvPr/>
        </p:nvSpPr>
        <p:spPr>
          <a:xfrm>
            <a:off x="6910200" y="4037040"/>
            <a:ext cx="177120" cy="23760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98" name="CustomShape 163"/>
          <p:cNvSpPr/>
          <p:nvPr/>
        </p:nvSpPr>
        <p:spPr>
          <a:xfrm>
            <a:off x="6910200" y="4089240"/>
            <a:ext cx="177120" cy="2340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799" name="CustomShape 164"/>
          <p:cNvSpPr/>
          <p:nvPr/>
        </p:nvSpPr>
        <p:spPr>
          <a:xfrm>
            <a:off x="6910200" y="4143240"/>
            <a:ext cx="177120" cy="2196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00" name="CustomShape 165"/>
          <p:cNvSpPr/>
          <p:nvPr/>
        </p:nvSpPr>
        <p:spPr>
          <a:xfrm>
            <a:off x="6910200" y="4197240"/>
            <a:ext cx="177120" cy="2340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01" name="CustomShape 166"/>
          <p:cNvSpPr/>
          <p:nvPr/>
        </p:nvSpPr>
        <p:spPr>
          <a:xfrm>
            <a:off x="6929280" y="4087800"/>
            <a:ext cx="129600" cy="2484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802" name="CustomShape 167"/>
          <p:cNvSpPr/>
          <p:nvPr/>
        </p:nvSpPr>
        <p:spPr>
          <a:xfrm>
            <a:off x="6929280" y="4141800"/>
            <a:ext cx="129600" cy="2484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803" name="CustomShape 168"/>
          <p:cNvSpPr/>
          <p:nvPr/>
        </p:nvSpPr>
        <p:spPr>
          <a:xfrm>
            <a:off x="7029360" y="4030560"/>
            <a:ext cx="23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804" name="CustomShape 169"/>
          <p:cNvSpPr/>
          <p:nvPr/>
        </p:nvSpPr>
        <p:spPr>
          <a:xfrm>
            <a:off x="6910200" y="4037040"/>
            <a:ext cx="177120" cy="20160"/>
          </a:xfrm>
          <a:prstGeom prst="rect">
            <a:avLst/>
          </a:prstGeom>
          <a:solidFill>
            <a:srgbClr val="A0A0A0"/>
          </a:solidFill>
          <a:ln w="12600">
            <a:solidFill>
              <a:srgbClr val="808080"/>
            </a:solidFill>
            <a:miter/>
          </a:ln>
        </p:spPr>
        <p:style>
          <a:lnRef idx="0">
            <a:scrgbClr r="0" g="0" b="0"/>
          </a:lnRef>
          <a:fillRef idx="0">
            <a:scrgbClr r="0" g="0" b="0"/>
          </a:fillRef>
          <a:effectRef idx="0">
            <a:scrgbClr r="0" g="0" b="0"/>
          </a:effectRef>
          <a:fontRef idx="minor"/>
        </p:style>
      </p:sp>
      <p:sp>
        <p:nvSpPr>
          <p:cNvPr id="805" name="CustomShape 170"/>
          <p:cNvSpPr/>
          <p:nvPr/>
        </p:nvSpPr>
        <p:spPr>
          <a:xfrm>
            <a:off x="6995880" y="4030560"/>
            <a:ext cx="2952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806" name="CustomShape 171"/>
          <p:cNvSpPr/>
          <p:nvPr/>
        </p:nvSpPr>
        <p:spPr>
          <a:xfrm>
            <a:off x="6995880" y="4049640"/>
            <a:ext cx="8496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807" name="CustomShape 172"/>
          <p:cNvSpPr/>
          <p:nvPr/>
        </p:nvSpPr>
        <p:spPr>
          <a:xfrm>
            <a:off x="7034040" y="4033800"/>
            <a:ext cx="4680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808" name="CustomShape 173"/>
          <p:cNvSpPr/>
          <p:nvPr/>
        </p:nvSpPr>
        <p:spPr>
          <a:xfrm>
            <a:off x="7084800" y="4033800"/>
            <a:ext cx="23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809" name="CustomShape 174"/>
          <p:cNvSpPr/>
          <p:nvPr/>
        </p:nvSpPr>
        <p:spPr>
          <a:xfrm>
            <a:off x="7051680" y="4065480"/>
            <a:ext cx="360" cy="360"/>
          </a:xfrm>
          <a:prstGeom prst="ellipse">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10" name="CustomShape 175"/>
          <p:cNvSpPr/>
          <p:nvPr/>
        </p:nvSpPr>
        <p:spPr>
          <a:xfrm>
            <a:off x="6912000" y="4044960"/>
            <a:ext cx="17676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811" name="CustomShape 176"/>
          <p:cNvSpPr/>
          <p:nvPr/>
        </p:nvSpPr>
        <p:spPr>
          <a:xfrm>
            <a:off x="6941880" y="4095720"/>
            <a:ext cx="11196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812" name="CustomShape 177"/>
          <p:cNvSpPr/>
          <p:nvPr/>
        </p:nvSpPr>
        <p:spPr>
          <a:xfrm>
            <a:off x="6975360" y="4105440"/>
            <a:ext cx="51480" cy="23400"/>
          </a:xfrm>
          <a:prstGeom prst="rect">
            <a:avLst/>
          </a:prstGeom>
          <a:noFill/>
          <a:ln w="12600">
            <a:solidFill>
              <a:srgbClr val="808080"/>
            </a:solidFill>
            <a:round/>
          </a:ln>
        </p:spPr>
        <p:style>
          <a:lnRef idx="0">
            <a:scrgbClr r="0" g="0" b="0"/>
          </a:lnRef>
          <a:fillRef idx="0">
            <a:scrgbClr r="0" g="0" b="0"/>
          </a:fillRef>
          <a:effectRef idx="0">
            <a:scrgbClr r="0" g="0" b="0"/>
          </a:effectRef>
          <a:fontRef idx="minor"/>
        </p:style>
      </p:sp>
      <p:sp>
        <p:nvSpPr>
          <p:cNvPr id="813" name="CustomShape 178"/>
          <p:cNvSpPr/>
          <p:nvPr/>
        </p:nvSpPr>
        <p:spPr>
          <a:xfrm>
            <a:off x="6827760" y="3807000"/>
            <a:ext cx="46800" cy="3924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814" name="CustomShape 179"/>
          <p:cNvSpPr/>
          <p:nvPr/>
        </p:nvSpPr>
        <p:spPr>
          <a:xfrm>
            <a:off x="6832440" y="3881520"/>
            <a:ext cx="46800" cy="3744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815" name="CustomShape 180"/>
          <p:cNvSpPr/>
          <p:nvPr/>
        </p:nvSpPr>
        <p:spPr>
          <a:xfrm>
            <a:off x="6906960" y="3873600"/>
            <a:ext cx="197640" cy="4860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816" name="CustomShape 181"/>
          <p:cNvSpPr/>
          <p:nvPr/>
        </p:nvSpPr>
        <p:spPr>
          <a:xfrm>
            <a:off x="6948360" y="3886200"/>
            <a:ext cx="23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817" name="CustomShape 182"/>
          <p:cNvSpPr/>
          <p:nvPr/>
        </p:nvSpPr>
        <p:spPr>
          <a:xfrm>
            <a:off x="6948360" y="3902040"/>
            <a:ext cx="23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818" name="CustomShape 183"/>
          <p:cNvSpPr/>
          <p:nvPr/>
        </p:nvSpPr>
        <p:spPr>
          <a:xfrm>
            <a:off x="6997680" y="3892680"/>
            <a:ext cx="23040" cy="23400"/>
          </a:xfrm>
          <a:prstGeom prst="rect">
            <a:avLst/>
          </a:prstGeom>
          <a:solidFill>
            <a:srgbClr val="008000"/>
          </a:solidFill>
          <a:ln>
            <a:noFill/>
          </a:ln>
        </p:spPr>
        <p:style>
          <a:lnRef idx="0">
            <a:scrgbClr r="0" g="0" b="0"/>
          </a:lnRef>
          <a:fillRef idx="0">
            <a:scrgbClr r="0" g="0" b="0"/>
          </a:fillRef>
          <a:effectRef idx="0">
            <a:scrgbClr r="0" g="0" b="0"/>
          </a:effectRef>
          <a:fontRef idx="minor"/>
        </p:style>
      </p:sp>
      <p:sp>
        <p:nvSpPr>
          <p:cNvPr id="819" name="CustomShape 184"/>
          <p:cNvSpPr/>
          <p:nvPr/>
        </p:nvSpPr>
        <p:spPr>
          <a:xfrm>
            <a:off x="6922800" y="3892680"/>
            <a:ext cx="21600" cy="21600"/>
          </a:xfrm>
          <a:prstGeom prst="ellipse">
            <a:avLst/>
          </a:prstGeom>
          <a:solidFill>
            <a:srgbClr val="202020"/>
          </a:solidFill>
          <a:ln>
            <a:noFill/>
          </a:ln>
        </p:spPr>
        <p:style>
          <a:lnRef idx="0">
            <a:scrgbClr r="0" g="0" b="0"/>
          </a:lnRef>
          <a:fillRef idx="0">
            <a:scrgbClr r="0" g="0" b="0"/>
          </a:fillRef>
          <a:effectRef idx="0">
            <a:scrgbClr r="0" g="0" b="0"/>
          </a:effectRef>
          <a:fontRef idx="minor"/>
        </p:style>
      </p:sp>
      <p:sp>
        <p:nvSpPr>
          <p:cNvPr id="820" name="CustomShape 185"/>
          <p:cNvSpPr/>
          <p:nvPr/>
        </p:nvSpPr>
        <p:spPr>
          <a:xfrm>
            <a:off x="7385040" y="3643200"/>
            <a:ext cx="475200" cy="36360"/>
          </a:xfrm>
          <a:prstGeom prst="rect">
            <a:avLst/>
          </a:prstGeom>
          <a:gradFill>
            <a:gsLst>
              <a:gs pos="0">
                <a:srgbClr val="000000"/>
              </a:gs>
              <a:gs pos="100000">
                <a:srgbClr val="E0E0E0"/>
              </a:gs>
            </a:gsLst>
            <a:lin ang="13500000"/>
          </a:gradFill>
          <a:ln>
            <a:noFill/>
          </a:ln>
        </p:spPr>
        <p:style>
          <a:lnRef idx="0">
            <a:scrgbClr r="0" g="0" b="0"/>
          </a:lnRef>
          <a:fillRef idx="0">
            <a:scrgbClr r="0" g="0" b="0"/>
          </a:fillRef>
          <a:effectRef idx="0">
            <a:scrgbClr r="0" g="0" b="0"/>
          </a:effectRef>
          <a:fontRef idx="minor"/>
        </p:style>
      </p:sp>
      <p:sp>
        <p:nvSpPr>
          <p:cNvPr id="821" name="CustomShape 186"/>
          <p:cNvSpPr/>
          <p:nvPr/>
        </p:nvSpPr>
        <p:spPr>
          <a:xfrm>
            <a:off x="7534080" y="3676680"/>
            <a:ext cx="347040" cy="23400"/>
          </a:xfrm>
          <a:prstGeom prst="rect">
            <a:avLst/>
          </a:prstGeom>
          <a:solidFill>
            <a:srgbClr val="E0E0E0"/>
          </a:solidFill>
          <a:ln>
            <a:noFill/>
          </a:ln>
        </p:spPr>
        <p:style>
          <a:lnRef idx="0">
            <a:scrgbClr r="0" g="0" b="0"/>
          </a:lnRef>
          <a:fillRef idx="0">
            <a:scrgbClr r="0" g="0" b="0"/>
          </a:fillRef>
          <a:effectRef idx="0">
            <a:scrgbClr r="0" g="0" b="0"/>
          </a:effectRef>
          <a:fontRef idx="minor"/>
        </p:style>
      </p:sp>
      <p:sp>
        <p:nvSpPr>
          <p:cNvPr id="822" name="CustomShape 187"/>
          <p:cNvSpPr/>
          <p:nvPr/>
        </p:nvSpPr>
        <p:spPr>
          <a:xfrm>
            <a:off x="7385040" y="3643200"/>
            <a:ext cx="192600" cy="587160"/>
          </a:xfrm>
          <a:prstGeom prst="rect">
            <a:avLst/>
          </a:prstGeom>
          <a:gradFill>
            <a:gsLst>
              <a:gs pos="0">
                <a:srgbClr val="A0A0A0"/>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823" name="CustomShape 188"/>
          <p:cNvSpPr/>
          <p:nvPr/>
        </p:nvSpPr>
        <p:spPr>
          <a:xfrm>
            <a:off x="7554960" y="3886200"/>
            <a:ext cx="318240" cy="34236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824" name="CustomShape 189"/>
          <p:cNvSpPr/>
          <p:nvPr/>
        </p:nvSpPr>
        <p:spPr>
          <a:xfrm>
            <a:off x="7557840" y="3689280"/>
            <a:ext cx="342360" cy="17100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825" name="CustomShape 190"/>
          <p:cNvSpPr/>
          <p:nvPr/>
        </p:nvSpPr>
        <p:spPr>
          <a:xfrm>
            <a:off x="7556400" y="3863880"/>
            <a:ext cx="343800" cy="2340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826" name="CustomShape 191"/>
          <p:cNvSpPr/>
          <p:nvPr/>
        </p:nvSpPr>
        <p:spPr>
          <a:xfrm>
            <a:off x="7562880" y="3683160"/>
            <a:ext cx="24480" cy="5454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27" name="CustomShape 192"/>
          <p:cNvSpPr/>
          <p:nvPr/>
        </p:nvSpPr>
        <p:spPr>
          <a:xfrm>
            <a:off x="7573680" y="3683160"/>
            <a:ext cx="29520" cy="5454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28" name="CustomShape 193"/>
          <p:cNvSpPr/>
          <p:nvPr/>
        </p:nvSpPr>
        <p:spPr>
          <a:xfrm>
            <a:off x="7597800" y="3683160"/>
            <a:ext cx="23040" cy="5454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29" name="CustomShape 194"/>
          <p:cNvSpPr/>
          <p:nvPr/>
        </p:nvSpPr>
        <p:spPr>
          <a:xfrm>
            <a:off x="7613640" y="3683160"/>
            <a:ext cx="23040" cy="5454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30" name="CustomShape 195"/>
          <p:cNvSpPr/>
          <p:nvPr/>
        </p:nvSpPr>
        <p:spPr>
          <a:xfrm>
            <a:off x="7627680" y="3683160"/>
            <a:ext cx="26280" cy="5454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31" name="CustomShape 196"/>
          <p:cNvSpPr/>
          <p:nvPr/>
        </p:nvSpPr>
        <p:spPr>
          <a:xfrm>
            <a:off x="7667640" y="3943440"/>
            <a:ext cx="178560" cy="24228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32" name="CustomShape 197"/>
          <p:cNvSpPr/>
          <p:nvPr/>
        </p:nvSpPr>
        <p:spPr>
          <a:xfrm>
            <a:off x="7667640" y="3997440"/>
            <a:ext cx="178560" cy="2160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33" name="CustomShape 198"/>
          <p:cNvSpPr/>
          <p:nvPr/>
        </p:nvSpPr>
        <p:spPr>
          <a:xfrm>
            <a:off x="7667640" y="4051440"/>
            <a:ext cx="178560" cy="2016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34" name="CustomShape 199"/>
          <p:cNvSpPr/>
          <p:nvPr/>
        </p:nvSpPr>
        <p:spPr>
          <a:xfrm>
            <a:off x="7667640" y="4105440"/>
            <a:ext cx="178560" cy="2340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35" name="CustomShape 200"/>
          <p:cNvSpPr/>
          <p:nvPr/>
        </p:nvSpPr>
        <p:spPr>
          <a:xfrm>
            <a:off x="7688160" y="3994200"/>
            <a:ext cx="129240" cy="2808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836" name="CustomShape 201"/>
          <p:cNvSpPr/>
          <p:nvPr/>
        </p:nvSpPr>
        <p:spPr>
          <a:xfrm>
            <a:off x="7688160" y="4051440"/>
            <a:ext cx="129240" cy="2340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837" name="CustomShape 202"/>
          <p:cNvSpPr/>
          <p:nvPr/>
        </p:nvSpPr>
        <p:spPr>
          <a:xfrm>
            <a:off x="7786440" y="3941640"/>
            <a:ext cx="23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838" name="CustomShape 203"/>
          <p:cNvSpPr/>
          <p:nvPr/>
        </p:nvSpPr>
        <p:spPr>
          <a:xfrm>
            <a:off x="7667640" y="3943440"/>
            <a:ext cx="178560" cy="20160"/>
          </a:xfrm>
          <a:prstGeom prst="rect">
            <a:avLst/>
          </a:prstGeom>
          <a:solidFill>
            <a:srgbClr val="A0A0A0"/>
          </a:solidFill>
          <a:ln w="12600">
            <a:solidFill>
              <a:srgbClr val="808080"/>
            </a:solidFill>
            <a:miter/>
          </a:ln>
        </p:spPr>
        <p:style>
          <a:lnRef idx="0">
            <a:scrgbClr r="0" g="0" b="0"/>
          </a:lnRef>
          <a:fillRef idx="0">
            <a:scrgbClr r="0" g="0" b="0"/>
          </a:fillRef>
          <a:effectRef idx="0">
            <a:scrgbClr r="0" g="0" b="0"/>
          </a:effectRef>
          <a:fontRef idx="minor"/>
        </p:style>
      </p:sp>
      <p:sp>
        <p:nvSpPr>
          <p:cNvPr id="839" name="CustomShape 204"/>
          <p:cNvSpPr/>
          <p:nvPr/>
        </p:nvSpPr>
        <p:spPr>
          <a:xfrm>
            <a:off x="7753320" y="3941640"/>
            <a:ext cx="3096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840" name="CustomShape 205"/>
          <p:cNvSpPr/>
          <p:nvPr/>
        </p:nvSpPr>
        <p:spPr>
          <a:xfrm>
            <a:off x="7753320" y="3959280"/>
            <a:ext cx="8496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841" name="CustomShape 206"/>
          <p:cNvSpPr/>
          <p:nvPr/>
        </p:nvSpPr>
        <p:spPr>
          <a:xfrm>
            <a:off x="7792920" y="3944880"/>
            <a:ext cx="4536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842" name="CustomShape 207"/>
          <p:cNvSpPr/>
          <p:nvPr/>
        </p:nvSpPr>
        <p:spPr>
          <a:xfrm>
            <a:off x="7842240" y="3944880"/>
            <a:ext cx="23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843" name="CustomShape 208"/>
          <p:cNvSpPr/>
          <p:nvPr/>
        </p:nvSpPr>
        <p:spPr>
          <a:xfrm>
            <a:off x="7808760" y="3973680"/>
            <a:ext cx="360" cy="360"/>
          </a:xfrm>
          <a:prstGeom prst="ellipse">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44" name="CustomShape 209"/>
          <p:cNvSpPr/>
          <p:nvPr/>
        </p:nvSpPr>
        <p:spPr>
          <a:xfrm>
            <a:off x="7667640" y="3952800"/>
            <a:ext cx="17676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845" name="CustomShape 210"/>
          <p:cNvSpPr/>
          <p:nvPr/>
        </p:nvSpPr>
        <p:spPr>
          <a:xfrm>
            <a:off x="7699320" y="4005360"/>
            <a:ext cx="11340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846" name="CustomShape 211"/>
          <p:cNvSpPr/>
          <p:nvPr/>
        </p:nvSpPr>
        <p:spPr>
          <a:xfrm>
            <a:off x="7734240" y="4014720"/>
            <a:ext cx="51480" cy="23400"/>
          </a:xfrm>
          <a:prstGeom prst="rect">
            <a:avLst/>
          </a:prstGeom>
          <a:noFill/>
          <a:ln w="12600">
            <a:solidFill>
              <a:srgbClr val="808080"/>
            </a:solidFill>
            <a:round/>
          </a:ln>
        </p:spPr>
        <p:style>
          <a:lnRef idx="0">
            <a:scrgbClr r="0" g="0" b="0"/>
          </a:lnRef>
          <a:fillRef idx="0">
            <a:scrgbClr r="0" g="0" b="0"/>
          </a:fillRef>
          <a:effectRef idx="0">
            <a:scrgbClr r="0" g="0" b="0"/>
          </a:effectRef>
          <a:fontRef idx="minor"/>
        </p:style>
      </p:sp>
      <p:sp>
        <p:nvSpPr>
          <p:cNvPr id="847" name="CustomShape 212"/>
          <p:cNvSpPr/>
          <p:nvPr/>
        </p:nvSpPr>
        <p:spPr>
          <a:xfrm>
            <a:off x="7586640" y="3716280"/>
            <a:ext cx="45000" cy="3924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848" name="CustomShape 213"/>
          <p:cNvSpPr/>
          <p:nvPr/>
        </p:nvSpPr>
        <p:spPr>
          <a:xfrm>
            <a:off x="7591320" y="3787920"/>
            <a:ext cx="45360" cy="3924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849" name="CustomShape 214"/>
          <p:cNvSpPr/>
          <p:nvPr/>
        </p:nvSpPr>
        <p:spPr>
          <a:xfrm>
            <a:off x="7664400" y="3781440"/>
            <a:ext cx="200880" cy="5040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850" name="CustomShape 215"/>
          <p:cNvSpPr/>
          <p:nvPr/>
        </p:nvSpPr>
        <p:spPr>
          <a:xfrm>
            <a:off x="7707240" y="3795840"/>
            <a:ext cx="23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851" name="CustomShape 216"/>
          <p:cNvSpPr/>
          <p:nvPr/>
        </p:nvSpPr>
        <p:spPr>
          <a:xfrm>
            <a:off x="7707240" y="3813120"/>
            <a:ext cx="23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852" name="CustomShape 217"/>
          <p:cNvSpPr/>
          <p:nvPr/>
        </p:nvSpPr>
        <p:spPr>
          <a:xfrm>
            <a:off x="7754760" y="3801960"/>
            <a:ext cx="23040" cy="23400"/>
          </a:xfrm>
          <a:prstGeom prst="rect">
            <a:avLst/>
          </a:prstGeom>
          <a:solidFill>
            <a:srgbClr val="008000"/>
          </a:solidFill>
          <a:ln>
            <a:noFill/>
          </a:ln>
        </p:spPr>
        <p:style>
          <a:lnRef idx="0">
            <a:scrgbClr r="0" g="0" b="0"/>
          </a:lnRef>
          <a:fillRef idx="0">
            <a:scrgbClr r="0" g="0" b="0"/>
          </a:fillRef>
          <a:effectRef idx="0">
            <a:scrgbClr r="0" g="0" b="0"/>
          </a:effectRef>
          <a:fontRef idx="minor"/>
        </p:style>
      </p:sp>
      <p:sp>
        <p:nvSpPr>
          <p:cNvPr id="853" name="CustomShape 218"/>
          <p:cNvSpPr/>
          <p:nvPr/>
        </p:nvSpPr>
        <p:spPr>
          <a:xfrm>
            <a:off x="7681680" y="3801960"/>
            <a:ext cx="21600" cy="21960"/>
          </a:xfrm>
          <a:prstGeom prst="ellipse">
            <a:avLst/>
          </a:prstGeom>
          <a:solidFill>
            <a:srgbClr val="202020"/>
          </a:solidFill>
          <a:ln>
            <a:noFill/>
          </a:ln>
        </p:spPr>
        <p:style>
          <a:lnRef idx="0">
            <a:scrgbClr r="0" g="0" b="0"/>
          </a:lnRef>
          <a:fillRef idx="0">
            <a:scrgbClr r="0" g="0" b="0"/>
          </a:fillRef>
          <a:effectRef idx="0">
            <a:scrgbClr r="0" g="0" b="0"/>
          </a:effectRef>
          <a:fontRef idx="minor"/>
        </p:style>
      </p:sp>
      <p:sp>
        <p:nvSpPr>
          <p:cNvPr id="854" name="CustomShape 219"/>
          <p:cNvSpPr/>
          <p:nvPr/>
        </p:nvSpPr>
        <p:spPr>
          <a:xfrm>
            <a:off x="8082000" y="3597120"/>
            <a:ext cx="424440" cy="33120"/>
          </a:xfrm>
          <a:prstGeom prst="rect">
            <a:avLst/>
          </a:prstGeom>
          <a:gradFill>
            <a:gsLst>
              <a:gs pos="0">
                <a:srgbClr val="000000"/>
              </a:gs>
              <a:gs pos="100000">
                <a:srgbClr val="E0E0E0"/>
              </a:gs>
            </a:gsLst>
            <a:lin ang="13500000"/>
          </a:gradFill>
          <a:ln>
            <a:noFill/>
          </a:ln>
        </p:spPr>
        <p:style>
          <a:lnRef idx="0">
            <a:scrgbClr r="0" g="0" b="0"/>
          </a:lnRef>
          <a:fillRef idx="0">
            <a:scrgbClr r="0" g="0" b="0"/>
          </a:fillRef>
          <a:effectRef idx="0">
            <a:scrgbClr r="0" g="0" b="0"/>
          </a:effectRef>
          <a:fontRef idx="minor"/>
        </p:style>
      </p:sp>
      <p:sp>
        <p:nvSpPr>
          <p:cNvPr id="855" name="CustomShape 220"/>
          <p:cNvSpPr/>
          <p:nvPr/>
        </p:nvSpPr>
        <p:spPr>
          <a:xfrm>
            <a:off x="8218440" y="3630600"/>
            <a:ext cx="307080" cy="23400"/>
          </a:xfrm>
          <a:prstGeom prst="rect">
            <a:avLst/>
          </a:prstGeom>
          <a:solidFill>
            <a:srgbClr val="E0E0E0"/>
          </a:solidFill>
          <a:ln>
            <a:noFill/>
          </a:ln>
        </p:spPr>
        <p:style>
          <a:lnRef idx="0">
            <a:scrgbClr r="0" g="0" b="0"/>
          </a:lnRef>
          <a:fillRef idx="0">
            <a:scrgbClr r="0" g="0" b="0"/>
          </a:fillRef>
          <a:effectRef idx="0">
            <a:scrgbClr r="0" g="0" b="0"/>
          </a:effectRef>
          <a:fontRef idx="minor"/>
        </p:style>
      </p:sp>
      <p:sp>
        <p:nvSpPr>
          <p:cNvPr id="856" name="CustomShape 221"/>
          <p:cNvSpPr/>
          <p:nvPr/>
        </p:nvSpPr>
        <p:spPr>
          <a:xfrm>
            <a:off x="8082000" y="3597120"/>
            <a:ext cx="173520" cy="542520"/>
          </a:xfrm>
          <a:prstGeom prst="rect">
            <a:avLst/>
          </a:prstGeom>
          <a:gradFill>
            <a:gsLst>
              <a:gs pos="0">
                <a:srgbClr val="A0A0A0"/>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857" name="CustomShape 222"/>
          <p:cNvSpPr/>
          <p:nvPr/>
        </p:nvSpPr>
        <p:spPr>
          <a:xfrm>
            <a:off x="8234280" y="3819600"/>
            <a:ext cx="283320" cy="31860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858" name="CustomShape 223"/>
          <p:cNvSpPr/>
          <p:nvPr/>
        </p:nvSpPr>
        <p:spPr>
          <a:xfrm>
            <a:off x="8235720" y="3640320"/>
            <a:ext cx="305640" cy="15804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859" name="CustomShape 224"/>
          <p:cNvSpPr/>
          <p:nvPr/>
        </p:nvSpPr>
        <p:spPr>
          <a:xfrm>
            <a:off x="8235720" y="3801960"/>
            <a:ext cx="305640" cy="2340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860" name="CustomShape 225"/>
          <p:cNvSpPr/>
          <p:nvPr/>
        </p:nvSpPr>
        <p:spPr>
          <a:xfrm>
            <a:off x="8243640" y="3633840"/>
            <a:ext cx="23040" cy="50436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61" name="CustomShape 226"/>
          <p:cNvSpPr/>
          <p:nvPr/>
        </p:nvSpPr>
        <p:spPr>
          <a:xfrm>
            <a:off x="8251560" y="3633840"/>
            <a:ext cx="26280" cy="50436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62" name="CustomShape 227"/>
          <p:cNvSpPr/>
          <p:nvPr/>
        </p:nvSpPr>
        <p:spPr>
          <a:xfrm>
            <a:off x="8273880" y="3632040"/>
            <a:ext cx="23040" cy="50472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63" name="CustomShape 228"/>
          <p:cNvSpPr/>
          <p:nvPr/>
        </p:nvSpPr>
        <p:spPr>
          <a:xfrm>
            <a:off x="8286480" y="3633840"/>
            <a:ext cx="23040" cy="50436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64" name="CustomShape 229"/>
          <p:cNvSpPr/>
          <p:nvPr/>
        </p:nvSpPr>
        <p:spPr>
          <a:xfrm>
            <a:off x="8302320" y="3632040"/>
            <a:ext cx="23040" cy="50472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65" name="CustomShape 230"/>
          <p:cNvSpPr/>
          <p:nvPr/>
        </p:nvSpPr>
        <p:spPr>
          <a:xfrm>
            <a:off x="8337600" y="3875040"/>
            <a:ext cx="153000" cy="22176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66" name="CustomShape 231"/>
          <p:cNvSpPr/>
          <p:nvPr/>
        </p:nvSpPr>
        <p:spPr>
          <a:xfrm>
            <a:off x="8337600" y="3922560"/>
            <a:ext cx="153000" cy="2196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67" name="CustomShape 232"/>
          <p:cNvSpPr/>
          <p:nvPr/>
        </p:nvSpPr>
        <p:spPr>
          <a:xfrm>
            <a:off x="8337600" y="3973680"/>
            <a:ext cx="153000" cy="2016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68" name="CustomShape 233"/>
          <p:cNvSpPr/>
          <p:nvPr/>
        </p:nvSpPr>
        <p:spPr>
          <a:xfrm>
            <a:off x="8337600" y="4025880"/>
            <a:ext cx="153000" cy="1692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69" name="CustomShape 234"/>
          <p:cNvSpPr/>
          <p:nvPr/>
        </p:nvSpPr>
        <p:spPr>
          <a:xfrm>
            <a:off x="8351640" y="3922560"/>
            <a:ext cx="116640" cy="2340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870" name="CustomShape 235"/>
          <p:cNvSpPr/>
          <p:nvPr/>
        </p:nvSpPr>
        <p:spPr>
          <a:xfrm>
            <a:off x="8351640" y="3971880"/>
            <a:ext cx="116640" cy="2340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871" name="CustomShape 236"/>
          <p:cNvSpPr/>
          <p:nvPr/>
        </p:nvSpPr>
        <p:spPr>
          <a:xfrm>
            <a:off x="8442360" y="3870360"/>
            <a:ext cx="23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872" name="CustomShape 237"/>
          <p:cNvSpPr/>
          <p:nvPr/>
        </p:nvSpPr>
        <p:spPr>
          <a:xfrm>
            <a:off x="8337600" y="3875040"/>
            <a:ext cx="153000" cy="16920"/>
          </a:xfrm>
          <a:prstGeom prst="rect">
            <a:avLst/>
          </a:prstGeom>
          <a:solidFill>
            <a:srgbClr val="A0A0A0"/>
          </a:solidFill>
          <a:ln w="12600">
            <a:solidFill>
              <a:srgbClr val="808080"/>
            </a:solidFill>
            <a:miter/>
          </a:ln>
        </p:spPr>
        <p:style>
          <a:lnRef idx="0">
            <a:scrgbClr r="0" g="0" b="0"/>
          </a:lnRef>
          <a:fillRef idx="0">
            <a:scrgbClr r="0" g="0" b="0"/>
          </a:fillRef>
          <a:effectRef idx="0">
            <a:scrgbClr r="0" g="0" b="0"/>
          </a:effectRef>
          <a:fontRef idx="minor"/>
        </p:style>
      </p:sp>
      <p:sp>
        <p:nvSpPr>
          <p:cNvPr id="873" name="CustomShape 238"/>
          <p:cNvSpPr/>
          <p:nvPr/>
        </p:nvSpPr>
        <p:spPr>
          <a:xfrm>
            <a:off x="8413560" y="3870360"/>
            <a:ext cx="2628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874" name="CustomShape 239"/>
          <p:cNvSpPr/>
          <p:nvPr/>
        </p:nvSpPr>
        <p:spPr>
          <a:xfrm>
            <a:off x="8413560" y="3887640"/>
            <a:ext cx="7560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875" name="CustomShape 240"/>
          <p:cNvSpPr/>
          <p:nvPr/>
        </p:nvSpPr>
        <p:spPr>
          <a:xfrm>
            <a:off x="8448480" y="3873600"/>
            <a:ext cx="4068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876" name="CustomShape 241"/>
          <p:cNvSpPr/>
          <p:nvPr/>
        </p:nvSpPr>
        <p:spPr>
          <a:xfrm>
            <a:off x="8491320" y="3873600"/>
            <a:ext cx="23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877" name="CustomShape 242"/>
          <p:cNvSpPr/>
          <p:nvPr/>
        </p:nvSpPr>
        <p:spPr>
          <a:xfrm>
            <a:off x="8462880" y="3903840"/>
            <a:ext cx="360" cy="360"/>
          </a:xfrm>
          <a:prstGeom prst="ellipse">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878" name="CustomShape 243"/>
          <p:cNvSpPr/>
          <p:nvPr/>
        </p:nvSpPr>
        <p:spPr>
          <a:xfrm>
            <a:off x="8335800" y="3884760"/>
            <a:ext cx="158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879" name="CustomShape 244"/>
          <p:cNvSpPr/>
          <p:nvPr/>
        </p:nvSpPr>
        <p:spPr>
          <a:xfrm>
            <a:off x="8364240" y="3929040"/>
            <a:ext cx="9792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880" name="CustomShape 245"/>
          <p:cNvSpPr/>
          <p:nvPr/>
        </p:nvSpPr>
        <p:spPr>
          <a:xfrm>
            <a:off x="8393040" y="3940200"/>
            <a:ext cx="46800" cy="23400"/>
          </a:xfrm>
          <a:prstGeom prst="rect">
            <a:avLst/>
          </a:prstGeom>
          <a:noFill/>
          <a:ln w="12600">
            <a:solidFill>
              <a:srgbClr val="808080"/>
            </a:solidFill>
            <a:round/>
          </a:ln>
        </p:spPr>
        <p:style>
          <a:lnRef idx="0">
            <a:scrgbClr r="0" g="0" b="0"/>
          </a:lnRef>
          <a:fillRef idx="0">
            <a:scrgbClr r="0" g="0" b="0"/>
          </a:fillRef>
          <a:effectRef idx="0">
            <a:scrgbClr r="0" g="0" b="0"/>
          </a:effectRef>
          <a:fontRef idx="minor"/>
        </p:style>
      </p:sp>
      <p:sp>
        <p:nvSpPr>
          <p:cNvPr id="881" name="CustomShape 246"/>
          <p:cNvSpPr/>
          <p:nvPr/>
        </p:nvSpPr>
        <p:spPr>
          <a:xfrm>
            <a:off x="8261280" y="3664080"/>
            <a:ext cx="42120" cy="3744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882" name="CustomShape 247"/>
          <p:cNvSpPr/>
          <p:nvPr/>
        </p:nvSpPr>
        <p:spPr>
          <a:xfrm>
            <a:off x="8265960" y="3730680"/>
            <a:ext cx="43560" cy="3600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883" name="CustomShape 248"/>
          <p:cNvSpPr/>
          <p:nvPr/>
        </p:nvSpPr>
        <p:spPr>
          <a:xfrm>
            <a:off x="8332560" y="3726000"/>
            <a:ext cx="175680" cy="4392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884" name="CustomShape 249"/>
          <p:cNvSpPr/>
          <p:nvPr/>
        </p:nvSpPr>
        <p:spPr>
          <a:xfrm>
            <a:off x="8372520" y="3738600"/>
            <a:ext cx="2268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885" name="CustomShape 250"/>
          <p:cNvSpPr/>
          <p:nvPr/>
        </p:nvSpPr>
        <p:spPr>
          <a:xfrm>
            <a:off x="8372520" y="3753000"/>
            <a:ext cx="2268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886" name="CustomShape 251"/>
          <p:cNvSpPr/>
          <p:nvPr/>
        </p:nvSpPr>
        <p:spPr>
          <a:xfrm>
            <a:off x="8413560" y="3743280"/>
            <a:ext cx="23040" cy="23400"/>
          </a:xfrm>
          <a:prstGeom prst="rect">
            <a:avLst/>
          </a:prstGeom>
          <a:solidFill>
            <a:srgbClr val="008000"/>
          </a:solidFill>
          <a:ln>
            <a:noFill/>
          </a:ln>
        </p:spPr>
        <p:style>
          <a:lnRef idx="0">
            <a:scrgbClr r="0" g="0" b="0"/>
          </a:lnRef>
          <a:fillRef idx="0">
            <a:scrgbClr r="0" g="0" b="0"/>
          </a:fillRef>
          <a:effectRef idx="0">
            <a:scrgbClr r="0" g="0" b="0"/>
          </a:effectRef>
          <a:fontRef idx="minor"/>
        </p:style>
      </p:sp>
      <p:sp>
        <p:nvSpPr>
          <p:cNvPr id="887" name="CustomShape 252"/>
          <p:cNvSpPr/>
          <p:nvPr/>
        </p:nvSpPr>
        <p:spPr>
          <a:xfrm>
            <a:off x="8348400" y="3743280"/>
            <a:ext cx="21600" cy="21960"/>
          </a:xfrm>
          <a:prstGeom prst="ellipse">
            <a:avLst/>
          </a:prstGeom>
          <a:solidFill>
            <a:srgbClr val="202020"/>
          </a:solidFill>
          <a:ln>
            <a:noFill/>
          </a:ln>
        </p:spPr>
        <p:style>
          <a:lnRef idx="0">
            <a:scrgbClr r="0" g="0" b="0"/>
          </a:lnRef>
          <a:fillRef idx="0">
            <a:scrgbClr r="0" g="0" b="0"/>
          </a:fillRef>
          <a:effectRef idx="0">
            <a:scrgbClr r="0" g="0" b="0"/>
          </a:effectRef>
          <a:fontRef idx="minor"/>
        </p:style>
      </p:sp>
      <p:sp>
        <p:nvSpPr>
          <p:cNvPr id="888" name="Line 253"/>
          <p:cNvSpPr/>
          <p:nvPr/>
        </p:nvSpPr>
        <p:spPr>
          <a:xfrm flipH="1">
            <a:off x="4754520" y="3230640"/>
            <a:ext cx="347040" cy="733320"/>
          </a:xfrm>
          <a:prstGeom prst="line">
            <a:avLst/>
          </a:prstGeom>
          <a:ln w="12600">
            <a:solidFill>
              <a:srgbClr val="FFFFFF"/>
            </a:solidFill>
            <a:miter/>
          </a:ln>
        </p:spPr>
      </p:sp>
      <p:sp>
        <p:nvSpPr>
          <p:cNvPr id="889" name="CustomShape 254"/>
          <p:cNvSpPr/>
          <p:nvPr/>
        </p:nvSpPr>
        <p:spPr>
          <a:xfrm>
            <a:off x="4346280" y="3916440"/>
            <a:ext cx="636120" cy="45360"/>
          </a:xfrm>
          <a:prstGeom prst="rect">
            <a:avLst/>
          </a:prstGeom>
          <a:gradFill>
            <a:gsLst>
              <a:gs pos="0">
                <a:srgbClr val="000000"/>
              </a:gs>
              <a:gs pos="100000">
                <a:srgbClr val="E0E0E0"/>
              </a:gs>
            </a:gsLst>
            <a:lin ang="13500000"/>
          </a:gradFill>
          <a:ln>
            <a:noFill/>
          </a:ln>
        </p:spPr>
        <p:style>
          <a:lnRef idx="0">
            <a:scrgbClr r="0" g="0" b="0"/>
          </a:lnRef>
          <a:fillRef idx="0">
            <a:scrgbClr r="0" g="0" b="0"/>
          </a:fillRef>
          <a:effectRef idx="0">
            <a:scrgbClr r="0" g="0" b="0"/>
          </a:effectRef>
          <a:fontRef idx="minor"/>
        </p:style>
      </p:sp>
      <p:sp>
        <p:nvSpPr>
          <p:cNvPr id="890" name="CustomShape 255"/>
          <p:cNvSpPr/>
          <p:nvPr/>
        </p:nvSpPr>
        <p:spPr>
          <a:xfrm>
            <a:off x="4548240" y="3960720"/>
            <a:ext cx="461160" cy="23400"/>
          </a:xfrm>
          <a:prstGeom prst="rect">
            <a:avLst/>
          </a:prstGeom>
          <a:solidFill>
            <a:srgbClr val="E0E0E0"/>
          </a:solidFill>
          <a:ln>
            <a:noFill/>
          </a:ln>
        </p:spPr>
        <p:style>
          <a:lnRef idx="0">
            <a:scrgbClr r="0" g="0" b="0"/>
          </a:lnRef>
          <a:fillRef idx="0">
            <a:scrgbClr r="0" g="0" b="0"/>
          </a:fillRef>
          <a:effectRef idx="0">
            <a:scrgbClr r="0" g="0" b="0"/>
          </a:effectRef>
          <a:fontRef idx="minor"/>
        </p:style>
      </p:sp>
      <p:sp>
        <p:nvSpPr>
          <p:cNvPr id="891" name="CustomShape 256"/>
          <p:cNvSpPr/>
          <p:nvPr/>
        </p:nvSpPr>
        <p:spPr>
          <a:xfrm>
            <a:off x="4348080" y="3916440"/>
            <a:ext cx="257760" cy="732960"/>
          </a:xfrm>
          <a:prstGeom prst="rect">
            <a:avLst/>
          </a:prstGeom>
          <a:gradFill>
            <a:gsLst>
              <a:gs pos="0">
                <a:srgbClr val="A0A0A0"/>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892" name="CustomShape 257"/>
          <p:cNvSpPr/>
          <p:nvPr/>
        </p:nvSpPr>
        <p:spPr>
          <a:xfrm>
            <a:off x="4573440" y="4218120"/>
            <a:ext cx="428040" cy="42948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893" name="CustomShape 258"/>
          <p:cNvSpPr/>
          <p:nvPr/>
        </p:nvSpPr>
        <p:spPr>
          <a:xfrm>
            <a:off x="4578120" y="3973680"/>
            <a:ext cx="459720" cy="215280"/>
          </a:xfrm>
          <a:prstGeom prst="rect">
            <a:avLst/>
          </a:prstGeom>
          <a:gradFill>
            <a:gsLst>
              <a:gs pos="0">
                <a:srgbClr val="F2F2F2"/>
              </a:gs>
              <a:gs pos="100000">
                <a:srgbClr val="919191"/>
              </a:gs>
            </a:gsLst>
            <a:lin ang="5400000"/>
          </a:gradFill>
          <a:ln>
            <a:noFill/>
          </a:ln>
        </p:spPr>
        <p:style>
          <a:lnRef idx="0">
            <a:scrgbClr r="0" g="0" b="0"/>
          </a:lnRef>
          <a:fillRef idx="0">
            <a:scrgbClr r="0" g="0" b="0"/>
          </a:fillRef>
          <a:effectRef idx="0">
            <a:scrgbClr r="0" g="0" b="0"/>
          </a:effectRef>
          <a:fontRef idx="minor"/>
        </p:style>
      </p:sp>
      <p:sp>
        <p:nvSpPr>
          <p:cNvPr id="894" name="CustomShape 259"/>
          <p:cNvSpPr/>
          <p:nvPr/>
        </p:nvSpPr>
        <p:spPr>
          <a:xfrm>
            <a:off x="4574880" y="4192560"/>
            <a:ext cx="462960" cy="2340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895" name="CustomShape 260"/>
          <p:cNvSpPr/>
          <p:nvPr/>
        </p:nvSpPr>
        <p:spPr>
          <a:xfrm>
            <a:off x="4583160" y="3962520"/>
            <a:ext cx="33840" cy="68364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96" name="CustomShape 261"/>
          <p:cNvSpPr/>
          <p:nvPr/>
        </p:nvSpPr>
        <p:spPr>
          <a:xfrm>
            <a:off x="4601880" y="3962520"/>
            <a:ext cx="36000" cy="68364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97" name="CustomShape 262"/>
          <p:cNvSpPr/>
          <p:nvPr/>
        </p:nvSpPr>
        <p:spPr>
          <a:xfrm>
            <a:off x="4630680" y="3963960"/>
            <a:ext cx="35640" cy="6822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98" name="CustomShape 263"/>
          <p:cNvSpPr/>
          <p:nvPr/>
        </p:nvSpPr>
        <p:spPr>
          <a:xfrm>
            <a:off x="4651200" y="3962520"/>
            <a:ext cx="34200" cy="68364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899" name="CustomShape 264"/>
          <p:cNvSpPr/>
          <p:nvPr/>
        </p:nvSpPr>
        <p:spPr>
          <a:xfrm>
            <a:off x="4678200" y="3963960"/>
            <a:ext cx="29520" cy="682200"/>
          </a:xfrm>
          <a:prstGeom prst="rect">
            <a:avLst/>
          </a:prstGeom>
          <a:noFill/>
          <a:ln w="12600">
            <a:solidFill>
              <a:srgbClr val="676767"/>
            </a:solidFill>
            <a:round/>
          </a:ln>
        </p:spPr>
        <p:style>
          <a:lnRef idx="0">
            <a:scrgbClr r="0" g="0" b="0"/>
          </a:lnRef>
          <a:fillRef idx="0">
            <a:scrgbClr r="0" g="0" b="0"/>
          </a:fillRef>
          <a:effectRef idx="0">
            <a:scrgbClr r="0" g="0" b="0"/>
          </a:effectRef>
          <a:fontRef idx="minor"/>
        </p:style>
      </p:sp>
      <p:sp>
        <p:nvSpPr>
          <p:cNvPr id="900" name="CustomShape 265"/>
          <p:cNvSpPr/>
          <p:nvPr/>
        </p:nvSpPr>
        <p:spPr>
          <a:xfrm>
            <a:off x="4722840" y="4287960"/>
            <a:ext cx="246600" cy="30420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901" name="CustomShape 266"/>
          <p:cNvSpPr/>
          <p:nvPr/>
        </p:nvSpPr>
        <p:spPr>
          <a:xfrm>
            <a:off x="4722840" y="4356000"/>
            <a:ext cx="246600" cy="3456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902" name="CustomShape 267"/>
          <p:cNvSpPr/>
          <p:nvPr/>
        </p:nvSpPr>
        <p:spPr>
          <a:xfrm>
            <a:off x="4722840" y="4422600"/>
            <a:ext cx="246600" cy="3456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903" name="CustomShape 268"/>
          <p:cNvSpPr/>
          <p:nvPr/>
        </p:nvSpPr>
        <p:spPr>
          <a:xfrm>
            <a:off x="4722840" y="4487760"/>
            <a:ext cx="246600" cy="36360"/>
          </a:xfrm>
          <a:prstGeom prst="rect">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904" name="CustomShape 269"/>
          <p:cNvSpPr/>
          <p:nvPr/>
        </p:nvSpPr>
        <p:spPr>
          <a:xfrm>
            <a:off x="4752720" y="4354560"/>
            <a:ext cx="177120" cy="3276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905" name="CustomShape 270"/>
          <p:cNvSpPr/>
          <p:nvPr/>
        </p:nvSpPr>
        <p:spPr>
          <a:xfrm>
            <a:off x="4752720" y="4421160"/>
            <a:ext cx="177120" cy="3456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906" name="CustomShape 271"/>
          <p:cNvSpPr/>
          <p:nvPr/>
        </p:nvSpPr>
        <p:spPr>
          <a:xfrm>
            <a:off x="4884480" y="4286160"/>
            <a:ext cx="23040" cy="2664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907" name="CustomShape 272"/>
          <p:cNvSpPr/>
          <p:nvPr/>
        </p:nvSpPr>
        <p:spPr>
          <a:xfrm>
            <a:off x="4722840" y="4287960"/>
            <a:ext cx="246600" cy="31320"/>
          </a:xfrm>
          <a:prstGeom prst="rect">
            <a:avLst/>
          </a:prstGeom>
          <a:solidFill>
            <a:srgbClr val="A0A0A0"/>
          </a:solidFill>
          <a:ln w="12600">
            <a:solidFill>
              <a:srgbClr val="808080"/>
            </a:solidFill>
            <a:miter/>
          </a:ln>
        </p:spPr>
        <p:style>
          <a:lnRef idx="0">
            <a:scrgbClr r="0" g="0" b="0"/>
          </a:lnRef>
          <a:fillRef idx="0">
            <a:scrgbClr r="0" g="0" b="0"/>
          </a:fillRef>
          <a:effectRef idx="0">
            <a:scrgbClr r="0" g="0" b="0"/>
          </a:effectRef>
          <a:fontRef idx="minor"/>
        </p:style>
      </p:sp>
      <p:sp>
        <p:nvSpPr>
          <p:cNvPr id="908" name="CustomShape 273"/>
          <p:cNvSpPr/>
          <p:nvPr/>
        </p:nvSpPr>
        <p:spPr>
          <a:xfrm>
            <a:off x="4840200" y="4286160"/>
            <a:ext cx="3888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909" name="CustomShape 274"/>
          <p:cNvSpPr/>
          <p:nvPr/>
        </p:nvSpPr>
        <p:spPr>
          <a:xfrm>
            <a:off x="4841640" y="4308480"/>
            <a:ext cx="11376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910" name="CustomShape 275"/>
          <p:cNvSpPr/>
          <p:nvPr/>
        </p:nvSpPr>
        <p:spPr>
          <a:xfrm>
            <a:off x="4892400" y="4289400"/>
            <a:ext cx="6120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911" name="CustomShape 276"/>
          <p:cNvSpPr/>
          <p:nvPr/>
        </p:nvSpPr>
        <p:spPr>
          <a:xfrm>
            <a:off x="4957560" y="4289400"/>
            <a:ext cx="2304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912" name="CustomShape 277"/>
          <p:cNvSpPr/>
          <p:nvPr/>
        </p:nvSpPr>
        <p:spPr>
          <a:xfrm>
            <a:off x="4910040" y="4326120"/>
            <a:ext cx="360" cy="360"/>
          </a:xfrm>
          <a:prstGeom prst="ellipse">
            <a:avLst/>
          </a:prstGeom>
          <a:solidFill>
            <a:srgbClr val="C0C0C0"/>
          </a:solidFill>
          <a:ln w="12600">
            <a:solidFill>
              <a:srgbClr val="808080"/>
            </a:solidFill>
            <a:miter/>
          </a:ln>
        </p:spPr>
        <p:style>
          <a:lnRef idx="0">
            <a:scrgbClr r="0" g="0" b="0"/>
          </a:lnRef>
          <a:fillRef idx="0">
            <a:scrgbClr r="0" g="0" b="0"/>
          </a:fillRef>
          <a:effectRef idx="0">
            <a:scrgbClr r="0" g="0" b="0"/>
          </a:effectRef>
          <a:fontRef idx="minor"/>
        </p:style>
      </p:sp>
      <p:sp>
        <p:nvSpPr>
          <p:cNvPr id="913" name="CustomShape 278"/>
          <p:cNvSpPr/>
          <p:nvPr/>
        </p:nvSpPr>
        <p:spPr>
          <a:xfrm>
            <a:off x="4725720" y="4302000"/>
            <a:ext cx="235800" cy="23400"/>
          </a:xfrm>
          <a:prstGeom prst="rect">
            <a:avLst/>
          </a:prstGeom>
          <a:solidFill>
            <a:srgbClr val="606060"/>
          </a:solidFill>
          <a:ln>
            <a:noFill/>
          </a:ln>
        </p:spPr>
        <p:style>
          <a:lnRef idx="0">
            <a:scrgbClr r="0" g="0" b="0"/>
          </a:lnRef>
          <a:fillRef idx="0">
            <a:scrgbClr r="0" g="0" b="0"/>
          </a:fillRef>
          <a:effectRef idx="0">
            <a:scrgbClr r="0" g="0" b="0"/>
          </a:effectRef>
          <a:fontRef idx="minor"/>
        </p:style>
      </p:sp>
      <p:sp>
        <p:nvSpPr>
          <p:cNvPr id="914" name="CustomShape 279"/>
          <p:cNvSpPr/>
          <p:nvPr/>
        </p:nvSpPr>
        <p:spPr>
          <a:xfrm>
            <a:off x="4767120" y="4363920"/>
            <a:ext cx="154800" cy="23400"/>
          </a:xfrm>
          <a:prstGeom prst="rect">
            <a:avLst/>
          </a:prstGeom>
          <a:solidFill>
            <a:srgbClr val="808080"/>
          </a:solidFill>
          <a:ln>
            <a:noFill/>
          </a:ln>
        </p:spPr>
        <p:style>
          <a:lnRef idx="0">
            <a:scrgbClr r="0" g="0" b="0"/>
          </a:lnRef>
          <a:fillRef idx="0">
            <a:scrgbClr r="0" g="0" b="0"/>
          </a:fillRef>
          <a:effectRef idx="0">
            <a:scrgbClr r="0" g="0" b="0"/>
          </a:effectRef>
          <a:fontRef idx="minor"/>
        </p:style>
      </p:sp>
      <p:sp>
        <p:nvSpPr>
          <p:cNvPr id="915" name="CustomShape 280"/>
          <p:cNvSpPr/>
          <p:nvPr/>
        </p:nvSpPr>
        <p:spPr>
          <a:xfrm>
            <a:off x="4813200" y="4378320"/>
            <a:ext cx="65880" cy="23400"/>
          </a:xfrm>
          <a:prstGeom prst="rect">
            <a:avLst/>
          </a:prstGeom>
          <a:noFill/>
          <a:ln w="12600">
            <a:solidFill>
              <a:srgbClr val="808080"/>
            </a:solidFill>
            <a:round/>
          </a:ln>
        </p:spPr>
        <p:style>
          <a:lnRef idx="0">
            <a:scrgbClr r="0" g="0" b="0"/>
          </a:lnRef>
          <a:fillRef idx="0">
            <a:scrgbClr r="0" g="0" b="0"/>
          </a:fillRef>
          <a:effectRef idx="0">
            <a:scrgbClr r="0" g="0" b="0"/>
          </a:effectRef>
          <a:fontRef idx="minor"/>
        </p:style>
      </p:sp>
      <p:sp>
        <p:nvSpPr>
          <p:cNvPr id="916" name="CustomShape 281"/>
          <p:cNvSpPr/>
          <p:nvPr/>
        </p:nvSpPr>
        <p:spPr>
          <a:xfrm>
            <a:off x="4618080" y="4006800"/>
            <a:ext cx="60840" cy="4896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917" name="CustomShape 282"/>
          <p:cNvSpPr/>
          <p:nvPr/>
        </p:nvSpPr>
        <p:spPr>
          <a:xfrm>
            <a:off x="4622760" y="4095720"/>
            <a:ext cx="61200" cy="50400"/>
          </a:xfrm>
          <a:prstGeom prst="rect">
            <a:avLst/>
          </a:prstGeom>
          <a:solidFill>
            <a:srgbClr val="C0C0C0"/>
          </a:solidFill>
          <a:ln w="12600">
            <a:solidFill>
              <a:srgbClr val="676767"/>
            </a:solidFill>
            <a:round/>
          </a:ln>
        </p:spPr>
        <p:style>
          <a:lnRef idx="0">
            <a:scrgbClr r="0" g="0" b="0"/>
          </a:lnRef>
          <a:fillRef idx="0">
            <a:scrgbClr r="0" g="0" b="0"/>
          </a:fillRef>
          <a:effectRef idx="0">
            <a:scrgbClr r="0" g="0" b="0"/>
          </a:effectRef>
          <a:fontRef idx="minor"/>
        </p:style>
      </p:sp>
      <p:sp>
        <p:nvSpPr>
          <p:cNvPr id="918" name="CustomShape 283"/>
          <p:cNvSpPr/>
          <p:nvPr/>
        </p:nvSpPr>
        <p:spPr>
          <a:xfrm>
            <a:off x="4721040" y="4089240"/>
            <a:ext cx="266040" cy="63360"/>
          </a:xfrm>
          <a:prstGeom prst="rect">
            <a:avLst/>
          </a:prstGeom>
          <a:solidFill>
            <a:srgbClr val="676767"/>
          </a:solidFill>
          <a:ln>
            <a:noFill/>
          </a:ln>
        </p:spPr>
        <p:style>
          <a:lnRef idx="0">
            <a:scrgbClr r="0" g="0" b="0"/>
          </a:lnRef>
          <a:fillRef idx="0">
            <a:scrgbClr r="0" g="0" b="0"/>
          </a:fillRef>
          <a:effectRef idx="0">
            <a:scrgbClr r="0" g="0" b="0"/>
          </a:effectRef>
          <a:fontRef idx="minor"/>
        </p:style>
      </p:sp>
      <p:sp>
        <p:nvSpPr>
          <p:cNvPr id="919" name="CustomShape 284"/>
          <p:cNvSpPr/>
          <p:nvPr/>
        </p:nvSpPr>
        <p:spPr>
          <a:xfrm>
            <a:off x="4778280" y="4103640"/>
            <a:ext cx="23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920" name="CustomShape 285"/>
          <p:cNvSpPr/>
          <p:nvPr/>
        </p:nvSpPr>
        <p:spPr>
          <a:xfrm>
            <a:off x="4778280" y="4125960"/>
            <a:ext cx="23040" cy="23400"/>
          </a:xfrm>
          <a:prstGeom prst="rect">
            <a:avLst/>
          </a:prstGeom>
          <a:solidFill>
            <a:srgbClr val="C0C0C0"/>
          </a:solidFill>
          <a:ln>
            <a:noFill/>
          </a:ln>
        </p:spPr>
        <p:style>
          <a:lnRef idx="0">
            <a:scrgbClr r="0" g="0" b="0"/>
          </a:lnRef>
          <a:fillRef idx="0">
            <a:scrgbClr r="0" g="0" b="0"/>
          </a:fillRef>
          <a:effectRef idx="0">
            <a:scrgbClr r="0" g="0" b="0"/>
          </a:effectRef>
          <a:fontRef idx="minor"/>
        </p:style>
      </p:sp>
      <p:sp>
        <p:nvSpPr>
          <p:cNvPr id="921" name="CustomShape 286"/>
          <p:cNvSpPr/>
          <p:nvPr/>
        </p:nvSpPr>
        <p:spPr>
          <a:xfrm>
            <a:off x="4843440" y="4113360"/>
            <a:ext cx="24480" cy="23400"/>
          </a:xfrm>
          <a:prstGeom prst="rect">
            <a:avLst/>
          </a:prstGeom>
          <a:solidFill>
            <a:srgbClr val="008000"/>
          </a:solidFill>
          <a:ln>
            <a:noFill/>
          </a:ln>
        </p:spPr>
        <p:style>
          <a:lnRef idx="0">
            <a:scrgbClr r="0" g="0" b="0"/>
          </a:lnRef>
          <a:fillRef idx="0">
            <a:scrgbClr r="0" g="0" b="0"/>
          </a:fillRef>
          <a:effectRef idx="0">
            <a:scrgbClr r="0" g="0" b="0"/>
          </a:effectRef>
          <a:fontRef idx="minor"/>
        </p:style>
      </p:sp>
      <p:sp>
        <p:nvSpPr>
          <p:cNvPr id="922" name="CustomShape 287"/>
          <p:cNvSpPr/>
          <p:nvPr/>
        </p:nvSpPr>
        <p:spPr>
          <a:xfrm>
            <a:off x="4743360" y="4113360"/>
            <a:ext cx="21240" cy="21600"/>
          </a:xfrm>
          <a:prstGeom prst="ellipse">
            <a:avLst/>
          </a:prstGeom>
          <a:solidFill>
            <a:srgbClr val="202020"/>
          </a:solidFill>
          <a:ln>
            <a:noFill/>
          </a:ln>
        </p:spPr>
        <p:style>
          <a:lnRef idx="0">
            <a:scrgbClr r="0" g="0" b="0"/>
          </a:lnRef>
          <a:fillRef idx="0">
            <a:scrgbClr r="0" g="0" b="0"/>
          </a:fillRef>
          <a:effectRef idx="0">
            <a:scrgbClr r="0" g="0" b="0"/>
          </a:effectRef>
          <a:fontRef idx="minor"/>
        </p:style>
      </p:sp>
      <p:sp>
        <p:nvSpPr>
          <p:cNvPr id="923" name="Line 288"/>
          <p:cNvSpPr/>
          <p:nvPr/>
        </p:nvSpPr>
        <p:spPr>
          <a:xfrm flipH="1">
            <a:off x="6914520" y="5062680"/>
            <a:ext cx="580680" cy="522000"/>
          </a:xfrm>
          <a:prstGeom prst="line">
            <a:avLst/>
          </a:prstGeom>
          <a:ln w="12600">
            <a:solidFill>
              <a:srgbClr val="FFFFFF"/>
            </a:solidFill>
            <a:miter/>
          </a:ln>
        </p:spPr>
      </p:sp>
      <p:sp>
        <p:nvSpPr>
          <p:cNvPr id="924" name="Line 289"/>
          <p:cNvSpPr/>
          <p:nvPr/>
        </p:nvSpPr>
        <p:spPr>
          <a:xfrm>
            <a:off x="4406760" y="2438280"/>
            <a:ext cx="637920" cy="524160"/>
          </a:xfrm>
          <a:prstGeom prst="line">
            <a:avLst/>
          </a:prstGeom>
          <a:ln>
            <a:noFill/>
          </a:ln>
        </p:spPr>
      </p:sp>
      <p:sp>
        <p:nvSpPr>
          <p:cNvPr id="925" name="CustomShape 290"/>
          <p:cNvSpPr/>
          <p:nvPr/>
        </p:nvSpPr>
        <p:spPr>
          <a:xfrm rot="21240000">
            <a:off x="4808127" y="3788666"/>
            <a:ext cx="3982832" cy="326222"/>
          </a:xfrm>
          <a:prstGeom prst="rect">
            <a:avLst/>
          </a:prstGeom>
          <a:solidFill>
            <a:srgbClr val="FF3300">
              <a:alpha val="50000"/>
            </a:srgbClr>
          </a:solidFill>
          <a:ln w="12600">
            <a:solidFill>
              <a:srgbClr val="FD0000"/>
            </a:solidFill>
            <a:miter/>
          </a:ln>
        </p:spPr>
        <p:style>
          <a:lnRef idx="0">
            <a:scrgbClr r="0" g="0" b="0"/>
          </a:lnRef>
          <a:fillRef idx="0">
            <a:scrgbClr r="0" g="0" b="0"/>
          </a:fillRef>
          <a:effectRef idx="0">
            <a:scrgbClr r="0" g="0" b="0"/>
          </a:effectRef>
          <a:fontRef idx="minor"/>
        </p:style>
      </p:sp>
      <p:sp>
        <p:nvSpPr>
          <p:cNvPr id="926" name="CustomShape 291"/>
          <p:cNvSpPr/>
          <p:nvPr/>
        </p:nvSpPr>
        <p:spPr>
          <a:xfrm rot="21240000">
            <a:off x="5571360" y="3900960"/>
            <a:ext cx="1946520" cy="749880"/>
          </a:xfrm>
          <a:prstGeom prst="rect">
            <a:avLst/>
          </a:prstGeom>
          <a:noFill/>
          <a:ln>
            <a:noFill/>
          </a:ln>
        </p:spPr>
        <p:style>
          <a:lnRef idx="0">
            <a:scrgbClr r="0" g="0" b="0"/>
          </a:lnRef>
          <a:fillRef idx="0">
            <a:scrgbClr r="0" g="0" b="0"/>
          </a:fillRef>
          <a:effectRef idx="0">
            <a:scrgbClr r="0" g="0" b="0"/>
          </a:effectRef>
          <a:fontRef idx="minor"/>
        </p:style>
        <p:txBody>
          <a:bodyPr wrap="none" lIns="82440" tIns="41400" rIns="82440" bIns="41400"/>
          <a:lstStyle/>
          <a:p>
            <a:pPr>
              <a:lnSpc>
                <a:spcPct val="100000"/>
              </a:lnSpc>
            </a:pPr>
            <a:r>
              <a:rPr lang="en-US" sz="2200" strike="noStrike">
                <a:solidFill>
                  <a:srgbClr val="FFFFFF"/>
                </a:solidFill>
                <a:latin typeface="Arial"/>
                <a:ea typeface="DejaVu Sans"/>
              </a:rPr>
              <a:t>Shared Cache</a:t>
            </a:r>
            <a:endParaRPr/>
          </a:p>
          <a:p>
            <a:pPr>
              <a:lnSpc>
                <a:spcPct val="100000"/>
              </a:lnSpc>
            </a:pPr>
            <a:endParaRPr/>
          </a:p>
        </p:txBody>
      </p:sp>
      <p:sp>
        <p:nvSpPr>
          <p:cNvPr id="927" name="CustomShape 292"/>
          <p:cNvSpPr/>
          <p:nvPr/>
        </p:nvSpPr>
        <p:spPr>
          <a:xfrm rot="60000">
            <a:off x="5627520" y="2801880"/>
            <a:ext cx="2242440" cy="460440"/>
          </a:xfrm>
          <a:prstGeom prst="rect">
            <a:avLst/>
          </a:prstGeom>
          <a:noFill/>
          <a:ln>
            <a:noFill/>
          </a:ln>
        </p:spPr>
        <p:style>
          <a:lnRef idx="0">
            <a:scrgbClr r="0" g="0" b="0"/>
          </a:lnRef>
          <a:fillRef idx="0">
            <a:scrgbClr r="0" g="0" b="0"/>
          </a:fillRef>
          <a:effectRef idx="0">
            <a:scrgbClr r="0" g="0" b="0"/>
          </a:effectRef>
          <a:fontRef idx="minor"/>
        </p:style>
        <p:txBody>
          <a:bodyPr wrap="none" lIns="82440" tIns="41400" rIns="82440" bIns="41400"/>
          <a:lstStyle/>
          <a:p>
            <a:pPr>
              <a:lnSpc>
                <a:spcPct val="100000"/>
              </a:lnSpc>
            </a:pPr>
            <a:r>
              <a:rPr lang="en-US" sz="2500" b="1" strike="noStrike">
                <a:solidFill>
                  <a:srgbClr val="FFFFFF"/>
                </a:solidFill>
                <a:latin typeface="Arial"/>
                <a:ea typeface="DejaVu Sans"/>
              </a:rPr>
              <a:t>Cache Fusion</a:t>
            </a:r>
            <a:endParaRPr/>
          </a:p>
        </p:txBody>
      </p:sp>
      <p:sp>
        <p:nvSpPr>
          <p:cNvPr id="928" name="CustomShape 293"/>
          <p:cNvSpPr/>
          <p:nvPr/>
        </p:nvSpPr>
        <p:spPr>
          <a:xfrm>
            <a:off x="4949640" y="2973240"/>
            <a:ext cx="340560" cy="340920"/>
          </a:xfrm>
          <a:prstGeom prst="ellipse">
            <a:avLst/>
          </a:prstGeom>
          <a:gradFill>
            <a:gsLst>
              <a:gs pos="0">
                <a:srgbClr val="000000"/>
              </a:gs>
              <a:gs pos="100000">
                <a:srgbClr val="33CC33"/>
              </a:gs>
            </a:gsLst>
            <a:lin ang="13500000"/>
          </a:gradFill>
          <a:ln w="12600">
            <a:solidFill>
              <a:srgbClr val="33CC33"/>
            </a:solidFill>
            <a:miter/>
          </a:ln>
        </p:spPr>
        <p:style>
          <a:lnRef idx="0">
            <a:scrgbClr r="0" g="0" b="0"/>
          </a:lnRef>
          <a:fillRef idx="0">
            <a:scrgbClr r="0" g="0" b="0"/>
          </a:fillRef>
          <a:effectRef idx="0">
            <a:scrgbClr r="0" g="0" b="0"/>
          </a:effectRef>
          <a:fontRef idx="minor"/>
        </p:style>
      </p:sp>
      <p:sp>
        <p:nvSpPr>
          <p:cNvPr id="929" name="CustomShape 294"/>
          <p:cNvSpPr/>
          <p:nvPr/>
        </p:nvSpPr>
        <p:spPr>
          <a:xfrm>
            <a:off x="7418160" y="4756320"/>
            <a:ext cx="342360" cy="340560"/>
          </a:xfrm>
          <a:prstGeom prst="ellipse">
            <a:avLst/>
          </a:prstGeom>
          <a:gradFill>
            <a:gsLst>
              <a:gs pos="0">
                <a:srgbClr val="000000"/>
              </a:gs>
              <a:gs pos="100000">
                <a:srgbClr val="33CC33"/>
              </a:gs>
            </a:gsLst>
            <a:lin ang="13500000"/>
          </a:gradFill>
          <a:ln w="12600">
            <a:solidFill>
              <a:srgbClr val="33CC33"/>
            </a:solidFill>
            <a:miter/>
          </a:ln>
        </p:spPr>
        <p:style>
          <a:lnRef idx="0">
            <a:scrgbClr r="0" g="0" b="0"/>
          </a:lnRef>
          <a:fillRef idx="0">
            <a:scrgbClr r="0" g="0" b="0"/>
          </a:fillRef>
          <a:effectRef idx="0">
            <a:scrgbClr r="0" g="0" b="0"/>
          </a:effectRef>
          <a:fontRef idx="minor"/>
        </p:style>
      </p:sp>
      <p:sp>
        <p:nvSpPr>
          <p:cNvPr id="930" name="Line 295"/>
          <p:cNvSpPr/>
          <p:nvPr/>
        </p:nvSpPr>
        <p:spPr>
          <a:xfrm>
            <a:off x="7032600" y="1976400"/>
            <a:ext cx="876240" cy="1349280"/>
          </a:xfrm>
          <a:prstGeom prst="line">
            <a:avLst/>
          </a:prstGeom>
          <a:ln w="25560">
            <a:solidFill>
              <a:srgbClr val="FD0000"/>
            </a:solidFill>
            <a:miter/>
            <a:tailEnd type="triangle" w="med" len="med"/>
          </a:ln>
        </p:spPr>
      </p:sp>
      <p:pic>
        <p:nvPicPr>
          <p:cNvPr id="297" name="~PP1134.WAV">
            <a:hlinkClick r:id="" action="ppaction://media"/>
          </p:cNvPr>
          <p:cNvPicPr>
            <a:picLocks noRot="1" noChangeAspect="1"/>
          </p:cNvPicPr>
          <p:nvPr>
            <a:wavAudioFile r:embed="rId1" name="~PP1134.WAV"/>
          </p:nvPr>
        </p:nvPicPr>
        <p:blipFill>
          <a:blip r:embed="rId4" cstate="print"/>
          <a:stretch>
            <a:fillRect/>
          </a:stretch>
        </p:blipFill>
        <p:spPr>
          <a:xfrm>
            <a:off x="8696325" y="6410325"/>
            <a:ext cx="304800" cy="304800"/>
          </a:xfrm>
          <a:prstGeom prst="rect">
            <a:avLst/>
          </a:prstGeom>
        </p:spPr>
      </p:pic>
    </p:spTree>
  </p:cSld>
  <p:clrMapOvr>
    <a:masterClrMapping/>
  </p:clrMapOvr>
  <p:transition spd="med" advTm="12981">
    <p:wipe/>
  </p:transition>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297"/>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31" name="CustomShape 1"/>
          <p:cNvSpPr/>
          <p:nvPr/>
        </p:nvSpPr>
        <p:spPr>
          <a:xfrm>
            <a:off x="1182600" y="361440"/>
            <a:ext cx="7272000" cy="472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buSzPct val="45000"/>
              <a:buFont typeface="StarSymbol"/>
              <a:buChar char="l"/>
            </a:pPr>
            <a:r>
              <a:rPr lang="en-US" sz="4400" strike="noStrike">
                <a:solidFill>
                  <a:srgbClr val="000000"/>
                </a:solidFill>
                <a:latin typeface="Arial"/>
                <a:ea typeface="DejaVu Sans"/>
              </a:rPr>
              <a:t>Full Cache Fusion </a:t>
            </a:r>
            <a:endParaRPr/>
          </a:p>
        </p:txBody>
      </p:sp>
      <p:sp>
        <p:nvSpPr>
          <p:cNvPr id="932" name="CustomShape 2"/>
          <p:cNvSpPr/>
          <p:nvPr/>
        </p:nvSpPr>
        <p:spPr>
          <a:xfrm>
            <a:off x="990720" y="1569960"/>
            <a:ext cx="7479720" cy="1452240"/>
          </a:xfrm>
          <a:prstGeom prst="rect">
            <a:avLst/>
          </a:prstGeom>
          <a:noFill/>
          <a:ln>
            <a:noFill/>
          </a:ln>
        </p:spPr>
        <p:style>
          <a:lnRef idx="0">
            <a:scrgbClr r="0" g="0" b="0"/>
          </a:lnRef>
          <a:fillRef idx="0">
            <a:scrgbClr r="0" g="0" b="0"/>
          </a:fillRef>
          <a:effectRef idx="0">
            <a:scrgbClr r="0" g="0" b="0"/>
          </a:effectRef>
          <a:fontRef idx="minor"/>
        </p:style>
      </p:sp>
      <p:sp>
        <p:nvSpPr>
          <p:cNvPr id="933" name="CustomShape 3"/>
          <p:cNvSpPr/>
          <p:nvPr/>
        </p:nvSpPr>
        <p:spPr>
          <a:xfrm>
            <a:off x="3656160" y="5487840"/>
            <a:ext cx="1663200" cy="496440"/>
          </a:xfrm>
          <a:prstGeom prst="ellipse">
            <a:avLst/>
          </a:prstGeom>
          <a:gradFill>
            <a:gsLst>
              <a:gs pos="0">
                <a:srgbClr val="000000"/>
              </a:gs>
              <a:gs pos="50000">
                <a:srgbClr val="CCCCFF"/>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934" name="CustomShape 4"/>
          <p:cNvSpPr/>
          <p:nvPr/>
        </p:nvSpPr>
        <p:spPr>
          <a:xfrm>
            <a:off x="3656160" y="5410080"/>
            <a:ext cx="1663200" cy="329760"/>
          </a:xfrm>
          <a:prstGeom prst="rect">
            <a:avLst/>
          </a:prstGeom>
          <a:gradFill>
            <a:gsLst>
              <a:gs pos="0">
                <a:srgbClr val="000000"/>
              </a:gs>
              <a:gs pos="50000">
                <a:srgbClr val="CCCCFF"/>
              </a:gs>
              <a:gs pos="100000">
                <a:srgbClr val="000000"/>
              </a:gs>
            </a:gsLst>
            <a:lin ang="10800000"/>
          </a:gradFill>
          <a:ln>
            <a:noFill/>
          </a:ln>
        </p:spPr>
        <p:style>
          <a:lnRef idx="0">
            <a:scrgbClr r="0" g="0" b="0"/>
          </a:lnRef>
          <a:fillRef idx="0">
            <a:scrgbClr r="0" g="0" b="0"/>
          </a:fillRef>
          <a:effectRef idx="0">
            <a:scrgbClr r="0" g="0" b="0"/>
          </a:effectRef>
          <a:fontRef idx="minor"/>
        </p:style>
      </p:sp>
      <p:sp>
        <p:nvSpPr>
          <p:cNvPr id="935" name="CustomShape 5"/>
          <p:cNvSpPr/>
          <p:nvPr/>
        </p:nvSpPr>
        <p:spPr>
          <a:xfrm>
            <a:off x="3656160" y="5170320"/>
            <a:ext cx="1663200" cy="496800"/>
          </a:xfrm>
          <a:prstGeom prst="ellipse">
            <a:avLst/>
          </a:prstGeom>
          <a:gradFill>
            <a:gsLst>
              <a:gs pos="0">
                <a:srgbClr val="000000"/>
              </a:gs>
              <a:gs pos="100000">
                <a:srgbClr val="CCCCFF"/>
              </a:gs>
            </a:gsLst>
            <a:lin ang="13500000"/>
          </a:gradFill>
          <a:ln>
            <a:noFill/>
          </a:ln>
        </p:spPr>
        <p:style>
          <a:lnRef idx="0">
            <a:scrgbClr r="0" g="0" b="0"/>
          </a:lnRef>
          <a:fillRef idx="0">
            <a:scrgbClr r="0" g="0" b="0"/>
          </a:fillRef>
          <a:effectRef idx="0">
            <a:scrgbClr r="0" g="0" b="0"/>
          </a:effectRef>
          <a:fontRef idx="minor"/>
        </p:style>
      </p:sp>
      <p:sp>
        <p:nvSpPr>
          <p:cNvPr id="936" name="CustomShape 6"/>
          <p:cNvSpPr/>
          <p:nvPr/>
        </p:nvSpPr>
        <p:spPr>
          <a:xfrm>
            <a:off x="3668760" y="5716440"/>
            <a:ext cx="1625040" cy="317160"/>
          </a:xfrm>
          <a:prstGeom prst="rect">
            <a:avLst/>
          </a:prstGeom>
          <a:noFill/>
          <a:ln>
            <a:noFill/>
          </a:ln>
        </p:spPr>
        <p:style>
          <a:lnRef idx="0">
            <a:scrgbClr r="0" g="0" b="0"/>
          </a:lnRef>
          <a:fillRef idx="0">
            <a:scrgbClr r="0" g="0" b="0"/>
          </a:fillRef>
          <a:effectRef idx="0">
            <a:scrgbClr r="0" g="0" b="0"/>
          </a:effectRef>
          <a:fontRef idx="minor"/>
        </p:style>
        <p:txBody>
          <a:bodyPr lIns="90360" tIns="46080" rIns="90360" bIns="46080"/>
          <a:lstStyle/>
          <a:p>
            <a:pPr algn="ctr">
              <a:lnSpc>
                <a:spcPct val="90000"/>
              </a:lnSpc>
            </a:pPr>
            <a:r>
              <a:rPr lang="en-US" sz="1500" b="1" strike="noStrike">
                <a:solidFill>
                  <a:srgbClr val="FFFFFF"/>
                </a:solidFill>
                <a:latin typeface="Arial"/>
                <a:ea typeface="DejaVu Sans"/>
              </a:rPr>
              <a:t>Database</a:t>
            </a:r>
            <a:endParaRPr/>
          </a:p>
        </p:txBody>
      </p:sp>
      <p:pic>
        <p:nvPicPr>
          <p:cNvPr id="937" name="Picture 936"/>
          <p:cNvPicPr/>
          <p:nvPr/>
        </p:nvPicPr>
        <p:blipFill>
          <a:blip r:embed="rId4" cstate="print"/>
          <a:stretch/>
        </p:blipFill>
        <p:spPr>
          <a:xfrm>
            <a:off x="4255920" y="4730760"/>
            <a:ext cx="658440" cy="888480"/>
          </a:xfrm>
          <a:prstGeom prst="rect">
            <a:avLst/>
          </a:prstGeom>
          <a:ln>
            <a:noFill/>
          </a:ln>
        </p:spPr>
      </p:pic>
      <p:pic>
        <p:nvPicPr>
          <p:cNvPr id="938" name="Picture 937"/>
          <p:cNvPicPr/>
          <p:nvPr/>
        </p:nvPicPr>
        <p:blipFill>
          <a:blip r:embed="rId5" cstate="print"/>
          <a:stretch/>
        </p:blipFill>
        <p:spPr>
          <a:xfrm>
            <a:off x="2716200" y="4475160"/>
            <a:ext cx="3792240" cy="547200"/>
          </a:xfrm>
          <a:prstGeom prst="rect">
            <a:avLst/>
          </a:prstGeom>
          <a:ln>
            <a:noFill/>
          </a:ln>
        </p:spPr>
      </p:pic>
      <p:pic>
        <p:nvPicPr>
          <p:cNvPr id="939" name="Picture 938"/>
          <p:cNvPicPr/>
          <p:nvPr/>
        </p:nvPicPr>
        <p:blipFill>
          <a:blip r:embed="rId6" cstate="print"/>
          <a:stretch/>
        </p:blipFill>
        <p:spPr>
          <a:xfrm>
            <a:off x="1963800" y="3255840"/>
            <a:ext cx="1804680" cy="1495080"/>
          </a:xfrm>
          <a:prstGeom prst="rect">
            <a:avLst/>
          </a:prstGeom>
          <a:ln>
            <a:noFill/>
          </a:ln>
        </p:spPr>
      </p:pic>
      <p:sp>
        <p:nvSpPr>
          <p:cNvPr id="940" name="CustomShape 7"/>
          <p:cNvSpPr/>
          <p:nvPr/>
        </p:nvSpPr>
        <p:spPr>
          <a:xfrm rot="16200000" flipV="1">
            <a:off x="1374480" y="4008240"/>
            <a:ext cx="1203120" cy="21960"/>
          </a:xfrm>
          <a:prstGeom prst="trapezoid">
            <a:avLst>
              <a:gd name="adj" fmla="val 13775"/>
            </a:avLst>
          </a:prstGeom>
          <a:solidFill>
            <a:srgbClr val="B2B2B2"/>
          </a:solidFill>
          <a:ln>
            <a:noFill/>
          </a:ln>
        </p:spPr>
        <p:style>
          <a:lnRef idx="0">
            <a:scrgbClr r="0" g="0" b="0"/>
          </a:lnRef>
          <a:fillRef idx="0">
            <a:scrgbClr r="0" g="0" b="0"/>
          </a:fillRef>
          <a:effectRef idx="0">
            <a:scrgbClr r="0" g="0" b="0"/>
          </a:effectRef>
          <a:fontRef idx="minor"/>
        </p:style>
      </p:sp>
      <p:sp>
        <p:nvSpPr>
          <p:cNvPr id="941" name="CustomShape 8"/>
          <p:cNvSpPr/>
          <p:nvPr/>
        </p:nvSpPr>
        <p:spPr>
          <a:xfrm rot="10800000" flipH="1" flipV="1">
            <a:off x="18656280" y="3714840"/>
            <a:ext cx="1515960" cy="25200"/>
          </a:xfrm>
          <a:prstGeom prst="trapezoid">
            <a:avLst>
              <a:gd name="adj" fmla="val 13775"/>
            </a:avLst>
          </a:prstGeom>
          <a:solidFill>
            <a:srgbClr val="B2B2B2"/>
          </a:solidFill>
          <a:ln>
            <a:noFill/>
          </a:ln>
        </p:spPr>
        <p:style>
          <a:lnRef idx="0">
            <a:scrgbClr r="0" g="0" b="0"/>
          </a:lnRef>
          <a:fillRef idx="0">
            <a:scrgbClr r="0" g="0" b="0"/>
          </a:fillRef>
          <a:effectRef idx="0">
            <a:scrgbClr r="0" g="0" b="0"/>
          </a:effectRef>
          <a:fontRef idx="minor"/>
        </p:style>
      </p:sp>
      <p:sp>
        <p:nvSpPr>
          <p:cNvPr id="942" name="CustomShape 9"/>
          <p:cNvSpPr/>
          <p:nvPr/>
        </p:nvSpPr>
        <p:spPr>
          <a:xfrm rot="16200000" flipH="1" flipV="1">
            <a:off x="2876040" y="4006800"/>
            <a:ext cx="1203120" cy="25200"/>
          </a:xfrm>
          <a:prstGeom prst="trapezoid">
            <a:avLst>
              <a:gd name="adj" fmla="val 13775"/>
            </a:avLst>
          </a:prstGeom>
          <a:solidFill>
            <a:srgbClr val="414141"/>
          </a:solidFill>
          <a:ln>
            <a:noFill/>
          </a:ln>
        </p:spPr>
        <p:style>
          <a:lnRef idx="0">
            <a:scrgbClr r="0" g="0" b="0"/>
          </a:lnRef>
          <a:fillRef idx="0">
            <a:scrgbClr r="0" g="0" b="0"/>
          </a:fillRef>
          <a:effectRef idx="0">
            <a:scrgbClr r="0" g="0" b="0"/>
          </a:effectRef>
          <a:fontRef idx="minor"/>
        </p:style>
      </p:sp>
      <p:sp>
        <p:nvSpPr>
          <p:cNvPr id="943" name="CustomShape 10"/>
          <p:cNvSpPr/>
          <p:nvPr/>
        </p:nvSpPr>
        <p:spPr>
          <a:xfrm flipV="1">
            <a:off x="1965240" y="4613760"/>
            <a:ext cx="1515600" cy="24840"/>
          </a:xfrm>
          <a:prstGeom prst="trapezoid">
            <a:avLst>
              <a:gd name="adj" fmla="val 13775"/>
            </a:avLst>
          </a:prstGeom>
          <a:solidFill>
            <a:srgbClr val="414141"/>
          </a:solidFill>
          <a:ln>
            <a:noFill/>
          </a:ln>
        </p:spPr>
        <p:style>
          <a:lnRef idx="0">
            <a:scrgbClr r="0" g="0" b="0"/>
          </a:lnRef>
          <a:fillRef idx="0">
            <a:scrgbClr r="0" g="0" b="0"/>
          </a:fillRef>
          <a:effectRef idx="0">
            <a:scrgbClr r="0" g="0" b="0"/>
          </a:effectRef>
          <a:fontRef idx="minor"/>
        </p:style>
      </p:sp>
      <p:sp>
        <p:nvSpPr>
          <p:cNvPr id="944" name="CustomShape 11"/>
          <p:cNvSpPr/>
          <p:nvPr/>
        </p:nvSpPr>
        <p:spPr>
          <a:xfrm>
            <a:off x="1965240" y="3427560"/>
            <a:ext cx="1487160" cy="302040"/>
          </a:xfrm>
          <a:prstGeom prst="rect">
            <a:avLst/>
          </a:prstGeom>
          <a:noFill/>
          <a:ln>
            <a:noFill/>
          </a:ln>
        </p:spPr>
        <p:style>
          <a:lnRef idx="0">
            <a:scrgbClr r="0" g="0" b="0"/>
          </a:lnRef>
          <a:fillRef idx="0">
            <a:scrgbClr r="0" g="0" b="0"/>
          </a:fillRef>
          <a:effectRef idx="0">
            <a:scrgbClr r="0" g="0" b="0"/>
          </a:effectRef>
          <a:fontRef idx="minor"/>
        </p:style>
        <p:txBody>
          <a:bodyPr lIns="90360" tIns="46080" rIns="90360" bIns="46080"/>
          <a:lstStyle/>
          <a:p>
            <a:pPr algn="ctr">
              <a:lnSpc>
                <a:spcPct val="100000"/>
              </a:lnSpc>
            </a:pPr>
            <a:r>
              <a:rPr lang="en-US" sz="1400" b="1" strike="noStrike">
                <a:solidFill>
                  <a:srgbClr val="000000"/>
                </a:solidFill>
                <a:latin typeface="Arial"/>
                <a:ea typeface="DejaVu Sans"/>
              </a:rPr>
              <a:t>Node A</a:t>
            </a:r>
            <a:endParaRPr/>
          </a:p>
        </p:txBody>
      </p:sp>
      <p:sp>
        <p:nvSpPr>
          <p:cNvPr id="945" name="CustomShape 12"/>
          <p:cNvSpPr/>
          <p:nvPr/>
        </p:nvSpPr>
        <p:spPr>
          <a:xfrm>
            <a:off x="2101680" y="3656160"/>
            <a:ext cx="1226880" cy="52164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946" name="CustomShape 13"/>
          <p:cNvSpPr/>
          <p:nvPr/>
        </p:nvSpPr>
        <p:spPr>
          <a:xfrm rot="16200000" flipV="1">
            <a:off x="1852560" y="3904200"/>
            <a:ext cx="520200" cy="21960"/>
          </a:xfrm>
          <a:prstGeom prst="trapezoid">
            <a:avLst>
              <a:gd name="adj" fmla="val 13775"/>
            </a:avLst>
          </a:prstGeom>
          <a:solidFill>
            <a:srgbClr val="414141"/>
          </a:solidFill>
          <a:ln>
            <a:noFill/>
          </a:ln>
        </p:spPr>
        <p:style>
          <a:lnRef idx="0">
            <a:scrgbClr r="0" g="0" b="0"/>
          </a:lnRef>
          <a:fillRef idx="0">
            <a:scrgbClr r="0" g="0" b="0"/>
          </a:fillRef>
          <a:effectRef idx="0">
            <a:scrgbClr r="0" g="0" b="0"/>
          </a:effectRef>
          <a:fontRef idx="minor"/>
        </p:style>
      </p:sp>
      <p:sp>
        <p:nvSpPr>
          <p:cNvPr id="947" name="CustomShape 14"/>
          <p:cNvSpPr/>
          <p:nvPr/>
        </p:nvSpPr>
        <p:spPr>
          <a:xfrm rot="16200000" flipH="1" flipV="1">
            <a:off x="3067560" y="3902760"/>
            <a:ext cx="520200" cy="24840"/>
          </a:xfrm>
          <a:prstGeom prst="trapezoid">
            <a:avLst>
              <a:gd name="adj" fmla="val 13775"/>
            </a:avLst>
          </a:prstGeom>
          <a:solidFill>
            <a:srgbClr val="CECECE"/>
          </a:solidFill>
          <a:ln>
            <a:noFill/>
          </a:ln>
        </p:spPr>
        <p:style>
          <a:lnRef idx="0">
            <a:scrgbClr r="0" g="0" b="0"/>
          </a:lnRef>
          <a:fillRef idx="0">
            <a:scrgbClr r="0" g="0" b="0"/>
          </a:fillRef>
          <a:effectRef idx="0">
            <a:scrgbClr r="0" g="0" b="0"/>
          </a:effectRef>
          <a:fontRef idx="minor"/>
        </p:style>
      </p:sp>
      <p:sp>
        <p:nvSpPr>
          <p:cNvPr id="948" name="CustomShape 15"/>
          <p:cNvSpPr/>
          <p:nvPr/>
        </p:nvSpPr>
        <p:spPr>
          <a:xfrm flipV="1">
            <a:off x="2101680" y="4169160"/>
            <a:ext cx="1226880" cy="23400"/>
          </a:xfrm>
          <a:prstGeom prst="trapezoid">
            <a:avLst>
              <a:gd name="adj" fmla="val 13775"/>
            </a:avLst>
          </a:prstGeom>
          <a:solidFill>
            <a:srgbClr val="CECECE"/>
          </a:solidFill>
          <a:ln>
            <a:noFill/>
          </a:ln>
        </p:spPr>
        <p:style>
          <a:lnRef idx="0">
            <a:scrgbClr r="0" g="0" b="0"/>
          </a:lnRef>
          <a:fillRef idx="0">
            <a:scrgbClr r="0" g="0" b="0"/>
          </a:fillRef>
          <a:effectRef idx="0">
            <a:scrgbClr r="0" g="0" b="0"/>
          </a:effectRef>
          <a:fontRef idx="minor"/>
        </p:style>
      </p:sp>
      <p:sp>
        <p:nvSpPr>
          <p:cNvPr id="949" name="CustomShape 16"/>
          <p:cNvSpPr/>
          <p:nvPr/>
        </p:nvSpPr>
        <p:spPr>
          <a:xfrm rot="10800000" flipH="1" flipV="1">
            <a:off x="15609240" y="3948120"/>
            <a:ext cx="1226520" cy="24840"/>
          </a:xfrm>
          <a:prstGeom prst="trapezoid">
            <a:avLst>
              <a:gd name="adj" fmla="val 13775"/>
            </a:avLst>
          </a:prstGeom>
          <a:solidFill>
            <a:srgbClr val="414141"/>
          </a:solidFill>
          <a:ln>
            <a:noFill/>
          </a:ln>
        </p:spPr>
        <p:style>
          <a:lnRef idx="0">
            <a:scrgbClr r="0" g="0" b="0"/>
          </a:lnRef>
          <a:fillRef idx="0">
            <a:scrgbClr r="0" g="0" b="0"/>
          </a:fillRef>
          <a:effectRef idx="0">
            <a:scrgbClr r="0" g="0" b="0"/>
          </a:effectRef>
          <a:fontRef idx="minor"/>
        </p:style>
      </p:sp>
      <p:sp>
        <p:nvSpPr>
          <p:cNvPr id="950" name="CustomShape 17"/>
          <p:cNvSpPr/>
          <p:nvPr/>
        </p:nvSpPr>
        <p:spPr>
          <a:xfrm>
            <a:off x="1974960" y="4206960"/>
            <a:ext cx="1477440" cy="493560"/>
          </a:xfrm>
          <a:prstGeom prst="rect">
            <a:avLst/>
          </a:prstGeom>
          <a:noFill/>
          <a:ln>
            <a:noFill/>
          </a:ln>
        </p:spPr>
        <p:style>
          <a:lnRef idx="0">
            <a:scrgbClr r="0" g="0" b="0"/>
          </a:lnRef>
          <a:fillRef idx="0">
            <a:scrgbClr r="0" g="0" b="0"/>
          </a:fillRef>
          <a:effectRef idx="0">
            <a:scrgbClr r="0" g="0" b="0"/>
          </a:effectRef>
          <a:fontRef idx="minor"/>
        </p:style>
        <p:txBody>
          <a:bodyPr lIns="90360" tIns="46080" rIns="90360" bIns="46080"/>
          <a:lstStyle/>
          <a:p>
            <a:r>
              <a:rPr lang="en-US" sz="1400" b="1" strike="noStrike">
                <a:solidFill>
                  <a:srgbClr val="000000"/>
                </a:solidFill>
                <a:latin typeface="Arial"/>
                <a:ea typeface="DejaVu Sans"/>
              </a:rPr>
              <a:t>Database</a:t>
            </a:r>
            <a:endParaRPr/>
          </a:p>
          <a:p>
            <a:pPr algn="ctr">
              <a:lnSpc>
                <a:spcPct val="90000"/>
              </a:lnSpc>
            </a:pPr>
            <a:r>
              <a:rPr lang="en-US" sz="1400" b="1" strike="noStrike">
                <a:solidFill>
                  <a:srgbClr val="000000"/>
                </a:solidFill>
                <a:latin typeface="Arial"/>
                <a:ea typeface="DejaVu Sans"/>
              </a:rPr>
              <a:t> buffers</a:t>
            </a:r>
            <a:endParaRPr/>
          </a:p>
        </p:txBody>
      </p:sp>
      <p:sp>
        <p:nvSpPr>
          <p:cNvPr id="951" name="CustomShape 18"/>
          <p:cNvSpPr/>
          <p:nvPr/>
        </p:nvSpPr>
        <p:spPr>
          <a:xfrm>
            <a:off x="2157480" y="3708360"/>
            <a:ext cx="74160" cy="3780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52" name="CustomShape 19"/>
          <p:cNvSpPr/>
          <p:nvPr/>
        </p:nvSpPr>
        <p:spPr>
          <a:xfrm>
            <a:off x="2300400" y="3708360"/>
            <a:ext cx="72360" cy="3780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53" name="CustomShape 20"/>
          <p:cNvSpPr/>
          <p:nvPr/>
        </p:nvSpPr>
        <p:spPr>
          <a:xfrm>
            <a:off x="2446200" y="3708360"/>
            <a:ext cx="72720" cy="3780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54" name="CustomShape 21"/>
          <p:cNvSpPr/>
          <p:nvPr/>
        </p:nvSpPr>
        <p:spPr>
          <a:xfrm>
            <a:off x="2587680" y="3708360"/>
            <a:ext cx="70920" cy="3780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55" name="CustomShape 22"/>
          <p:cNvSpPr/>
          <p:nvPr/>
        </p:nvSpPr>
        <p:spPr>
          <a:xfrm>
            <a:off x="2300400" y="3795840"/>
            <a:ext cx="72360" cy="3744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56" name="CustomShape 23"/>
          <p:cNvSpPr/>
          <p:nvPr/>
        </p:nvSpPr>
        <p:spPr>
          <a:xfrm>
            <a:off x="2587680" y="3795840"/>
            <a:ext cx="70920" cy="3744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57" name="CustomShape 24"/>
          <p:cNvSpPr/>
          <p:nvPr/>
        </p:nvSpPr>
        <p:spPr>
          <a:xfrm>
            <a:off x="2157480" y="3795840"/>
            <a:ext cx="74160" cy="3744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58" name="CustomShape 25"/>
          <p:cNvSpPr/>
          <p:nvPr/>
        </p:nvSpPr>
        <p:spPr>
          <a:xfrm>
            <a:off x="2446200" y="3795840"/>
            <a:ext cx="72720" cy="3744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59" name="CustomShape 26"/>
          <p:cNvSpPr/>
          <p:nvPr/>
        </p:nvSpPr>
        <p:spPr>
          <a:xfrm>
            <a:off x="2587680" y="3887640"/>
            <a:ext cx="70920" cy="3636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60" name="CustomShape 27"/>
          <p:cNvSpPr/>
          <p:nvPr/>
        </p:nvSpPr>
        <p:spPr>
          <a:xfrm>
            <a:off x="2300400" y="3887640"/>
            <a:ext cx="72360" cy="3636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61" name="CustomShape 28"/>
          <p:cNvSpPr/>
          <p:nvPr/>
        </p:nvSpPr>
        <p:spPr>
          <a:xfrm>
            <a:off x="2157480" y="3887640"/>
            <a:ext cx="74160" cy="3636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62" name="CustomShape 29"/>
          <p:cNvSpPr/>
          <p:nvPr/>
        </p:nvSpPr>
        <p:spPr>
          <a:xfrm>
            <a:off x="2446200" y="3887640"/>
            <a:ext cx="72720" cy="3636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63" name="CustomShape 30"/>
          <p:cNvSpPr/>
          <p:nvPr/>
        </p:nvSpPr>
        <p:spPr>
          <a:xfrm>
            <a:off x="2157480" y="3978360"/>
            <a:ext cx="74160" cy="4068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64" name="CustomShape 31"/>
          <p:cNvSpPr/>
          <p:nvPr/>
        </p:nvSpPr>
        <p:spPr>
          <a:xfrm>
            <a:off x="2300400" y="3978360"/>
            <a:ext cx="72360" cy="4068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65" name="CustomShape 32"/>
          <p:cNvSpPr/>
          <p:nvPr/>
        </p:nvSpPr>
        <p:spPr>
          <a:xfrm>
            <a:off x="2446200" y="3978360"/>
            <a:ext cx="72720" cy="4068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66" name="CustomShape 33"/>
          <p:cNvSpPr/>
          <p:nvPr/>
        </p:nvSpPr>
        <p:spPr>
          <a:xfrm>
            <a:off x="2587680" y="3978360"/>
            <a:ext cx="70920" cy="4068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67" name="CustomShape 34"/>
          <p:cNvSpPr/>
          <p:nvPr/>
        </p:nvSpPr>
        <p:spPr>
          <a:xfrm>
            <a:off x="2717640" y="3983040"/>
            <a:ext cx="74520" cy="3780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68" name="CustomShape 35"/>
          <p:cNvSpPr/>
          <p:nvPr/>
        </p:nvSpPr>
        <p:spPr>
          <a:xfrm>
            <a:off x="2717640" y="3890880"/>
            <a:ext cx="74520" cy="3780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69" name="CustomShape 36"/>
          <p:cNvSpPr/>
          <p:nvPr/>
        </p:nvSpPr>
        <p:spPr>
          <a:xfrm>
            <a:off x="2717640" y="3797280"/>
            <a:ext cx="74520" cy="3924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70" name="CustomShape 37"/>
          <p:cNvSpPr/>
          <p:nvPr/>
        </p:nvSpPr>
        <p:spPr>
          <a:xfrm>
            <a:off x="2717640" y="3710160"/>
            <a:ext cx="74520" cy="4068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71" name="CustomShape 38"/>
          <p:cNvSpPr/>
          <p:nvPr/>
        </p:nvSpPr>
        <p:spPr>
          <a:xfrm>
            <a:off x="2717640" y="4070520"/>
            <a:ext cx="74520" cy="3924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72" name="CustomShape 39"/>
          <p:cNvSpPr/>
          <p:nvPr/>
        </p:nvSpPr>
        <p:spPr>
          <a:xfrm>
            <a:off x="2587680" y="4065480"/>
            <a:ext cx="70920" cy="4104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73" name="CustomShape 40"/>
          <p:cNvSpPr/>
          <p:nvPr/>
        </p:nvSpPr>
        <p:spPr>
          <a:xfrm>
            <a:off x="2300400" y="4065480"/>
            <a:ext cx="72360" cy="4104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74" name="CustomShape 41"/>
          <p:cNvSpPr/>
          <p:nvPr/>
        </p:nvSpPr>
        <p:spPr>
          <a:xfrm>
            <a:off x="2446200" y="4065480"/>
            <a:ext cx="72720" cy="4104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75" name="CustomShape 42"/>
          <p:cNvSpPr/>
          <p:nvPr/>
        </p:nvSpPr>
        <p:spPr>
          <a:xfrm>
            <a:off x="2157480" y="4065480"/>
            <a:ext cx="74160" cy="41040"/>
          </a:xfrm>
          <a:prstGeom prst="rect">
            <a:avLst/>
          </a:prstGeom>
          <a:gradFill>
            <a:gsLst>
              <a:gs pos="0">
                <a:srgbClr val="F8E4E4"/>
              </a:gs>
              <a:gs pos="100000">
                <a:srgbClr val="CC0000"/>
              </a:gs>
            </a:gsLst>
            <a:lin ang="13500000"/>
          </a:gradFill>
          <a:ln w="12600">
            <a:solidFill>
              <a:srgbClr val="000000"/>
            </a:solidFill>
            <a:miter/>
          </a:ln>
        </p:spPr>
        <p:style>
          <a:lnRef idx="0">
            <a:scrgbClr r="0" g="0" b="0"/>
          </a:lnRef>
          <a:fillRef idx="0">
            <a:scrgbClr r="0" g="0" b="0"/>
          </a:fillRef>
          <a:effectRef idx="0">
            <a:scrgbClr r="0" g="0" b="0"/>
          </a:effectRef>
          <a:fontRef idx="minor"/>
        </p:style>
      </p:sp>
      <p:sp>
        <p:nvSpPr>
          <p:cNvPr id="976" name="CustomShape 43"/>
          <p:cNvSpPr/>
          <p:nvPr/>
        </p:nvSpPr>
        <p:spPr>
          <a:xfrm>
            <a:off x="3030480" y="3718080"/>
            <a:ext cx="74160" cy="3600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77" name="CustomShape 44"/>
          <p:cNvSpPr/>
          <p:nvPr/>
        </p:nvSpPr>
        <p:spPr>
          <a:xfrm>
            <a:off x="3030480" y="3803760"/>
            <a:ext cx="741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78" name="CustomShape 45"/>
          <p:cNvSpPr/>
          <p:nvPr/>
        </p:nvSpPr>
        <p:spPr>
          <a:xfrm>
            <a:off x="3030480" y="3894120"/>
            <a:ext cx="741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79" name="CustomShape 46"/>
          <p:cNvSpPr/>
          <p:nvPr/>
        </p:nvSpPr>
        <p:spPr>
          <a:xfrm>
            <a:off x="3030480" y="3984480"/>
            <a:ext cx="74160" cy="410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80" name="CustomShape 47"/>
          <p:cNvSpPr/>
          <p:nvPr/>
        </p:nvSpPr>
        <p:spPr>
          <a:xfrm>
            <a:off x="3164040" y="3989520"/>
            <a:ext cx="723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81" name="CustomShape 48"/>
          <p:cNvSpPr/>
          <p:nvPr/>
        </p:nvSpPr>
        <p:spPr>
          <a:xfrm>
            <a:off x="3164040" y="3897360"/>
            <a:ext cx="723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82" name="CustomShape 49"/>
          <p:cNvSpPr/>
          <p:nvPr/>
        </p:nvSpPr>
        <p:spPr>
          <a:xfrm>
            <a:off x="3164040" y="3807000"/>
            <a:ext cx="723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83" name="CustomShape 50"/>
          <p:cNvSpPr/>
          <p:nvPr/>
        </p:nvSpPr>
        <p:spPr>
          <a:xfrm>
            <a:off x="3164040" y="3718080"/>
            <a:ext cx="72360" cy="4068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84" name="CustomShape 51"/>
          <p:cNvSpPr/>
          <p:nvPr/>
        </p:nvSpPr>
        <p:spPr>
          <a:xfrm>
            <a:off x="3164040" y="4079880"/>
            <a:ext cx="72360" cy="3600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85" name="CustomShape 52"/>
          <p:cNvSpPr/>
          <p:nvPr/>
        </p:nvSpPr>
        <p:spPr>
          <a:xfrm>
            <a:off x="3030480" y="4073400"/>
            <a:ext cx="741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986" name="CustomShape 53"/>
          <p:cNvSpPr/>
          <p:nvPr/>
        </p:nvSpPr>
        <p:spPr>
          <a:xfrm flipV="1">
            <a:off x="1965240" y="4613760"/>
            <a:ext cx="1515600" cy="24840"/>
          </a:xfrm>
          <a:prstGeom prst="trapezoid">
            <a:avLst>
              <a:gd name="adj" fmla="val 13775"/>
            </a:avLst>
          </a:prstGeom>
          <a:solidFill>
            <a:srgbClr val="414141"/>
          </a:solidFill>
          <a:ln>
            <a:noFill/>
          </a:ln>
        </p:spPr>
        <p:style>
          <a:lnRef idx="0">
            <a:scrgbClr r="0" g="0" b="0"/>
          </a:lnRef>
          <a:fillRef idx="0">
            <a:scrgbClr r="0" g="0" b="0"/>
          </a:fillRef>
          <a:effectRef idx="0">
            <a:scrgbClr r="0" g="0" b="0"/>
          </a:effectRef>
          <a:fontRef idx="minor"/>
        </p:style>
      </p:sp>
      <p:pic>
        <p:nvPicPr>
          <p:cNvPr id="987" name="Picture 986"/>
          <p:cNvPicPr/>
          <p:nvPr/>
        </p:nvPicPr>
        <p:blipFill>
          <a:blip r:embed="rId6" cstate="print"/>
          <a:stretch/>
        </p:blipFill>
        <p:spPr>
          <a:xfrm>
            <a:off x="5467320" y="3255840"/>
            <a:ext cx="1804680" cy="1495080"/>
          </a:xfrm>
          <a:prstGeom prst="rect">
            <a:avLst/>
          </a:prstGeom>
          <a:ln>
            <a:noFill/>
          </a:ln>
        </p:spPr>
      </p:pic>
      <p:sp>
        <p:nvSpPr>
          <p:cNvPr id="988" name="CustomShape 54"/>
          <p:cNvSpPr/>
          <p:nvPr/>
        </p:nvSpPr>
        <p:spPr>
          <a:xfrm rot="16200000" flipV="1">
            <a:off x="4878000" y="4008240"/>
            <a:ext cx="1203120" cy="21960"/>
          </a:xfrm>
          <a:prstGeom prst="trapezoid">
            <a:avLst>
              <a:gd name="adj" fmla="val 13775"/>
            </a:avLst>
          </a:prstGeom>
          <a:solidFill>
            <a:srgbClr val="B2B2B2"/>
          </a:solidFill>
          <a:ln>
            <a:noFill/>
          </a:ln>
        </p:spPr>
        <p:style>
          <a:lnRef idx="0">
            <a:scrgbClr r="0" g="0" b="0"/>
          </a:lnRef>
          <a:fillRef idx="0">
            <a:scrgbClr r="0" g="0" b="0"/>
          </a:fillRef>
          <a:effectRef idx="0">
            <a:scrgbClr r="0" g="0" b="0"/>
          </a:effectRef>
          <a:fontRef idx="minor"/>
        </p:style>
      </p:sp>
      <p:sp>
        <p:nvSpPr>
          <p:cNvPr id="989" name="CustomShape 55"/>
          <p:cNvSpPr/>
          <p:nvPr/>
        </p:nvSpPr>
        <p:spPr>
          <a:xfrm rot="10800000" flipH="1" flipV="1">
            <a:off x="22157280" y="3714840"/>
            <a:ext cx="1515600" cy="25200"/>
          </a:xfrm>
          <a:prstGeom prst="trapezoid">
            <a:avLst>
              <a:gd name="adj" fmla="val 13775"/>
            </a:avLst>
          </a:prstGeom>
          <a:solidFill>
            <a:srgbClr val="B2B2B2"/>
          </a:solidFill>
          <a:ln>
            <a:noFill/>
          </a:ln>
        </p:spPr>
        <p:style>
          <a:lnRef idx="0">
            <a:scrgbClr r="0" g="0" b="0"/>
          </a:lnRef>
          <a:fillRef idx="0">
            <a:scrgbClr r="0" g="0" b="0"/>
          </a:fillRef>
          <a:effectRef idx="0">
            <a:scrgbClr r="0" g="0" b="0"/>
          </a:effectRef>
          <a:fontRef idx="minor"/>
        </p:style>
      </p:sp>
      <p:sp>
        <p:nvSpPr>
          <p:cNvPr id="990" name="CustomShape 56"/>
          <p:cNvSpPr/>
          <p:nvPr/>
        </p:nvSpPr>
        <p:spPr>
          <a:xfrm rot="16200000" flipH="1" flipV="1">
            <a:off x="6378840" y="4006800"/>
            <a:ext cx="1203120" cy="24840"/>
          </a:xfrm>
          <a:prstGeom prst="trapezoid">
            <a:avLst>
              <a:gd name="adj" fmla="val 13775"/>
            </a:avLst>
          </a:prstGeom>
          <a:solidFill>
            <a:srgbClr val="414141"/>
          </a:solidFill>
          <a:ln>
            <a:noFill/>
          </a:ln>
        </p:spPr>
        <p:style>
          <a:lnRef idx="0">
            <a:scrgbClr r="0" g="0" b="0"/>
          </a:lnRef>
          <a:fillRef idx="0">
            <a:scrgbClr r="0" g="0" b="0"/>
          </a:fillRef>
          <a:effectRef idx="0">
            <a:scrgbClr r="0" g="0" b="0"/>
          </a:effectRef>
          <a:fontRef idx="minor"/>
        </p:style>
      </p:sp>
      <p:sp>
        <p:nvSpPr>
          <p:cNvPr id="991" name="CustomShape 57"/>
          <p:cNvSpPr/>
          <p:nvPr/>
        </p:nvSpPr>
        <p:spPr>
          <a:xfrm flipV="1">
            <a:off x="5468760" y="4613760"/>
            <a:ext cx="1515960" cy="24840"/>
          </a:xfrm>
          <a:prstGeom prst="trapezoid">
            <a:avLst>
              <a:gd name="adj" fmla="val 13775"/>
            </a:avLst>
          </a:prstGeom>
          <a:solidFill>
            <a:srgbClr val="414141"/>
          </a:solidFill>
          <a:ln>
            <a:noFill/>
          </a:ln>
        </p:spPr>
        <p:style>
          <a:lnRef idx="0">
            <a:scrgbClr r="0" g="0" b="0"/>
          </a:lnRef>
          <a:fillRef idx="0">
            <a:scrgbClr r="0" g="0" b="0"/>
          </a:fillRef>
          <a:effectRef idx="0">
            <a:scrgbClr r="0" g="0" b="0"/>
          </a:effectRef>
          <a:fontRef idx="minor"/>
        </p:style>
      </p:sp>
      <p:sp>
        <p:nvSpPr>
          <p:cNvPr id="992" name="CustomShape 58"/>
          <p:cNvSpPr/>
          <p:nvPr/>
        </p:nvSpPr>
        <p:spPr>
          <a:xfrm>
            <a:off x="5468760" y="3427560"/>
            <a:ext cx="1485720" cy="302040"/>
          </a:xfrm>
          <a:prstGeom prst="rect">
            <a:avLst/>
          </a:prstGeom>
          <a:noFill/>
          <a:ln>
            <a:noFill/>
          </a:ln>
        </p:spPr>
        <p:style>
          <a:lnRef idx="0">
            <a:scrgbClr r="0" g="0" b="0"/>
          </a:lnRef>
          <a:fillRef idx="0">
            <a:scrgbClr r="0" g="0" b="0"/>
          </a:fillRef>
          <a:effectRef idx="0">
            <a:scrgbClr r="0" g="0" b="0"/>
          </a:effectRef>
          <a:fontRef idx="minor"/>
        </p:style>
        <p:txBody>
          <a:bodyPr lIns="90360" tIns="46080" rIns="90360" bIns="46080"/>
          <a:lstStyle/>
          <a:p>
            <a:pPr algn="ctr">
              <a:lnSpc>
                <a:spcPct val="100000"/>
              </a:lnSpc>
            </a:pPr>
            <a:r>
              <a:rPr lang="en-US" sz="1400" b="1" strike="noStrike">
                <a:solidFill>
                  <a:srgbClr val="000000"/>
                </a:solidFill>
                <a:latin typeface="Arial"/>
                <a:ea typeface="DejaVu Sans"/>
              </a:rPr>
              <a:t>Node B</a:t>
            </a:r>
            <a:endParaRPr/>
          </a:p>
        </p:txBody>
      </p:sp>
      <p:sp>
        <p:nvSpPr>
          <p:cNvPr id="993" name="CustomShape 59"/>
          <p:cNvSpPr/>
          <p:nvPr/>
        </p:nvSpPr>
        <p:spPr>
          <a:xfrm>
            <a:off x="5605560" y="3656160"/>
            <a:ext cx="1226520" cy="521640"/>
          </a:xfrm>
          <a:prstGeom prst="rect">
            <a:avLst/>
          </a:prstGeom>
          <a:solidFill>
            <a:srgbClr val="919191"/>
          </a:solidFill>
          <a:ln>
            <a:noFill/>
          </a:ln>
        </p:spPr>
        <p:style>
          <a:lnRef idx="0">
            <a:scrgbClr r="0" g="0" b="0"/>
          </a:lnRef>
          <a:fillRef idx="0">
            <a:scrgbClr r="0" g="0" b="0"/>
          </a:fillRef>
          <a:effectRef idx="0">
            <a:scrgbClr r="0" g="0" b="0"/>
          </a:effectRef>
          <a:fontRef idx="minor"/>
        </p:style>
      </p:sp>
      <p:sp>
        <p:nvSpPr>
          <p:cNvPr id="994" name="CustomShape 60"/>
          <p:cNvSpPr/>
          <p:nvPr/>
        </p:nvSpPr>
        <p:spPr>
          <a:xfrm rot="16200000" flipV="1">
            <a:off x="5356080" y="3904200"/>
            <a:ext cx="520200" cy="21600"/>
          </a:xfrm>
          <a:prstGeom prst="trapezoid">
            <a:avLst>
              <a:gd name="adj" fmla="val 13775"/>
            </a:avLst>
          </a:prstGeom>
          <a:solidFill>
            <a:srgbClr val="414141"/>
          </a:solidFill>
          <a:ln>
            <a:noFill/>
          </a:ln>
        </p:spPr>
        <p:style>
          <a:lnRef idx="0">
            <a:scrgbClr r="0" g="0" b="0"/>
          </a:lnRef>
          <a:fillRef idx="0">
            <a:scrgbClr r="0" g="0" b="0"/>
          </a:fillRef>
          <a:effectRef idx="0">
            <a:scrgbClr r="0" g="0" b="0"/>
          </a:effectRef>
          <a:fontRef idx="minor"/>
        </p:style>
      </p:sp>
      <p:sp>
        <p:nvSpPr>
          <p:cNvPr id="995" name="CustomShape 61"/>
          <p:cNvSpPr/>
          <p:nvPr/>
        </p:nvSpPr>
        <p:spPr>
          <a:xfrm rot="16200000" flipH="1" flipV="1">
            <a:off x="6571080" y="3904200"/>
            <a:ext cx="520200" cy="21960"/>
          </a:xfrm>
          <a:prstGeom prst="trapezoid">
            <a:avLst>
              <a:gd name="adj" fmla="val 13775"/>
            </a:avLst>
          </a:prstGeom>
          <a:solidFill>
            <a:srgbClr val="CECECE"/>
          </a:solidFill>
          <a:ln>
            <a:noFill/>
          </a:ln>
        </p:spPr>
        <p:style>
          <a:lnRef idx="0">
            <a:scrgbClr r="0" g="0" b="0"/>
          </a:lnRef>
          <a:fillRef idx="0">
            <a:scrgbClr r="0" g="0" b="0"/>
          </a:fillRef>
          <a:effectRef idx="0">
            <a:scrgbClr r="0" g="0" b="0"/>
          </a:effectRef>
          <a:fontRef idx="minor"/>
        </p:style>
      </p:sp>
      <p:sp>
        <p:nvSpPr>
          <p:cNvPr id="996" name="CustomShape 62"/>
          <p:cNvSpPr/>
          <p:nvPr/>
        </p:nvSpPr>
        <p:spPr>
          <a:xfrm flipV="1">
            <a:off x="5605560" y="4169160"/>
            <a:ext cx="1226520" cy="23400"/>
          </a:xfrm>
          <a:prstGeom prst="trapezoid">
            <a:avLst>
              <a:gd name="adj" fmla="val 13775"/>
            </a:avLst>
          </a:prstGeom>
          <a:solidFill>
            <a:srgbClr val="CECECE"/>
          </a:solidFill>
          <a:ln>
            <a:noFill/>
          </a:ln>
        </p:spPr>
        <p:style>
          <a:lnRef idx="0">
            <a:scrgbClr r="0" g="0" b="0"/>
          </a:lnRef>
          <a:fillRef idx="0">
            <a:scrgbClr r="0" g="0" b="0"/>
          </a:fillRef>
          <a:effectRef idx="0">
            <a:scrgbClr r="0" g="0" b="0"/>
          </a:effectRef>
          <a:fontRef idx="minor"/>
        </p:style>
      </p:sp>
      <p:sp>
        <p:nvSpPr>
          <p:cNvPr id="997" name="CustomShape 63"/>
          <p:cNvSpPr/>
          <p:nvPr/>
        </p:nvSpPr>
        <p:spPr>
          <a:xfrm rot="10800000" flipH="1" flipV="1">
            <a:off x="19112760" y="3948120"/>
            <a:ext cx="1226520" cy="24840"/>
          </a:xfrm>
          <a:prstGeom prst="trapezoid">
            <a:avLst>
              <a:gd name="adj" fmla="val 13775"/>
            </a:avLst>
          </a:prstGeom>
          <a:solidFill>
            <a:srgbClr val="414141"/>
          </a:solidFill>
          <a:ln>
            <a:noFill/>
          </a:ln>
        </p:spPr>
        <p:style>
          <a:lnRef idx="0">
            <a:scrgbClr r="0" g="0" b="0"/>
          </a:lnRef>
          <a:fillRef idx="0">
            <a:scrgbClr r="0" g="0" b="0"/>
          </a:fillRef>
          <a:effectRef idx="0">
            <a:scrgbClr r="0" g="0" b="0"/>
          </a:effectRef>
          <a:fontRef idx="minor"/>
        </p:style>
      </p:sp>
      <p:sp>
        <p:nvSpPr>
          <p:cNvPr id="998" name="CustomShape 64"/>
          <p:cNvSpPr/>
          <p:nvPr/>
        </p:nvSpPr>
        <p:spPr>
          <a:xfrm>
            <a:off x="5479920" y="4206960"/>
            <a:ext cx="1474560" cy="493560"/>
          </a:xfrm>
          <a:prstGeom prst="rect">
            <a:avLst/>
          </a:prstGeom>
          <a:noFill/>
          <a:ln>
            <a:noFill/>
          </a:ln>
        </p:spPr>
        <p:style>
          <a:lnRef idx="0">
            <a:scrgbClr r="0" g="0" b="0"/>
          </a:lnRef>
          <a:fillRef idx="0">
            <a:scrgbClr r="0" g="0" b="0"/>
          </a:fillRef>
          <a:effectRef idx="0">
            <a:scrgbClr r="0" g="0" b="0"/>
          </a:effectRef>
          <a:fontRef idx="minor"/>
        </p:style>
        <p:txBody>
          <a:bodyPr lIns="90360" tIns="46080" rIns="90360" bIns="46080"/>
          <a:lstStyle/>
          <a:p>
            <a:r>
              <a:rPr lang="en-US" sz="1400" b="1" strike="noStrike">
                <a:solidFill>
                  <a:srgbClr val="000000"/>
                </a:solidFill>
                <a:latin typeface="Arial"/>
                <a:ea typeface="DejaVu Sans"/>
              </a:rPr>
              <a:t>Database</a:t>
            </a:r>
            <a:endParaRPr/>
          </a:p>
          <a:p>
            <a:pPr algn="ctr">
              <a:lnSpc>
                <a:spcPct val="90000"/>
              </a:lnSpc>
            </a:pPr>
            <a:r>
              <a:rPr lang="en-US" sz="1400" b="1" strike="noStrike">
                <a:solidFill>
                  <a:srgbClr val="000000"/>
                </a:solidFill>
                <a:latin typeface="Arial"/>
                <a:ea typeface="DejaVu Sans"/>
              </a:rPr>
              <a:t> buffers</a:t>
            </a:r>
            <a:endParaRPr/>
          </a:p>
        </p:txBody>
      </p:sp>
      <p:sp>
        <p:nvSpPr>
          <p:cNvPr id="999" name="CustomShape 65"/>
          <p:cNvSpPr/>
          <p:nvPr/>
        </p:nvSpPr>
        <p:spPr>
          <a:xfrm>
            <a:off x="5707080" y="3703680"/>
            <a:ext cx="74160" cy="3780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00" name="CustomShape 66"/>
          <p:cNvSpPr/>
          <p:nvPr/>
        </p:nvSpPr>
        <p:spPr>
          <a:xfrm>
            <a:off x="5850000" y="3703680"/>
            <a:ext cx="72360" cy="3780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01" name="CustomShape 67"/>
          <p:cNvSpPr/>
          <p:nvPr/>
        </p:nvSpPr>
        <p:spPr>
          <a:xfrm>
            <a:off x="5996160" y="3703680"/>
            <a:ext cx="72360" cy="3780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02" name="CustomShape 68"/>
          <p:cNvSpPr/>
          <p:nvPr/>
        </p:nvSpPr>
        <p:spPr>
          <a:xfrm>
            <a:off x="6135840" y="3703680"/>
            <a:ext cx="72360" cy="3780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03" name="CustomShape 69"/>
          <p:cNvSpPr/>
          <p:nvPr/>
        </p:nvSpPr>
        <p:spPr>
          <a:xfrm>
            <a:off x="5850000" y="3790800"/>
            <a:ext cx="723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04" name="CustomShape 70"/>
          <p:cNvSpPr/>
          <p:nvPr/>
        </p:nvSpPr>
        <p:spPr>
          <a:xfrm>
            <a:off x="6135840" y="3790800"/>
            <a:ext cx="723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05" name="CustomShape 71"/>
          <p:cNvSpPr/>
          <p:nvPr/>
        </p:nvSpPr>
        <p:spPr>
          <a:xfrm>
            <a:off x="5707080" y="3790800"/>
            <a:ext cx="741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06" name="CustomShape 72"/>
          <p:cNvSpPr/>
          <p:nvPr/>
        </p:nvSpPr>
        <p:spPr>
          <a:xfrm>
            <a:off x="5996160" y="3790800"/>
            <a:ext cx="723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07" name="CustomShape 73"/>
          <p:cNvSpPr/>
          <p:nvPr/>
        </p:nvSpPr>
        <p:spPr>
          <a:xfrm>
            <a:off x="6135840" y="3881520"/>
            <a:ext cx="723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08" name="CustomShape 74"/>
          <p:cNvSpPr/>
          <p:nvPr/>
        </p:nvSpPr>
        <p:spPr>
          <a:xfrm>
            <a:off x="5850000" y="3881520"/>
            <a:ext cx="723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09" name="CustomShape 75"/>
          <p:cNvSpPr/>
          <p:nvPr/>
        </p:nvSpPr>
        <p:spPr>
          <a:xfrm>
            <a:off x="5707080" y="3881520"/>
            <a:ext cx="741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10" name="CustomShape 76"/>
          <p:cNvSpPr/>
          <p:nvPr/>
        </p:nvSpPr>
        <p:spPr>
          <a:xfrm>
            <a:off x="5996160" y="3881520"/>
            <a:ext cx="723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11" name="CustomShape 77"/>
          <p:cNvSpPr/>
          <p:nvPr/>
        </p:nvSpPr>
        <p:spPr>
          <a:xfrm>
            <a:off x="5707080" y="3971880"/>
            <a:ext cx="74160" cy="410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12" name="CustomShape 78"/>
          <p:cNvSpPr/>
          <p:nvPr/>
        </p:nvSpPr>
        <p:spPr>
          <a:xfrm>
            <a:off x="5850000" y="3971880"/>
            <a:ext cx="72360" cy="410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13" name="CustomShape 79"/>
          <p:cNvSpPr/>
          <p:nvPr/>
        </p:nvSpPr>
        <p:spPr>
          <a:xfrm>
            <a:off x="5996160" y="3971880"/>
            <a:ext cx="72360" cy="410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14" name="CustomShape 80"/>
          <p:cNvSpPr/>
          <p:nvPr/>
        </p:nvSpPr>
        <p:spPr>
          <a:xfrm>
            <a:off x="6135840" y="3971880"/>
            <a:ext cx="72360" cy="410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15" name="CustomShape 81"/>
          <p:cNvSpPr/>
          <p:nvPr/>
        </p:nvSpPr>
        <p:spPr>
          <a:xfrm>
            <a:off x="6267600" y="3978360"/>
            <a:ext cx="741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16" name="CustomShape 82"/>
          <p:cNvSpPr/>
          <p:nvPr/>
        </p:nvSpPr>
        <p:spPr>
          <a:xfrm>
            <a:off x="6267600" y="3884760"/>
            <a:ext cx="741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17" name="CustomShape 83"/>
          <p:cNvSpPr/>
          <p:nvPr/>
        </p:nvSpPr>
        <p:spPr>
          <a:xfrm>
            <a:off x="6267600" y="3794040"/>
            <a:ext cx="74160" cy="3780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18" name="CustomShape 84"/>
          <p:cNvSpPr/>
          <p:nvPr/>
        </p:nvSpPr>
        <p:spPr>
          <a:xfrm>
            <a:off x="6267600" y="3705120"/>
            <a:ext cx="74160" cy="410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19" name="CustomShape 85"/>
          <p:cNvSpPr/>
          <p:nvPr/>
        </p:nvSpPr>
        <p:spPr>
          <a:xfrm>
            <a:off x="6267600" y="4065480"/>
            <a:ext cx="74160" cy="3924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20" name="CustomShape 86"/>
          <p:cNvSpPr/>
          <p:nvPr/>
        </p:nvSpPr>
        <p:spPr>
          <a:xfrm>
            <a:off x="6135840" y="4062240"/>
            <a:ext cx="72360" cy="3780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21" name="CustomShape 87"/>
          <p:cNvSpPr/>
          <p:nvPr/>
        </p:nvSpPr>
        <p:spPr>
          <a:xfrm>
            <a:off x="5850000" y="4062240"/>
            <a:ext cx="72360" cy="3780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22" name="CustomShape 88"/>
          <p:cNvSpPr/>
          <p:nvPr/>
        </p:nvSpPr>
        <p:spPr>
          <a:xfrm>
            <a:off x="5996160" y="4062240"/>
            <a:ext cx="72360" cy="3780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23" name="CustomShape 89"/>
          <p:cNvSpPr/>
          <p:nvPr/>
        </p:nvSpPr>
        <p:spPr>
          <a:xfrm>
            <a:off x="5707080" y="4062240"/>
            <a:ext cx="74160" cy="37800"/>
          </a:xfrm>
          <a:prstGeom prst="rect">
            <a:avLst/>
          </a:prstGeom>
          <a:solidFill>
            <a:srgbClr val="CC3300"/>
          </a:solidFill>
          <a:ln w="12600">
            <a:solidFill>
              <a:srgbClr val="000000"/>
            </a:solidFill>
            <a:miter/>
          </a:ln>
        </p:spPr>
        <p:style>
          <a:lnRef idx="0">
            <a:scrgbClr r="0" g="0" b="0"/>
          </a:lnRef>
          <a:fillRef idx="0">
            <a:scrgbClr r="0" g="0" b="0"/>
          </a:fillRef>
          <a:effectRef idx="0">
            <a:scrgbClr r="0" g="0" b="0"/>
          </a:effectRef>
          <a:fontRef idx="minor"/>
        </p:style>
      </p:sp>
      <p:sp>
        <p:nvSpPr>
          <p:cNvPr id="1024" name="CustomShape 90"/>
          <p:cNvSpPr/>
          <p:nvPr/>
        </p:nvSpPr>
        <p:spPr>
          <a:xfrm>
            <a:off x="6515280" y="3703680"/>
            <a:ext cx="72360" cy="3780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1025" name="CustomShape 91"/>
          <p:cNvSpPr/>
          <p:nvPr/>
        </p:nvSpPr>
        <p:spPr>
          <a:xfrm>
            <a:off x="6515280" y="3790800"/>
            <a:ext cx="723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1026" name="CustomShape 92"/>
          <p:cNvSpPr/>
          <p:nvPr/>
        </p:nvSpPr>
        <p:spPr>
          <a:xfrm>
            <a:off x="6515280" y="3881520"/>
            <a:ext cx="723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1027" name="CustomShape 93"/>
          <p:cNvSpPr/>
          <p:nvPr/>
        </p:nvSpPr>
        <p:spPr>
          <a:xfrm>
            <a:off x="6515280" y="3971880"/>
            <a:ext cx="72360" cy="410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1028" name="CustomShape 94"/>
          <p:cNvSpPr/>
          <p:nvPr/>
        </p:nvSpPr>
        <p:spPr>
          <a:xfrm>
            <a:off x="6647040" y="3978360"/>
            <a:ext cx="741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1029" name="CustomShape 95"/>
          <p:cNvSpPr/>
          <p:nvPr/>
        </p:nvSpPr>
        <p:spPr>
          <a:xfrm>
            <a:off x="6647040" y="3884760"/>
            <a:ext cx="741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1030" name="CustomShape 96"/>
          <p:cNvSpPr/>
          <p:nvPr/>
        </p:nvSpPr>
        <p:spPr>
          <a:xfrm>
            <a:off x="6647040" y="3794040"/>
            <a:ext cx="74160" cy="3780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1031" name="CustomShape 97"/>
          <p:cNvSpPr/>
          <p:nvPr/>
        </p:nvSpPr>
        <p:spPr>
          <a:xfrm>
            <a:off x="6647040" y="3705120"/>
            <a:ext cx="74160" cy="410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1032" name="CustomShape 98"/>
          <p:cNvSpPr/>
          <p:nvPr/>
        </p:nvSpPr>
        <p:spPr>
          <a:xfrm>
            <a:off x="6647040" y="4065480"/>
            <a:ext cx="74160" cy="3924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sp>
        <p:nvSpPr>
          <p:cNvPr id="1033" name="CustomShape 99"/>
          <p:cNvSpPr/>
          <p:nvPr/>
        </p:nvSpPr>
        <p:spPr>
          <a:xfrm>
            <a:off x="6515280" y="4062240"/>
            <a:ext cx="72360" cy="37800"/>
          </a:xfrm>
          <a:prstGeom prst="rect">
            <a:avLst/>
          </a:prstGeom>
          <a:solidFill>
            <a:srgbClr val="00CC00"/>
          </a:solidFill>
          <a:ln w="12600">
            <a:solidFill>
              <a:srgbClr val="000000"/>
            </a:solidFill>
            <a:miter/>
          </a:ln>
        </p:spPr>
        <p:style>
          <a:lnRef idx="0">
            <a:scrgbClr r="0" g="0" b="0"/>
          </a:lnRef>
          <a:fillRef idx="0">
            <a:scrgbClr r="0" g="0" b="0"/>
          </a:fillRef>
          <a:effectRef idx="0">
            <a:scrgbClr r="0" g="0" b="0"/>
          </a:effectRef>
          <a:fontRef idx="minor"/>
        </p:style>
      </p:sp>
      <p:pic>
        <p:nvPicPr>
          <p:cNvPr id="1034" name="Picture 1033"/>
          <p:cNvPicPr/>
          <p:nvPr/>
        </p:nvPicPr>
        <p:blipFill>
          <a:blip r:embed="rId7" cstate="print"/>
          <a:stretch/>
        </p:blipFill>
        <p:spPr>
          <a:xfrm>
            <a:off x="7043760" y="3479760"/>
            <a:ext cx="1191600" cy="964800"/>
          </a:xfrm>
          <a:prstGeom prst="rect">
            <a:avLst/>
          </a:prstGeom>
          <a:ln>
            <a:noFill/>
          </a:ln>
        </p:spPr>
      </p:pic>
      <p:sp>
        <p:nvSpPr>
          <p:cNvPr id="1035" name="CustomShape 100"/>
          <p:cNvSpPr/>
          <p:nvPr/>
        </p:nvSpPr>
        <p:spPr>
          <a:xfrm>
            <a:off x="7104240" y="3848040"/>
            <a:ext cx="932400" cy="317160"/>
          </a:xfrm>
          <a:prstGeom prst="rect">
            <a:avLst/>
          </a:prstGeom>
          <a:noFill/>
          <a:ln>
            <a:noFill/>
          </a:ln>
        </p:spPr>
        <p:style>
          <a:lnRef idx="0">
            <a:scrgbClr r="0" g="0" b="0"/>
          </a:lnRef>
          <a:fillRef idx="0">
            <a:scrgbClr r="0" g="0" b="0"/>
          </a:fillRef>
          <a:effectRef idx="0">
            <a:scrgbClr r="0" g="0" b="0"/>
          </a:effectRef>
          <a:fontRef idx="minor"/>
        </p:style>
        <p:txBody>
          <a:bodyPr wrap="none" lIns="90360" tIns="46080" rIns="90360" bIns="46080"/>
          <a:lstStyle/>
          <a:p>
            <a:pPr>
              <a:lnSpc>
                <a:spcPct val="100000"/>
              </a:lnSpc>
            </a:pPr>
            <a:r>
              <a:rPr lang="en-US" sz="1500" b="1" strike="noStrike">
                <a:solidFill>
                  <a:srgbClr val="FFFFFF"/>
                </a:solidFill>
                <a:latin typeface="Arial"/>
                <a:ea typeface="DejaVu Sans"/>
              </a:rPr>
              <a:t>Request</a:t>
            </a:r>
            <a:endParaRPr/>
          </a:p>
        </p:txBody>
      </p:sp>
      <p:pic>
        <p:nvPicPr>
          <p:cNvPr id="1036" name="Picture 1035"/>
          <p:cNvPicPr/>
          <p:nvPr/>
        </p:nvPicPr>
        <p:blipFill>
          <a:blip r:embed="rId8" cstate="print"/>
          <a:stretch/>
        </p:blipFill>
        <p:spPr>
          <a:xfrm>
            <a:off x="3535200" y="3554280"/>
            <a:ext cx="2020680" cy="890280"/>
          </a:xfrm>
          <a:prstGeom prst="rect">
            <a:avLst/>
          </a:prstGeom>
          <a:ln>
            <a:noFill/>
          </a:ln>
        </p:spPr>
      </p:pic>
      <p:sp>
        <p:nvSpPr>
          <p:cNvPr id="1037" name="CustomShape 101"/>
          <p:cNvSpPr/>
          <p:nvPr/>
        </p:nvSpPr>
        <p:spPr>
          <a:xfrm>
            <a:off x="3876840" y="3894120"/>
            <a:ext cx="1101240" cy="245520"/>
          </a:xfrm>
          <a:prstGeom prst="rect">
            <a:avLst/>
          </a:prstGeom>
          <a:noFill/>
          <a:ln>
            <a:noFill/>
          </a:ln>
        </p:spPr>
        <p:style>
          <a:lnRef idx="0">
            <a:scrgbClr r="0" g="0" b="0"/>
          </a:lnRef>
          <a:fillRef idx="0">
            <a:scrgbClr r="0" g="0" b="0"/>
          </a:fillRef>
          <a:effectRef idx="0">
            <a:scrgbClr r="0" g="0" b="0"/>
          </a:effectRef>
          <a:fontRef idx="minor"/>
        </p:style>
        <p:txBody>
          <a:bodyPr wrap="none" lIns="90360" tIns="46080" rIns="90360" bIns="46080" anchor="ctr"/>
          <a:lstStyle/>
          <a:p>
            <a:pPr algn="ctr">
              <a:lnSpc>
                <a:spcPct val="100000"/>
              </a:lnSpc>
            </a:pPr>
            <a:r>
              <a:rPr lang="en-US" sz="1500" b="1" strike="noStrike">
                <a:solidFill>
                  <a:srgbClr val="FFFFFF"/>
                </a:solidFill>
                <a:latin typeface="Arial"/>
                <a:ea typeface="DejaVu Sans"/>
              </a:rPr>
              <a:t>Data Transfer</a:t>
            </a:r>
            <a:endParaRPr/>
          </a:p>
        </p:txBody>
      </p:sp>
      <p:sp>
        <p:nvSpPr>
          <p:cNvPr id="1038" name="CustomShape 102"/>
          <p:cNvSpPr/>
          <p:nvPr/>
        </p:nvSpPr>
        <p:spPr>
          <a:xfrm>
            <a:off x="609480" y="1523880"/>
            <a:ext cx="7845120" cy="218736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buSzPct val="45000"/>
              <a:buFont typeface="StarSymbol"/>
              <a:buChar char="l"/>
            </a:pPr>
            <a:r>
              <a:rPr lang="en-US" sz="2400" strike="noStrike">
                <a:solidFill>
                  <a:srgbClr val="FFFFFF"/>
                </a:solidFill>
                <a:latin typeface="Arial"/>
                <a:ea typeface="DejaVu Sans"/>
              </a:rPr>
              <a:t> Cache Fusion increases performance and scalability</a:t>
            </a:r>
            <a:endParaRPr/>
          </a:p>
          <a:p>
            <a:pPr lvl="1">
              <a:lnSpc>
                <a:spcPct val="100000"/>
              </a:lnSpc>
              <a:buSzPct val="75000"/>
              <a:buFont typeface="StarSymbol"/>
              <a:buChar char="l"/>
            </a:pPr>
            <a:r>
              <a:rPr lang="en-US" sz="2000" strike="noStrike">
                <a:solidFill>
                  <a:srgbClr val="FFFFFF"/>
                </a:solidFill>
                <a:latin typeface="Arial"/>
                <a:ea typeface="DejaVu Sans"/>
              </a:rPr>
              <a:t>Data is shipped directly over high speed interconnect </a:t>
            </a:r>
            <a:endParaRPr/>
          </a:p>
          <a:p>
            <a:pPr lvl="1">
              <a:lnSpc>
                <a:spcPct val="100000"/>
              </a:lnSpc>
              <a:buSzPct val="75000"/>
              <a:buFont typeface="StarSymbol"/>
              <a:buChar char="l"/>
            </a:pPr>
            <a:r>
              <a:rPr lang="en-US" sz="2000" strike="noStrike">
                <a:solidFill>
                  <a:srgbClr val="FFFFFF"/>
                </a:solidFill>
                <a:latin typeface="Arial"/>
                <a:ea typeface="DejaVu Sans"/>
              </a:rPr>
              <a:t>Minimize disk I/O</a:t>
            </a:r>
            <a:endParaRPr/>
          </a:p>
        </p:txBody>
      </p:sp>
      <p:pic>
        <p:nvPicPr>
          <p:cNvPr id="110" name="~PP2214.WAV">
            <a:hlinkClick r:id="" action="ppaction://media"/>
          </p:cNvPr>
          <p:cNvPicPr>
            <a:picLocks noRot="1" noChangeAspect="1"/>
          </p:cNvPicPr>
          <p:nvPr>
            <a:wavAudioFile r:embed="rId1" name="~PP2214.WAV"/>
          </p:nvPr>
        </p:nvPicPr>
        <p:blipFill>
          <a:blip r:embed="rId9" cstate="print"/>
          <a:stretch>
            <a:fillRect/>
          </a:stretch>
        </p:blipFill>
        <p:spPr>
          <a:xfrm>
            <a:off x="8696325" y="6410325"/>
            <a:ext cx="304800" cy="304800"/>
          </a:xfrm>
          <a:prstGeom prst="rect">
            <a:avLst/>
          </a:prstGeom>
        </p:spPr>
      </p:pic>
    </p:spTree>
  </p:cSld>
  <p:clrMapOvr>
    <a:masterClrMapping/>
  </p:clrMapOvr>
  <p:transition spd="med" advTm="25527">
    <p:wipe/>
  </p:transition>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0"/>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162800" cy="1477328"/>
          </a:xfrm>
          <a:prstGeom prst="rect">
            <a:avLst/>
          </a:prstGeom>
        </p:spPr>
        <p:txBody>
          <a:bodyPr wrap="square">
            <a:spAutoFit/>
          </a:bodyPr>
          <a:lstStyle/>
          <a:p>
            <a:r>
              <a:rPr lang="en-IN" dirty="0" smtClean="0"/>
              <a:t>Oracle </a:t>
            </a:r>
            <a:r>
              <a:rPr lang="en-IN" dirty="0" err="1" smtClean="0"/>
              <a:t>Clusterware</a:t>
            </a:r>
            <a:r>
              <a:rPr lang="en-IN" dirty="0" smtClean="0"/>
              <a:t> </a:t>
            </a:r>
            <a:r>
              <a:rPr lang="en-IN" dirty="0" err="1" smtClean="0"/>
              <a:t>Startup</a:t>
            </a:r>
            <a:r>
              <a:rPr lang="en-IN" dirty="0" smtClean="0"/>
              <a:t> Sequence - Oracle </a:t>
            </a:r>
            <a:r>
              <a:rPr lang="en-IN" dirty="0" err="1" smtClean="0"/>
              <a:t>clusterware</a:t>
            </a:r>
            <a:r>
              <a:rPr lang="en-IN" dirty="0" smtClean="0"/>
              <a:t> </a:t>
            </a:r>
            <a:r>
              <a:rPr lang="en-IN" dirty="0" err="1" smtClean="0"/>
              <a:t>startup</a:t>
            </a:r>
            <a:r>
              <a:rPr lang="en-IN" dirty="0" smtClean="0"/>
              <a:t> automatically when the RAC node starts. </a:t>
            </a:r>
            <a:r>
              <a:rPr lang="en-IN" dirty="0" err="1" smtClean="0"/>
              <a:t>Startup</a:t>
            </a:r>
            <a:r>
              <a:rPr lang="en-IN" dirty="0" smtClean="0"/>
              <a:t> sequence process runs through different levels, in below figure you can find how multiple level </a:t>
            </a:r>
            <a:r>
              <a:rPr lang="en-IN" dirty="0" err="1" smtClean="0"/>
              <a:t>startup</a:t>
            </a:r>
            <a:r>
              <a:rPr lang="en-IN" dirty="0" smtClean="0"/>
              <a:t> process to start the full grid infrastructure stack also how the resources that </a:t>
            </a:r>
            <a:r>
              <a:rPr lang="en-IN" dirty="0" err="1" smtClean="0"/>
              <a:t>clusterware</a:t>
            </a:r>
            <a:r>
              <a:rPr lang="en-IN" dirty="0" smtClean="0"/>
              <a:t> manage.</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153400" cy="4247317"/>
          </a:xfrm>
          <a:prstGeom prst="rect">
            <a:avLst/>
          </a:prstGeom>
        </p:spPr>
        <p:txBody>
          <a:bodyPr wrap="square">
            <a:spAutoFit/>
          </a:bodyPr>
          <a:lstStyle/>
          <a:p>
            <a:pPr fontAlgn="base"/>
            <a:r>
              <a:rPr lang="en-IN" b="1" dirty="0" smtClean="0"/>
              <a:t>OHASD ( Oracle High Availability Service Daemon ) </a:t>
            </a:r>
            <a:r>
              <a:rPr lang="en-IN" dirty="0" smtClean="0"/>
              <a:t> - we also call it as oracle restart</a:t>
            </a:r>
            <a:br>
              <a:rPr lang="en-IN" dirty="0" smtClean="0"/>
            </a:br>
            <a:r>
              <a:rPr lang="en-IN" dirty="0" smtClean="0"/>
              <a:t/>
            </a:r>
            <a:br>
              <a:rPr lang="en-IN" dirty="0" smtClean="0"/>
            </a:br>
            <a:r>
              <a:rPr lang="en-IN" dirty="0" smtClean="0"/>
              <a:t>First /etc/init triggers OHASD, once </a:t>
            </a:r>
            <a:r>
              <a:rPr lang="en-IN" dirty="0" err="1" smtClean="0"/>
              <a:t>ohasd</a:t>
            </a:r>
            <a:r>
              <a:rPr lang="en-IN" dirty="0" smtClean="0"/>
              <a:t> is started on Level 0, it is responsible for starting the rest of </a:t>
            </a:r>
            <a:r>
              <a:rPr lang="en-IN" dirty="0" err="1" smtClean="0"/>
              <a:t>clusterware</a:t>
            </a:r>
            <a:r>
              <a:rPr lang="en-IN" dirty="0" smtClean="0"/>
              <a:t> and the resources that </a:t>
            </a:r>
            <a:r>
              <a:rPr lang="en-IN" dirty="0" err="1" smtClean="0"/>
              <a:t>clusterware</a:t>
            </a:r>
            <a:r>
              <a:rPr lang="en-IN" dirty="0" smtClean="0"/>
              <a:t> manages directly or indirectly through Levels 1- 4.</a:t>
            </a:r>
            <a:br>
              <a:rPr lang="en-IN" dirty="0" smtClean="0"/>
            </a:br>
            <a:r>
              <a:rPr lang="en-IN" dirty="0" smtClean="0"/>
              <a:t/>
            </a:r>
            <a:br>
              <a:rPr lang="en-IN" dirty="0" smtClean="0"/>
            </a:br>
            <a:r>
              <a:rPr lang="en-IN" b="1" u="sng" dirty="0" smtClean="0"/>
              <a:t>Level 1 -</a:t>
            </a:r>
            <a:r>
              <a:rPr lang="en-IN" dirty="0" smtClean="0"/>
              <a:t> </a:t>
            </a:r>
            <a:r>
              <a:rPr lang="en-IN" dirty="0" err="1" smtClean="0"/>
              <a:t>Ohasd</a:t>
            </a:r>
            <a:r>
              <a:rPr lang="en-IN" dirty="0" smtClean="0"/>
              <a:t> on it own triggers four agent process</a:t>
            </a:r>
            <a:br>
              <a:rPr lang="en-IN" dirty="0" smtClean="0"/>
            </a:br>
            <a:r>
              <a:rPr lang="en-IN" dirty="0" smtClean="0"/>
              <a:t/>
            </a:r>
            <a:br>
              <a:rPr lang="en-IN" dirty="0" smtClean="0"/>
            </a:br>
            <a:r>
              <a:rPr lang="en-IN" dirty="0" err="1" smtClean="0"/>
              <a:t>cssdmonitor</a:t>
            </a:r>
            <a:r>
              <a:rPr lang="en-IN" dirty="0" smtClean="0"/>
              <a:t> : CSS Monitor</a:t>
            </a:r>
          </a:p>
          <a:p>
            <a:pPr fontAlgn="base"/>
            <a:r>
              <a:rPr lang="en-IN" dirty="0" smtClean="0"/>
              <a:t>OHASD </a:t>
            </a:r>
            <a:r>
              <a:rPr lang="en-IN" dirty="0" err="1" smtClean="0"/>
              <a:t>orarootagent</a:t>
            </a:r>
            <a:r>
              <a:rPr lang="en-IN" dirty="0" smtClean="0"/>
              <a:t> : High Availability Service stack Oracle root agent</a:t>
            </a:r>
          </a:p>
          <a:p>
            <a:pPr fontAlgn="base"/>
            <a:r>
              <a:rPr lang="en-IN" dirty="0" smtClean="0"/>
              <a:t>OHASD </a:t>
            </a:r>
            <a:r>
              <a:rPr lang="en-IN" dirty="0" err="1" smtClean="0"/>
              <a:t>oraagent</a:t>
            </a:r>
            <a:r>
              <a:rPr lang="en-IN" dirty="0" smtClean="0"/>
              <a:t> : High Availability Service stack Oracle Agent</a:t>
            </a:r>
          </a:p>
          <a:p>
            <a:pPr fontAlgn="base"/>
            <a:r>
              <a:rPr lang="en-IN" dirty="0" err="1" smtClean="0"/>
              <a:t>cssdagent</a:t>
            </a:r>
            <a:r>
              <a:rPr lang="en-IN" dirty="0" smtClean="0"/>
              <a:t> : CSS Agent</a:t>
            </a:r>
          </a:p>
          <a:p>
            <a:pPr fontAlgn="base"/>
            <a:r>
              <a:rPr lang="en-IN" dirty="0" smtClean="0"/>
              <a:t/>
            </a:r>
            <a:br>
              <a:rPr lang="en-IN" dirty="0" smtClean="0"/>
            </a:b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12845"/>
            <a:ext cx="7848600" cy="3970318"/>
          </a:xfrm>
          <a:prstGeom prst="rect">
            <a:avLst/>
          </a:prstGeom>
        </p:spPr>
        <p:txBody>
          <a:bodyPr wrap="square">
            <a:spAutoFit/>
          </a:bodyPr>
          <a:lstStyle/>
          <a:p>
            <a:pPr fontAlgn="base"/>
            <a:r>
              <a:rPr lang="en-IN" dirty="0" smtClean="0"/>
              <a:t/>
            </a:r>
            <a:br>
              <a:rPr lang="en-IN" dirty="0" smtClean="0"/>
            </a:br>
            <a:r>
              <a:rPr lang="en-IN" b="1" u="sng" dirty="0" smtClean="0"/>
              <a:t>Level 2 - </a:t>
            </a:r>
            <a:r>
              <a:rPr lang="en-IN" dirty="0" smtClean="0"/>
              <a:t>On this level, OHASD </a:t>
            </a:r>
            <a:r>
              <a:rPr lang="en-IN" dirty="0" err="1" smtClean="0"/>
              <a:t>ora</a:t>
            </a:r>
            <a:r>
              <a:rPr lang="en-IN" dirty="0" smtClean="0"/>
              <a:t> agent trigger five processes</a:t>
            </a:r>
            <a:br>
              <a:rPr lang="en-IN" dirty="0" smtClean="0"/>
            </a:br>
            <a:r>
              <a:rPr lang="en-IN" dirty="0" smtClean="0"/>
              <a:t/>
            </a:r>
            <a:br>
              <a:rPr lang="en-IN" dirty="0" smtClean="0"/>
            </a:br>
            <a:r>
              <a:rPr lang="en-IN" dirty="0" err="1" smtClean="0"/>
              <a:t>mDNSD</a:t>
            </a:r>
            <a:r>
              <a:rPr lang="en-IN" dirty="0" smtClean="0"/>
              <a:t> : </a:t>
            </a:r>
            <a:r>
              <a:rPr lang="en-IN" dirty="0" err="1" smtClean="0"/>
              <a:t>mDNS</a:t>
            </a:r>
            <a:r>
              <a:rPr lang="en-IN" dirty="0" smtClean="0"/>
              <a:t> daemon process</a:t>
            </a:r>
          </a:p>
          <a:p>
            <a:pPr fontAlgn="base"/>
            <a:r>
              <a:rPr lang="en-IN" dirty="0" smtClean="0"/>
              <a:t>GIPCD : Grid </a:t>
            </a:r>
            <a:r>
              <a:rPr lang="en-IN" dirty="0" err="1" smtClean="0"/>
              <a:t>Interprocess</a:t>
            </a:r>
            <a:r>
              <a:rPr lang="en-IN" dirty="0" smtClean="0"/>
              <a:t> </a:t>
            </a:r>
            <a:r>
              <a:rPr lang="en-IN" dirty="0" err="1" smtClean="0"/>
              <a:t>Comunication</a:t>
            </a:r>
            <a:endParaRPr lang="en-IN" dirty="0" smtClean="0"/>
          </a:p>
          <a:p>
            <a:pPr fontAlgn="base"/>
            <a:r>
              <a:rPr lang="en-IN" dirty="0" err="1" smtClean="0"/>
              <a:t>GPnPD</a:t>
            </a:r>
            <a:r>
              <a:rPr lang="en-IN" dirty="0" smtClean="0"/>
              <a:t> : </a:t>
            </a:r>
            <a:r>
              <a:rPr lang="en-IN" dirty="0" err="1" smtClean="0"/>
              <a:t>GPnP</a:t>
            </a:r>
            <a:r>
              <a:rPr lang="en-IN" dirty="0" smtClean="0"/>
              <a:t> Profile daemon</a:t>
            </a:r>
          </a:p>
          <a:p>
            <a:pPr fontAlgn="base"/>
            <a:r>
              <a:rPr lang="en-IN" dirty="0" smtClean="0"/>
              <a:t>EVMD : Even Monitor Daemon</a:t>
            </a:r>
          </a:p>
          <a:p>
            <a:pPr fontAlgn="base"/>
            <a:r>
              <a:rPr lang="en-IN" dirty="0" smtClean="0"/>
              <a:t>ASM : Resources for monitoring ASM Instances</a:t>
            </a:r>
          </a:p>
          <a:p>
            <a:pPr fontAlgn="base"/>
            <a:r>
              <a:rPr lang="en-IN" dirty="0" smtClean="0"/>
              <a:t>Then, OHASD </a:t>
            </a:r>
            <a:r>
              <a:rPr lang="en-IN" dirty="0" err="1" smtClean="0"/>
              <a:t>oraclerootagent</a:t>
            </a:r>
            <a:r>
              <a:rPr lang="en-IN" dirty="0" smtClean="0"/>
              <a:t> trigger following processes </a:t>
            </a:r>
          </a:p>
          <a:p>
            <a:pPr fontAlgn="base"/>
            <a:r>
              <a:rPr lang="en-IN" dirty="0" smtClean="0"/>
              <a:t>CRSD : CRS daemon</a:t>
            </a:r>
          </a:p>
          <a:p>
            <a:pPr fontAlgn="base"/>
            <a:r>
              <a:rPr lang="en-IN" dirty="0" smtClean="0"/>
              <a:t>CTSSD : Cluster Time Synchronisation Service Daemon </a:t>
            </a:r>
          </a:p>
          <a:p>
            <a:pPr fontAlgn="base"/>
            <a:r>
              <a:rPr lang="en-IN" dirty="0" err="1" smtClean="0"/>
              <a:t>Diskmon</a:t>
            </a:r>
            <a:r>
              <a:rPr lang="en-IN" dirty="0" smtClean="0"/>
              <a:t> : Disk Monitor Daemon ( </a:t>
            </a:r>
            <a:r>
              <a:rPr lang="en-IN" dirty="0" err="1" smtClean="0"/>
              <a:t>Exadata</a:t>
            </a:r>
            <a:r>
              <a:rPr lang="en-IN" dirty="0" smtClean="0"/>
              <a:t> Server Storage )</a:t>
            </a:r>
          </a:p>
          <a:p>
            <a:pPr fontAlgn="base"/>
            <a:r>
              <a:rPr lang="en-IN" dirty="0" smtClean="0"/>
              <a:t>ACFS : ( ASM Cluster File System ) Drivers</a:t>
            </a:r>
          </a:p>
          <a:p>
            <a:pPr fontAlgn="base"/>
            <a:r>
              <a:rPr lang="en-IN" dirty="0" smtClean="0"/>
              <a:t>Next, the </a:t>
            </a:r>
            <a:r>
              <a:rPr lang="en-IN" dirty="0" err="1" smtClean="0"/>
              <a:t>cssdagent</a:t>
            </a:r>
            <a:r>
              <a:rPr lang="en-IN" dirty="0" smtClean="0"/>
              <a:t> starts the CSSD ( CSS daemon ) process.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6463308"/>
          </a:xfrm>
          <a:prstGeom prst="rect">
            <a:avLst/>
          </a:prstGeom>
        </p:spPr>
        <p:txBody>
          <a:bodyPr wrap="square">
            <a:spAutoFit/>
          </a:bodyPr>
          <a:lstStyle/>
          <a:p>
            <a:pPr fontAlgn="base"/>
            <a:r>
              <a:rPr lang="en-IN" b="1" u="sng" dirty="0" smtClean="0"/>
              <a:t>Level 3 -</a:t>
            </a:r>
            <a:r>
              <a:rPr lang="en-IN" dirty="0" smtClean="0"/>
              <a:t> The CRSD spawns two CRSD agents : CRSD </a:t>
            </a:r>
            <a:r>
              <a:rPr lang="en-IN" dirty="0" err="1" smtClean="0"/>
              <a:t>orarootagent</a:t>
            </a:r>
            <a:r>
              <a:rPr lang="en-IN" dirty="0" smtClean="0"/>
              <a:t> and CRSD </a:t>
            </a:r>
            <a:r>
              <a:rPr lang="en-IN" dirty="0" err="1" smtClean="0"/>
              <a:t>oracleagent</a:t>
            </a:r>
            <a:r>
              <a:rPr lang="en-IN" dirty="0" smtClean="0"/>
              <a:t>.</a:t>
            </a:r>
          </a:p>
          <a:p>
            <a:pPr fontAlgn="base"/>
            <a:r>
              <a:rPr lang="en-IN" b="1" u="sng" dirty="0" smtClean="0"/>
              <a:t>Level 4 -</a:t>
            </a:r>
            <a:r>
              <a:rPr lang="en-IN" dirty="0" smtClean="0"/>
              <a:t> On this </a:t>
            </a:r>
            <a:r>
              <a:rPr lang="en-IN" dirty="0" err="1" smtClean="0"/>
              <a:t>levael</a:t>
            </a:r>
            <a:r>
              <a:rPr lang="en-IN" dirty="0" smtClean="0"/>
              <a:t>, the CRSD </a:t>
            </a:r>
            <a:r>
              <a:rPr lang="en-IN" dirty="0" err="1" smtClean="0"/>
              <a:t>orarootagent</a:t>
            </a:r>
            <a:r>
              <a:rPr lang="en-IN" dirty="0" smtClean="0"/>
              <a:t> is responsible for starting he following resources :</a:t>
            </a:r>
          </a:p>
          <a:p>
            <a:pPr fontAlgn="base"/>
            <a:r>
              <a:rPr lang="en-IN" dirty="0" smtClean="0"/>
              <a:t>Network resource : for the public network</a:t>
            </a:r>
          </a:p>
          <a:p>
            <a:pPr fontAlgn="base"/>
            <a:r>
              <a:rPr lang="en-IN" dirty="0" smtClean="0"/>
              <a:t>SCAN VIPs</a:t>
            </a:r>
          </a:p>
          <a:p>
            <a:pPr fontAlgn="base"/>
            <a:r>
              <a:rPr lang="en-IN" dirty="0" smtClean="0"/>
              <a:t>Node VIPs : VIPs for each node</a:t>
            </a:r>
          </a:p>
          <a:p>
            <a:pPr fontAlgn="base"/>
            <a:r>
              <a:rPr lang="en-IN" dirty="0" smtClean="0"/>
              <a:t>ACFS Registry</a:t>
            </a:r>
          </a:p>
          <a:p>
            <a:pPr fontAlgn="base"/>
            <a:r>
              <a:rPr lang="en-IN" dirty="0" smtClean="0"/>
              <a:t>GNS VIP : VIP for GNS if you use the GNS option</a:t>
            </a:r>
          </a:p>
          <a:p>
            <a:pPr fontAlgn="base"/>
            <a:r>
              <a:rPr lang="en-IN" dirty="0" smtClean="0"/>
              <a:t>Then, the CRSD </a:t>
            </a:r>
            <a:r>
              <a:rPr lang="en-IN" dirty="0" err="1" smtClean="0"/>
              <a:t>orarootagent</a:t>
            </a:r>
            <a:r>
              <a:rPr lang="en-IN" dirty="0" smtClean="0"/>
              <a:t> is responsible for starting the rest of the resources as follow </a:t>
            </a:r>
          </a:p>
          <a:p>
            <a:pPr fontAlgn="base"/>
            <a:r>
              <a:rPr lang="en-IN" dirty="0" smtClean="0"/>
              <a:t>ASM Resources : ASM instances(s) resource</a:t>
            </a:r>
          </a:p>
          <a:p>
            <a:pPr fontAlgn="base"/>
            <a:r>
              <a:rPr lang="en-IN" dirty="0" err="1" smtClean="0"/>
              <a:t>Diskgroup</a:t>
            </a:r>
            <a:r>
              <a:rPr lang="en-IN" dirty="0" smtClean="0"/>
              <a:t> : Used for managing / monitoring ASM </a:t>
            </a:r>
            <a:r>
              <a:rPr lang="en-IN" dirty="0" err="1" smtClean="0"/>
              <a:t>diskgroups</a:t>
            </a:r>
            <a:endParaRPr lang="en-IN" dirty="0" smtClean="0"/>
          </a:p>
          <a:p>
            <a:pPr fontAlgn="base"/>
            <a:r>
              <a:rPr lang="en-IN" dirty="0" smtClean="0"/>
              <a:t>Disk Resource : Used for managing and monitoring the DB and instances</a:t>
            </a:r>
          </a:p>
          <a:p>
            <a:pPr fontAlgn="base"/>
            <a:r>
              <a:rPr lang="en-IN" dirty="0" smtClean="0"/>
              <a:t>SCAN Listener : Listener for SCAN listening on SCAN VIP</a:t>
            </a:r>
          </a:p>
          <a:p>
            <a:pPr fontAlgn="base"/>
            <a:r>
              <a:rPr lang="en-IN" dirty="0" smtClean="0"/>
              <a:t>Listener : Node Listener listening on the Node VIP</a:t>
            </a:r>
          </a:p>
          <a:p>
            <a:pPr fontAlgn="base"/>
            <a:r>
              <a:rPr lang="en-IN" dirty="0" smtClean="0"/>
              <a:t>Services : Database Services</a:t>
            </a:r>
          </a:p>
          <a:p>
            <a:pPr fontAlgn="base"/>
            <a:r>
              <a:rPr lang="en-IN" dirty="0" smtClean="0"/>
              <a:t>ONS</a:t>
            </a:r>
          </a:p>
          <a:p>
            <a:pPr fontAlgn="base"/>
            <a:r>
              <a:rPr lang="en-IN" dirty="0" err="1" smtClean="0"/>
              <a:t>eONS</a:t>
            </a:r>
            <a:r>
              <a:rPr lang="en-IN" dirty="0" smtClean="0"/>
              <a:t> : Enhanced ONS</a:t>
            </a:r>
          </a:p>
          <a:p>
            <a:pPr fontAlgn="base"/>
            <a:r>
              <a:rPr lang="en-IN" dirty="0" smtClean="0"/>
              <a:t>GSD : For 9i </a:t>
            </a:r>
            <a:r>
              <a:rPr lang="en-IN" dirty="0" err="1" smtClean="0"/>
              <a:t>backword</a:t>
            </a:r>
            <a:r>
              <a:rPr lang="en-IN" dirty="0" smtClean="0"/>
              <a:t> compatibility</a:t>
            </a:r>
          </a:p>
          <a:p>
            <a:pPr fontAlgn="base"/>
            <a:r>
              <a:rPr lang="en-IN" dirty="0" smtClean="0"/>
              <a:t>GNS : performs name resolution ( Optional )</a:t>
            </a:r>
          </a:p>
          <a:p>
            <a:r>
              <a:rPr lang="en-IN" dirty="0" smtClean="0"/>
              <a:t/>
            </a:r>
            <a:br>
              <a:rPr lang="en-IN" dirty="0" smtClean="0"/>
            </a:b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CustomShape 1"/>
          <p:cNvSpPr/>
          <p:nvPr/>
        </p:nvSpPr>
        <p:spPr>
          <a:xfrm>
            <a:off x="228600" y="304920"/>
            <a:ext cx="3652200" cy="39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dirty="0">
                <a:solidFill>
                  <a:srgbClr val="000000"/>
                </a:solidFill>
                <a:latin typeface="Arial"/>
                <a:ea typeface="DejaVu Sans"/>
              </a:rPr>
              <a:t>Grid CRS Start up </a:t>
            </a:r>
            <a:r>
              <a:rPr lang="en-US" sz="2000" b="1" strike="noStrike" dirty="0" smtClean="0">
                <a:solidFill>
                  <a:srgbClr val="000000"/>
                </a:solidFill>
                <a:latin typeface="Arial"/>
                <a:ea typeface="DejaVu Sans"/>
              </a:rPr>
              <a:t>sequence .</a:t>
            </a:r>
            <a:endParaRPr dirty="0"/>
          </a:p>
        </p:txBody>
      </p:sp>
      <p:sp>
        <p:nvSpPr>
          <p:cNvPr id="1040" name="CustomShape 2"/>
          <p:cNvSpPr/>
          <p:nvPr/>
        </p:nvSpPr>
        <p:spPr>
          <a:xfrm>
            <a:off x="199080" y="1569960"/>
            <a:ext cx="8605080" cy="118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1041" name="CustomShape 3"/>
          <p:cNvSpPr/>
          <p:nvPr/>
        </p:nvSpPr>
        <p:spPr>
          <a:xfrm>
            <a:off x="3581280" y="6342120"/>
            <a:ext cx="2737800" cy="359640"/>
          </a:xfrm>
          <a:prstGeom prst="rect">
            <a:avLst/>
          </a:prstGeom>
          <a:noFill/>
          <a:ln>
            <a:noFill/>
          </a:ln>
        </p:spPr>
        <p:style>
          <a:lnRef idx="0">
            <a:scrgbClr r="0" g="0" b="0"/>
          </a:lnRef>
          <a:fillRef idx="0">
            <a:scrgbClr r="0" g="0" b="0"/>
          </a:fillRef>
          <a:effectRef idx="0">
            <a:scrgbClr r="0" g="0" b="0"/>
          </a:effectRef>
          <a:fontRef idx="minor"/>
        </p:style>
      </p:sp>
      <p:sp>
        <p:nvSpPr>
          <p:cNvPr id="1042" name="CustomShape 4"/>
          <p:cNvSpPr/>
          <p:nvPr/>
        </p:nvSpPr>
        <p:spPr>
          <a:xfrm>
            <a:off x="380880" y="1143000"/>
            <a:ext cx="8300520" cy="680400"/>
          </a:xfrm>
          <a:prstGeom prst="rect">
            <a:avLst/>
          </a:prstGeom>
          <a:solidFill>
            <a:srgbClr val="99FFCC"/>
          </a:solidFill>
          <a:ln w="9360">
            <a:solidFill>
              <a:schemeClr val="tx1"/>
            </a:solidFill>
            <a:miter/>
          </a:ln>
        </p:spPr>
        <p:style>
          <a:lnRef idx="0">
            <a:scrgbClr r="0" g="0" b="0"/>
          </a:lnRef>
          <a:fillRef idx="0">
            <a:scrgbClr r="0" g="0" b="0"/>
          </a:fillRef>
          <a:effectRef idx="0">
            <a:scrgbClr r="0" g="0" b="0"/>
          </a:effectRef>
          <a:fontRef idx="minor"/>
        </p:style>
      </p:sp>
      <p:sp>
        <p:nvSpPr>
          <p:cNvPr id="1043" name="CustomShape 5"/>
          <p:cNvSpPr/>
          <p:nvPr/>
        </p:nvSpPr>
        <p:spPr>
          <a:xfrm>
            <a:off x="380880" y="1828800"/>
            <a:ext cx="8300520" cy="680400"/>
          </a:xfrm>
          <a:prstGeom prst="rect">
            <a:avLst/>
          </a:prstGeom>
          <a:solidFill>
            <a:srgbClr val="CCFFFF"/>
          </a:solidFill>
          <a:ln w="9360">
            <a:solidFill>
              <a:schemeClr val="tx1"/>
            </a:solidFill>
            <a:miter/>
          </a:ln>
        </p:spPr>
        <p:style>
          <a:lnRef idx="0">
            <a:scrgbClr r="0" g="0" b="0"/>
          </a:lnRef>
          <a:fillRef idx="0">
            <a:scrgbClr r="0" g="0" b="0"/>
          </a:fillRef>
          <a:effectRef idx="0">
            <a:scrgbClr r="0" g="0" b="0"/>
          </a:effectRef>
          <a:fontRef idx="minor"/>
        </p:style>
      </p:sp>
      <p:sp>
        <p:nvSpPr>
          <p:cNvPr id="1044" name="CustomShape 6"/>
          <p:cNvSpPr/>
          <p:nvPr/>
        </p:nvSpPr>
        <p:spPr>
          <a:xfrm>
            <a:off x="380880" y="2514600"/>
            <a:ext cx="8300520" cy="680400"/>
          </a:xfrm>
          <a:prstGeom prst="rect">
            <a:avLst/>
          </a:prstGeom>
          <a:solidFill>
            <a:srgbClr val="CCECFF"/>
          </a:solidFill>
          <a:ln w="9360">
            <a:solidFill>
              <a:schemeClr val="tx1"/>
            </a:solidFill>
            <a:miter/>
          </a:ln>
        </p:spPr>
        <p:style>
          <a:lnRef idx="0">
            <a:scrgbClr r="0" g="0" b="0"/>
          </a:lnRef>
          <a:fillRef idx="0">
            <a:scrgbClr r="0" g="0" b="0"/>
          </a:fillRef>
          <a:effectRef idx="0">
            <a:scrgbClr r="0" g="0" b="0"/>
          </a:effectRef>
          <a:fontRef idx="minor"/>
        </p:style>
      </p:sp>
      <p:sp>
        <p:nvSpPr>
          <p:cNvPr id="1045" name="CustomShape 7"/>
          <p:cNvSpPr/>
          <p:nvPr/>
        </p:nvSpPr>
        <p:spPr>
          <a:xfrm>
            <a:off x="380880" y="3200400"/>
            <a:ext cx="8300520" cy="680400"/>
          </a:xfrm>
          <a:prstGeom prst="rect">
            <a:avLst/>
          </a:prstGeom>
          <a:solidFill>
            <a:srgbClr val="FFFFCC"/>
          </a:solidFill>
          <a:ln w="9360">
            <a:solidFill>
              <a:schemeClr val="tx1"/>
            </a:solidFill>
            <a:miter/>
          </a:ln>
        </p:spPr>
        <p:style>
          <a:lnRef idx="0">
            <a:scrgbClr r="0" g="0" b="0"/>
          </a:lnRef>
          <a:fillRef idx="0">
            <a:scrgbClr r="0" g="0" b="0"/>
          </a:fillRef>
          <a:effectRef idx="0">
            <a:scrgbClr r="0" g="0" b="0"/>
          </a:effectRef>
          <a:fontRef idx="minor"/>
        </p:style>
      </p:sp>
      <p:sp>
        <p:nvSpPr>
          <p:cNvPr id="1046" name="CustomShape 8"/>
          <p:cNvSpPr/>
          <p:nvPr/>
        </p:nvSpPr>
        <p:spPr>
          <a:xfrm>
            <a:off x="380880" y="3886200"/>
            <a:ext cx="8300520" cy="680400"/>
          </a:xfrm>
          <a:prstGeom prst="rect">
            <a:avLst/>
          </a:prstGeom>
          <a:solidFill>
            <a:srgbClr val="FFFF66"/>
          </a:solidFill>
          <a:ln w="9360">
            <a:solidFill>
              <a:schemeClr val="tx1"/>
            </a:solidFill>
            <a:miter/>
          </a:ln>
        </p:spPr>
        <p:style>
          <a:lnRef idx="0">
            <a:scrgbClr r="0" g="0" b="0"/>
          </a:lnRef>
          <a:fillRef idx="0">
            <a:scrgbClr r="0" g="0" b="0"/>
          </a:fillRef>
          <a:effectRef idx="0">
            <a:scrgbClr r="0" g="0" b="0"/>
          </a:effectRef>
          <a:fontRef idx="minor"/>
        </p:style>
      </p:sp>
      <p:sp>
        <p:nvSpPr>
          <p:cNvPr id="1047" name="CustomShape 9"/>
          <p:cNvSpPr/>
          <p:nvPr/>
        </p:nvSpPr>
        <p:spPr>
          <a:xfrm>
            <a:off x="380880" y="4572000"/>
            <a:ext cx="8300520" cy="680400"/>
          </a:xfrm>
          <a:prstGeom prst="rect">
            <a:avLst/>
          </a:prstGeom>
          <a:solidFill>
            <a:srgbClr val="FFFF99"/>
          </a:solidFill>
          <a:ln w="9360">
            <a:solidFill>
              <a:schemeClr val="tx1"/>
            </a:solidFill>
            <a:miter/>
          </a:ln>
        </p:spPr>
        <p:style>
          <a:lnRef idx="0">
            <a:scrgbClr r="0" g="0" b="0"/>
          </a:lnRef>
          <a:fillRef idx="0">
            <a:scrgbClr r="0" g="0" b="0"/>
          </a:fillRef>
          <a:effectRef idx="0">
            <a:scrgbClr r="0" g="0" b="0"/>
          </a:effectRef>
          <a:fontRef idx="minor"/>
        </p:style>
      </p:sp>
      <p:sp>
        <p:nvSpPr>
          <p:cNvPr id="1048" name="CustomShape 10"/>
          <p:cNvSpPr/>
          <p:nvPr/>
        </p:nvSpPr>
        <p:spPr>
          <a:xfrm>
            <a:off x="380880" y="5257800"/>
            <a:ext cx="8300520" cy="528120"/>
          </a:xfrm>
          <a:prstGeom prst="rect">
            <a:avLst/>
          </a:prstGeom>
          <a:solidFill>
            <a:srgbClr val="FFFFCC"/>
          </a:solidFill>
          <a:ln w="9360">
            <a:solidFill>
              <a:schemeClr val="tx1"/>
            </a:solidFill>
            <a:miter/>
          </a:ln>
        </p:spPr>
        <p:style>
          <a:lnRef idx="0">
            <a:scrgbClr r="0" g="0" b="0"/>
          </a:lnRef>
          <a:fillRef idx="0">
            <a:scrgbClr r="0" g="0" b="0"/>
          </a:fillRef>
          <a:effectRef idx="0">
            <a:scrgbClr r="0" g="0" b="0"/>
          </a:effectRef>
          <a:fontRef idx="minor"/>
        </p:style>
      </p:sp>
      <p:sp>
        <p:nvSpPr>
          <p:cNvPr id="1049" name="CustomShape 11"/>
          <p:cNvSpPr/>
          <p:nvPr/>
        </p:nvSpPr>
        <p:spPr>
          <a:xfrm>
            <a:off x="3733920" y="5334120"/>
            <a:ext cx="1061280" cy="375480"/>
          </a:xfrm>
          <a:prstGeom prst="flowChartAlternateProcess">
            <a:avLst/>
          </a:prstGeom>
          <a:blipFill>
            <a:blip r:embed="rId5" cstate="print"/>
            <a:tile/>
          </a:blip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dirty="0">
                <a:solidFill>
                  <a:srgbClr val="000000"/>
                </a:solidFill>
                <a:latin typeface="Calibri"/>
                <a:ea typeface="DejaVu Sans"/>
              </a:rPr>
              <a:t>OHASD</a:t>
            </a:r>
            <a:endParaRPr dirty="0"/>
          </a:p>
        </p:txBody>
      </p:sp>
      <p:sp>
        <p:nvSpPr>
          <p:cNvPr id="1050" name="CustomShape 12"/>
          <p:cNvSpPr/>
          <p:nvPr/>
        </p:nvSpPr>
        <p:spPr>
          <a:xfrm>
            <a:off x="762120" y="4724280"/>
            <a:ext cx="1442520" cy="375480"/>
          </a:xfrm>
          <a:prstGeom prst="flowChartAlternateProcess">
            <a:avLst/>
          </a:prstGeom>
          <a:solidFill>
            <a:schemeClr val="accent6"/>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dirty="0" err="1">
                <a:solidFill>
                  <a:srgbClr val="000000"/>
                </a:solidFill>
                <a:latin typeface="Calibri"/>
                <a:ea typeface="DejaVu Sans"/>
              </a:rPr>
              <a:t>oraRootAgent</a:t>
            </a:r>
            <a:endParaRPr dirty="0"/>
          </a:p>
        </p:txBody>
      </p:sp>
      <p:sp>
        <p:nvSpPr>
          <p:cNvPr id="1051" name="CustomShape 13"/>
          <p:cNvSpPr/>
          <p:nvPr/>
        </p:nvSpPr>
        <p:spPr>
          <a:xfrm>
            <a:off x="2666880" y="4724280"/>
            <a:ext cx="1061280" cy="375480"/>
          </a:xfrm>
          <a:prstGeom prst="flowChartAlternateProcess">
            <a:avLst/>
          </a:prstGeom>
          <a:solidFill>
            <a:srgbClr val="3366FF"/>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oraAgent</a:t>
            </a:r>
            <a:endParaRPr/>
          </a:p>
        </p:txBody>
      </p:sp>
      <p:sp>
        <p:nvSpPr>
          <p:cNvPr id="1052" name="CustomShape 14"/>
          <p:cNvSpPr/>
          <p:nvPr/>
        </p:nvSpPr>
        <p:spPr>
          <a:xfrm>
            <a:off x="4343400" y="4724280"/>
            <a:ext cx="1289880" cy="375480"/>
          </a:xfrm>
          <a:prstGeom prst="flowChartAlternateProcess">
            <a:avLst/>
          </a:prstGeom>
          <a:blipFill>
            <a:blip r:embed="rId5" cstate="print"/>
            <a:tile/>
          </a:blip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cssdAgent</a:t>
            </a:r>
            <a:endParaRPr/>
          </a:p>
        </p:txBody>
      </p:sp>
      <p:sp>
        <p:nvSpPr>
          <p:cNvPr id="1053" name="CustomShape 15"/>
          <p:cNvSpPr/>
          <p:nvPr/>
        </p:nvSpPr>
        <p:spPr>
          <a:xfrm>
            <a:off x="6324480" y="4724280"/>
            <a:ext cx="1289880" cy="375480"/>
          </a:xfrm>
          <a:prstGeom prst="flowChartAlternateProcess">
            <a:avLst/>
          </a:prstGeom>
          <a:blipFill>
            <a:blip r:embed="rId5" cstate="print"/>
            <a:tile/>
          </a:blip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cssdMonitor</a:t>
            </a:r>
            <a:endParaRPr/>
          </a:p>
        </p:txBody>
      </p:sp>
      <p:sp>
        <p:nvSpPr>
          <p:cNvPr id="1054" name="CustomShape 16"/>
          <p:cNvSpPr/>
          <p:nvPr/>
        </p:nvSpPr>
        <p:spPr>
          <a:xfrm>
            <a:off x="914400" y="4038480"/>
            <a:ext cx="1061280" cy="375480"/>
          </a:xfrm>
          <a:prstGeom prst="flowChartAlternateProcess">
            <a:avLst/>
          </a:prstGeom>
          <a:solidFill>
            <a:schemeClr val="accent6"/>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dirty="0" err="1">
                <a:solidFill>
                  <a:srgbClr val="000000"/>
                </a:solidFill>
                <a:latin typeface="Calibri"/>
                <a:ea typeface="DejaVu Sans"/>
              </a:rPr>
              <a:t>crsd</a:t>
            </a:r>
            <a:endParaRPr dirty="0"/>
          </a:p>
        </p:txBody>
      </p:sp>
      <p:sp>
        <p:nvSpPr>
          <p:cNvPr id="1055" name="CustomShape 17"/>
          <p:cNvSpPr/>
          <p:nvPr/>
        </p:nvSpPr>
        <p:spPr>
          <a:xfrm>
            <a:off x="2819520" y="4038480"/>
            <a:ext cx="1061280" cy="375480"/>
          </a:xfrm>
          <a:prstGeom prst="flowChartAlternateProcess">
            <a:avLst/>
          </a:prstGeom>
          <a:solidFill>
            <a:schemeClr val="accent6"/>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ctssd</a:t>
            </a:r>
            <a:endParaRPr/>
          </a:p>
        </p:txBody>
      </p:sp>
      <p:sp>
        <p:nvSpPr>
          <p:cNvPr id="1056" name="CustomShape 18"/>
          <p:cNvSpPr/>
          <p:nvPr/>
        </p:nvSpPr>
        <p:spPr>
          <a:xfrm>
            <a:off x="4724280" y="4038480"/>
            <a:ext cx="1061280" cy="375480"/>
          </a:xfrm>
          <a:prstGeom prst="flowChartAlternateProcess">
            <a:avLst/>
          </a:prstGeom>
          <a:solidFill>
            <a:schemeClr val="accent6"/>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Diskmon</a:t>
            </a:r>
            <a:endParaRPr/>
          </a:p>
        </p:txBody>
      </p:sp>
      <p:sp>
        <p:nvSpPr>
          <p:cNvPr id="1057" name="CustomShape 19"/>
          <p:cNvSpPr/>
          <p:nvPr/>
        </p:nvSpPr>
        <p:spPr>
          <a:xfrm>
            <a:off x="6477120" y="4038480"/>
            <a:ext cx="1061280" cy="375480"/>
          </a:xfrm>
          <a:prstGeom prst="flowChartAlternateProcess">
            <a:avLst/>
          </a:prstGeom>
          <a:solidFill>
            <a:schemeClr val="accent6"/>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ACFS</a:t>
            </a:r>
            <a:endParaRPr/>
          </a:p>
        </p:txBody>
      </p:sp>
      <p:sp>
        <p:nvSpPr>
          <p:cNvPr id="1058" name="CustomShape 20"/>
          <p:cNvSpPr/>
          <p:nvPr/>
        </p:nvSpPr>
        <p:spPr>
          <a:xfrm>
            <a:off x="838080" y="3352680"/>
            <a:ext cx="1061280" cy="375480"/>
          </a:xfrm>
          <a:prstGeom prst="flowChartAlternateProcess">
            <a:avLst/>
          </a:prstGeom>
          <a:solidFill>
            <a:srgbClr val="3366FF"/>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dirty="0" err="1">
                <a:solidFill>
                  <a:srgbClr val="000000"/>
                </a:solidFill>
                <a:latin typeface="Calibri"/>
                <a:ea typeface="DejaVu Sans"/>
              </a:rPr>
              <a:t>mdnsd</a:t>
            </a:r>
            <a:endParaRPr dirty="0"/>
          </a:p>
        </p:txBody>
      </p:sp>
      <p:sp>
        <p:nvSpPr>
          <p:cNvPr id="1059" name="CustomShape 21"/>
          <p:cNvSpPr/>
          <p:nvPr/>
        </p:nvSpPr>
        <p:spPr>
          <a:xfrm>
            <a:off x="2438280" y="3352680"/>
            <a:ext cx="1061280" cy="375480"/>
          </a:xfrm>
          <a:prstGeom prst="flowChartAlternateProcess">
            <a:avLst/>
          </a:prstGeom>
          <a:solidFill>
            <a:srgbClr val="3366FF"/>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gipcd</a:t>
            </a:r>
            <a:endParaRPr/>
          </a:p>
        </p:txBody>
      </p:sp>
      <p:sp>
        <p:nvSpPr>
          <p:cNvPr id="1060" name="CustomShape 22"/>
          <p:cNvSpPr/>
          <p:nvPr/>
        </p:nvSpPr>
        <p:spPr>
          <a:xfrm>
            <a:off x="5638680" y="3352680"/>
            <a:ext cx="1061280" cy="375480"/>
          </a:xfrm>
          <a:prstGeom prst="flowChartAlternateProcess">
            <a:avLst/>
          </a:prstGeom>
          <a:solidFill>
            <a:srgbClr val="3366FF"/>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gpnpd</a:t>
            </a:r>
            <a:endParaRPr/>
          </a:p>
        </p:txBody>
      </p:sp>
      <p:sp>
        <p:nvSpPr>
          <p:cNvPr id="1061" name="CustomShape 23"/>
          <p:cNvSpPr/>
          <p:nvPr/>
        </p:nvSpPr>
        <p:spPr>
          <a:xfrm>
            <a:off x="7162920" y="3352680"/>
            <a:ext cx="1061280" cy="375480"/>
          </a:xfrm>
          <a:prstGeom prst="flowChartAlternateProcess">
            <a:avLst/>
          </a:prstGeom>
          <a:solidFill>
            <a:srgbClr val="3366FF"/>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evmd</a:t>
            </a:r>
            <a:endParaRPr/>
          </a:p>
        </p:txBody>
      </p:sp>
      <p:sp>
        <p:nvSpPr>
          <p:cNvPr id="1062" name="CustomShape 24"/>
          <p:cNvSpPr/>
          <p:nvPr/>
        </p:nvSpPr>
        <p:spPr>
          <a:xfrm>
            <a:off x="533520" y="2666880"/>
            <a:ext cx="1823400" cy="375480"/>
          </a:xfrm>
          <a:prstGeom prst="flowChartAlternateProcess">
            <a:avLst/>
          </a:prstGeom>
          <a:solidFill>
            <a:srgbClr val="CC99FF"/>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dirty="0" err="1">
                <a:solidFill>
                  <a:srgbClr val="000000"/>
                </a:solidFill>
                <a:latin typeface="Calibri"/>
                <a:ea typeface="DejaVu Sans"/>
              </a:rPr>
              <a:t>crsdRootAgent</a:t>
            </a:r>
            <a:endParaRPr dirty="0"/>
          </a:p>
        </p:txBody>
      </p:sp>
      <p:sp>
        <p:nvSpPr>
          <p:cNvPr id="1063" name="CustomShape 25"/>
          <p:cNvSpPr/>
          <p:nvPr/>
        </p:nvSpPr>
        <p:spPr>
          <a:xfrm>
            <a:off x="7315200" y="1981080"/>
            <a:ext cx="1061280" cy="375480"/>
          </a:xfrm>
          <a:prstGeom prst="flowChartAlternateProcess">
            <a:avLst/>
          </a:prstGeom>
          <a:solidFill>
            <a:schemeClr val="accent4">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GCS VIP</a:t>
            </a:r>
            <a:endParaRPr/>
          </a:p>
        </p:txBody>
      </p:sp>
      <p:sp>
        <p:nvSpPr>
          <p:cNvPr id="1064" name="CustomShape 26"/>
          <p:cNvSpPr/>
          <p:nvPr/>
        </p:nvSpPr>
        <p:spPr>
          <a:xfrm>
            <a:off x="4267080" y="3352680"/>
            <a:ext cx="1061280" cy="375480"/>
          </a:xfrm>
          <a:prstGeom prst="flowChartAlternateProcess">
            <a:avLst/>
          </a:prstGeom>
          <a:solidFill>
            <a:srgbClr val="3366FF"/>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ASM</a:t>
            </a:r>
            <a:endParaRPr/>
          </a:p>
        </p:txBody>
      </p:sp>
      <p:sp>
        <p:nvSpPr>
          <p:cNvPr id="1065" name="CustomShape 27"/>
          <p:cNvSpPr/>
          <p:nvPr/>
        </p:nvSpPr>
        <p:spPr>
          <a:xfrm>
            <a:off x="5867280" y="2666880"/>
            <a:ext cx="1671120" cy="375480"/>
          </a:xfrm>
          <a:prstGeom prst="flowChartAlternateProcess">
            <a:avLst/>
          </a:prstGeom>
          <a:solidFill>
            <a:schemeClr val="accent3"/>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crsdOraAgent</a:t>
            </a:r>
            <a:endParaRPr/>
          </a:p>
        </p:txBody>
      </p:sp>
      <p:sp>
        <p:nvSpPr>
          <p:cNvPr id="1066" name="CustomShape 28"/>
          <p:cNvSpPr/>
          <p:nvPr/>
        </p:nvSpPr>
        <p:spPr>
          <a:xfrm>
            <a:off x="533520" y="1981080"/>
            <a:ext cx="1823400" cy="375480"/>
          </a:xfrm>
          <a:prstGeom prst="flowChartAlternateProcess">
            <a:avLst/>
          </a:prstGeom>
          <a:solidFill>
            <a:schemeClr val="accent4">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dirty="0" err="1">
                <a:solidFill>
                  <a:srgbClr val="000000"/>
                </a:solidFill>
                <a:latin typeface="Calibri"/>
                <a:ea typeface="DejaVu Sans"/>
              </a:rPr>
              <a:t>networkResource</a:t>
            </a:r>
            <a:endParaRPr dirty="0"/>
          </a:p>
        </p:txBody>
      </p:sp>
      <p:sp>
        <p:nvSpPr>
          <p:cNvPr id="1067" name="CustomShape 29"/>
          <p:cNvSpPr/>
          <p:nvPr/>
        </p:nvSpPr>
        <p:spPr>
          <a:xfrm>
            <a:off x="2514600" y="1981080"/>
            <a:ext cx="1594800" cy="375480"/>
          </a:xfrm>
          <a:prstGeom prst="flowChartAlternateProcess">
            <a:avLst/>
          </a:prstGeom>
          <a:solidFill>
            <a:schemeClr val="accent4">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SCAN VIPs</a:t>
            </a:r>
            <a:endParaRPr/>
          </a:p>
        </p:txBody>
      </p:sp>
      <p:sp>
        <p:nvSpPr>
          <p:cNvPr id="1068" name="CustomShape 30"/>
          <p:cNvSpPr/>
          <p:nvPr/>
        </p:nvSpPr>
        <p:spPr>
          <a:xfrm>
            <a:off x="4343400" y="1981080"/>
            <a:ext cx="1137600" cy="375480"/>
          </a:xfrm>
          <a:prstGeom prst="flowChartAlternateProcess">
            <a:avLst/>
          </a:prstGeom>
          <a:solidFill>
            <a:schemeClr val="accent4">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Node VIPs</a:t>
            </a:r>
            <a:endParaRPr/>
          </a:p>
        </p:txBody>
      </p:sp>
      <p:sp>
        <p:nvSpPr>
          <p:cNvPr id="1069" name="CustomShape 31"/>
          <p:cNvSpPr/>
          <p:nvPr/>
        </p:nvSpPr>
        <p:spPr>
          <a:xfrm>
            <a:off x="5867280" y="1981080"/>
            <a:ext cx="1213920" cy="375480"/>
          </a:xfrm>
          <a:prstGeom prst="flowChartAlternateProcess">
            <a:avLst/>
          </a:prstGeom>
          <a:solidFill>
            <a:schemeClr val="accent4">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ACFS Reg</a:t>
            </a:r>
            <a:endParaRPr/>
          </a:p>
        </p:txBody>
      </p:sp>
      <p:sp>
        <p:nvSpPr>
          <p:cNvPr id="1070" name="CustomShape 32"/>
          <p:cNvSpPr/>
          <p:nvPr/>
        </p:nvSpPr>
        <p:spPr>
          <a:xfrm>
            <a:off x="533520" y="1371600"/>
            <a:ext cx="1823400" cy="375480"/>
          </a:xfrm>
          <a:prstGeom prst="flowChartAlternateProcess">
            <a:avLst/>
          </a:prstGeom>
          <a:solidFill>
            <a:srgbClr val="92D05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DB Resource</a:t>
            </a:r>
            <a:endParaRPr/>
          </a:p>
        </p:txBody>
      </p:sp>
      <p:sp>
        <p:nvSpPr>
          <p:cNvPr id="1071" name="CustomShape 33"/>
          <p:cNvSpPr/>
          <p:nvPr/>
        </p:nvSpPr>
        <p:spPr>
          <a:xfrm>
            <a:off x="2514600" y="1371600"/>
            <a:ext cx="1594800" cy="375480"/>
          </a:xfrm>
          <a:prstGeom prst="flowChartAlternateProcess">
            <a:avLst/>
          </a:prstGeom>
          <a:solidFill>
            <a:srgbClr val="92D05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dirty="0">
                <a:solidFill>
                  <a:srgbClr val="000000"/>
                </a:solidFill>
                <a:latin typeface="Calibri"/>
                <a:ea typeface="DejaVu Sans"/>
              </a:rPr>
              <a:t>SCAN Listener</a:t>
            </a:r>
            <a:endParaRPr dirty="0"/>
          </a:p>
        </p:txBody>
      </p:sp>
      <p:sp>
        <p:nvSpPr>
          <p:cNvPr id="1072" name="CustomShape 34"/>
          <p:cNvSpPr/>
          <p:nvPr/>
        </p:nvSpPr>
        <p:spPr>
          <a:xfrm>
            <a:off x="5867280" y="1391400"/>
            <a:ext cx="1213920" cy="375480"/>
          </a:xfrm>
          <a:prstGeom prst="flowChartAlternateProcess">
            <a:avLst/>
          </a:prstGeom>
          <a:solidFill>
            <a:schemeClr val="accent3"/>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Services</a:t>
            </a:r>
            <a:endParaRPr/>
          </a:p>
        </p:txBody>
      </p:sp>
      <p:sp>
        <p:nvSpPr>
          <p:cNvPr id="1073" name="CustomShape 35"/>
          <p:cNvSpPr/>
          <p:nvPr/>
        </p:nvSpPr>
        <p:spPr>
          <a:xfrm>
            <a:off x="7278840" y="1391400"/>
            <a:ext cx="1061280" cy="375480"/>
          </a:xfrm>
          <a:prstGeom prst="flowChartAlternateProcess">
            <a:avLst/>
          </a:prstGeom>
          <a:solidFill>
            <a:srgbClr val="92D050"/>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trike="noStrike">
                <a:solidFill>
                  <a:srgbClr val="000000"/>
                </a:solidFill>
                <a:latin typeface="Calibri"/>
                <a:ea typeface="DejaVu Sans"/>
              </a:rPr>
              <a:t>ONS</a:t>
            </a:r>
            <a:endParaRPr/>
          </a:p>
        </p:txBody>
      </p:sp>
      <p:pic>
        <p:nvPicPr>
          <p:cNvPr id="1075" name="Picture 4"/>
          <p:cNvPicPr/>
          <p:nvPr/>
        </p:nvPicPr>
        <p:blipFill>
          <a:blip r:embed="rId6" cstate="print"/>
          <a:stretch/>
        </p:blipFill>
        <p:spPr>
          <a:xfrm>
            <a:off x="4248000" y="3007080"/>
            <a:ext cx="318600" cy="76320"/>
          </a:xfrm>
          <a:prstGeom prst="rect">
            <a:avLst/>
          </a:prstGeom>
          <a:ln>
            <a:noFill/>
          </a:ln>
        </p:spPr>
      </p:pic>
      <p:sp>
        <p:nvSpPr>
          <p:cNvPr id="1076" name="CustomShape 36"/>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02F1FD2-1C4F-4538-B51F-23CB7BC17658}" type="slidenum">
              <a:rPr lang="en-US" sz="1200" strike="noStrike">
                <a:solidFill>
                  <a:srgbClr val="8B8B8B"/>
                </a:solidFill>
                <a:latin typeface="Calibri"/>
                <a:ea typeface="DejaVu Sans"/>
              </a:rPr>
              <a:pPr algn="r">
                <a:lnSpc>
                  <a:spcPct val="100000"/>
                </a:lnSpc>
              </a:pPr>
              <a:t>39</a:t>
            </a:fld>
            <a:endParaRPr/>
          </a:p>
        </p:txBody>
      </p:sp>
      <p:pic>
        <p:nvPicPr>
          <p:cNvPr id="40" name="~PP2502.WAV">
            <a:hlinkClick r:id="" action="ppaction://media"/>
          </p:cNvPr>
          <p:cNvPicPr>
            <a:picLocks noRot="1" noChangeAspect="1"/>
          </p:cNvPicPr>
          <p:nvPr>
            <a:wavAudioFile r:embed="rId2" name="~PP2502.WAV"/>
          </p:nvPr>
        </p:nvPicPr>
        <p:blipFill>
          <a:blip r:embed="rId7" cstate="print"/>
          <a:stretch>
            <a:fillRect/>
          </a:stretch>
        </p:blipFill>
        <p:spPr>
          <a:xfrm>
            <a:off x="8696325" y="6410325"/>
            <a:ext cx="304800" cy="304800"/>
          </a:xfrm>
          <a:prstGeom prst="rect">
            <a:avLst/>
          </a:prstGeom>
        </p:spPr>
      </p:pic>
    </p:spTree>
    <p:custDataLst>
      <p:tags r:id="rId1"/>
    </p:custDataLst>
  </p:cSld>
  <p:clrMapOvr>
    <a:masterClrMapping/>
  </p:clrMapOvr>
  <p:transition advTm="73811"/>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49"/>
                                        </p:tgtEl>
                                        <p:attrNameLst>
                                          <p:attrName>style.visibility</p:attrName>
                                        </p:attrNameLst>
                                      </p:cBhvr>
                                      <p:to>
                                        <p:strVal val="visible"/>
                                      </p:to>
                                    </p:set>
                                    <p:anim calcmode="lin" valueType="num">
                                      <p:cBhvr additive="repl">
                                        <p:cTn id="11" dur="1000" fill="hold"/>
                                        <p:tgtEl>
                                          <p:spTgt spid="1049"/>
                                        </p:tgtEl>
                                        <p:attrNameLst>
                                          <p:attrName>ppt_x</p:attrName>
                                        </p:attrNameLst>
                                      </p:cBhvr>
                                      <p:tavLst>
                                        <p:tav tm="0">
                                          <p:val>
                                            <p:strVal val="#ppt_x"/>
                                          </p:val>
                                        </p:tav>
                                        <p:tav tm="100000">
                                          <p:val>
                                            <p:strVal val="#ppt_x"/>
                                          </p:val>
                                        </p:tav>
                                      </p:tavLst>
                                    </p:anim>
                                    <p:anim calcmode="lin" valueType="num">
                                      <p:cBhvr additive="repl">
                                        <p:cTn id="12" dur="1000" fill="hold"/>
                                        <p:tgtEl>
                                          <p:spTgt spid="104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50"/>
                                        </p:tgtEl>
                                        <p:attrNameLst>
                                          <p:attrName>style.visibility</p:attrName>
                                        </p:attrNameLst>
                                      </p:cBhvr>
                                      <p:to>
                                        <p:strVal val="visible"/>
                                      </p:to>
                                    </p:set>
                                    <p:anim calcmode="lin" valueType="num">
                                      <p:cBhvr additive="repl">
                                        <p:cTn id="17" dur="1000" fill="hold"/>
                                        <p:tgtEl>
                                          <p:spTgt spid="1050"/>
                                        </p:tgtEl>
                                        <p:attrNameLst>
                                          <p:attrName>ppt_x</p:attrName>
                                        </p:attrNameLst>
                                      </p:cBhvr>
                                      <p:tavLst>
                                        <p:tav tm="0">
                                          <p:val>
                                            <p:strVal val="#ppt_x"/>
                                          </p:val>
                                        </p:tav>
                                        <p:tav tm="100000">
                                          <p:val>
                                            <p:strVal val="#ppt_x"/>
                                          </p:val>
                                        </p:tav>
                                      </p:tavLst>
                                    </p:anim>
                                    <p:anim calcmode="lin" valueType="num">
                                      <p:cBhvr additive="repl">
                                        <p:cTn id="18" dur="1000" fill="hold"/>
                                        <p:tgtEl>
                                          <p:spTgt spid="105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51"/>
                                        </p:tgtEl>
                                        <p:attrNameLst>
                                          <p:attrName>style.visibility</p:attrName>
                                        </p:attrNameLst>
                                      </p:cBhvr>
                                      <p:to>
                                        <p:strVal val="visible"/>
                                      </p:to>
                                    </p:set>
                                    <p:anim calcmode="lin" valueType="num">
                                      <p:cBhvr additive="repl">
                                        <p:cTn id="21" dur="1000" fill="hold"/>
                                        <p:tgtEl>
                                          <p:spTgt spid="1051"/>
                                        </p:tgtEl>
                                        <p:attrNameLst>
                                          <p:attrName>ppt_x</p:attrName>
                                        </p:attrNameLst>
                                      </p:cBhvr>
                                      <p:tavLst>
                                        <p:tav tm="0">
                                          <p:val>
                                            <p:strVal val="#ppt_x"/>
                                          </p:val>
                                        </p:tav>
                                        <p:tav tm="100000">
                                          <p:val>
                                            <p:strVal val="#ppt_x"/>
                                          </p:val>
                                        </p:tav>
                                      </p:tavLst>
                                    </p:anim>
                                    <p:anim calcmode="lin" valueType="num">
                                      <p:cBhvr additive="repl">
                                        <p:cTn id="22" dur="1000" fill="hold"/>
                                        <p:tgtEl>
                                          <p:spTgt spid="105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52"/>
                                        </p:tgtEl>
                                        <p:attrNameLst>
                                          <p:attrName>style.visibility</p:attrName>
                                        </p:attrNameLst>
                                      </p:cBhvr>
                                      <p:to>
                                        <p:strVal val="visible"/>
                                      </p:to>
                                    </p:set>
                                    <p:anim calcmode="lin" valueType="num">
                                      <p:cBhvr additive="repl">
                                        <p:cTn id="25" dur="1000" fill="hold"/>
                                        <p:tgtEl>
                                          <p:spTgt spid="1052"/>
                                        </p:tgtEl>
                                        <p:attrNameLst>
                                          <p:attrName>ppt_x</p:attrName>
                                        </p:attrNameLst>
                                      </p:cBhvr>
                                      <p:tavLst>
                                        <p:tav tm="0">
                                          <p:val>
                                            <p:strVal val="#ppt_x"/>
                                          </p:val>
                                        </p:tav>
                                        <p:tav tm="100000">
                                          <p:val>
                                            <p:strVal val="#ppt_x"/>
                                          </p:val>
                                        </p:tav>
                                      </p:tavLst>
                                    </p:anim>
                                    <p:anim calcmode="lin" valueType="num">
                                      <p:cBhvr additive="repl">
                                        <p:cTn id="26" dur="1000" fill="hold"/>
                                        <p:tgtEl>
                                          <p:spTgt spid="105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53"/>
                                        </p:tgtEl>
                                        <p:attrNameLst>
                                          <p:attrName>style.visibility</p:attrName>
                                        </p:attrNameLst>
                                      </p:cBhvr>
                                      <p:to>
                                        <p:strVal val="visible"/>
                                      </p:to>
                                    </p:set>
                                    <p:anim calcmode="lin" valueType="num">
                                      <p:cBhvr additive="repl">
                                        <p:cTn id="29" dur="1000" fill="hold"/>
                                        <p:tgtEl>
                                          <p:spTgt spid="1053"/>
                                        </p:tgtEl>
                                        <p:attrNameLst>
                                          <p:attrName>ppt_x</p:attrName>
                                        </p:attrNameLst>
                                      </p:cBhvr>
                                      <p:tavLst>
                                        <p:tav tm="0">
                                          <p:val>
                                            <p:strVal val="#ppt_x"/>
                                          </p:val>
                                        </p:tav>
                                        <p:tav tm="100000">
                                          <p:val>
                                            <p:strVal val="#ppt_x"/>
                                          </p:val>
                                        </p:tav>
                                      </p:tavLst>
                                    </p:anim>
                                    <p:anim calcmode="lin" valueType="num">
                                      <p:cBhvr additive="repl">
                                        <p:cTn id="30" dur="1000" fill="hold"/>
                                        <p:tgtEl>
                                          <p:spTgt spid="105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54"/>
                                        </p:tgtEl>
                                        <p:attrNameLst>
                                          <p:attrName>style.visibility</p:attrName>
                                        </p:attrNameLst>
                                      </p:cBhvr>
                                      <p:to>
                                        <p:strVal val="visible"/>
                                      </p:to>
                                    </p:set>
                                    <p:anim calcmode="lin" valueType="num">
                                      <p:cBhvr additive="repl">
                                        <p:cTn id="35" dur="1000" fill="hold"/>
                                        <p:tgtEl>
                                          <p:spTgt spid="1054"/>
                                        </p:tgtEl>
                                        <p:attrNameLst>
                                          <p:attrName>ppt_x</p:attrName>
                                        </p:attrNameLst>
                                      </p:cBhvr>
                                      <p:tavLst>
                                        <p:tav tm="0">
                                          <p:val>
                                            <p:strVal val="#ppt_x"/>
                                          </p:val>
                                        </p:tav>
                                        <p:tav tm="100000">
                                          <p:val>
                                            <p:strVal val="#ppt_x"/>
                                          </p:val>
                                        </p:tav>
                                      </p:tavLst>
                                    </p:anim>
                                    <p:anim calcmode="lin" valueType="num">
                                      <p:cBhvr additive="repl">
                                        <p:cTn id="36" dur="1000" fill="hold"/>
                                        <p:tgtEl>
                                          <p:spTgt spid="105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55"/>
                                        </p:tgtEl>
                                        <p:attrNameLst>
                                          <p:attrName>style.visibility</p:attrName>
                                        </p:attrNameLst>
                                      </p:cBhvr>
                                      <p:to>
                                        <p:strVal val="visible"/>
                                      </p:to>
                                    </p:set>
                                    <p:anim calcmode="lin" valueType="num">
                                      <p:cBhvr additive="repl">
                                        <p:cTn id="39" dur="1000" fill="hold"/>
                                        <p:tgtEl>
                                          <p:spTgt spid="1055"/>
                                        </p:tgtEl>
                                        <p:attrNameLst>
                                          <p:attrName>ppt_x</p:attrName>
                                        </p:attrNameLst>
                                      </p:cBhvr>
                                      <p:tavLst>
                                        <p:tav tm="0">
                                          <p:val>
                                            <p:strVal val="#ppt_x"/>
                                          </p:val>
                                        </p:tav>
                                        <p:tav tm="100000">
                                          <p:val>
                                            <p:strVal val="#ppt_x"/>
                                          </p:val>
                                        </p:tav>
                                      </p:tavLst>
                                    </p:anim>
                                    <p:anim calcmode="lin" valueType="num">
                                      <p:cBhvr additive="repl">
                                        <p:cTn id="40" dur="1000" fill="hold"/>
                                        <p:tgtEl>
                                          <p:spTgt spid="105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56"/>
                                        </p:tgtEl>
                                        <p:attrNameLst>
                                          <p:attrName>style.visibility</p:attrName>
                                        </p:attrNameLst>
                                      </p:cBhvr>
                                      <p:to>
                                        <p:strVal val="visible"/>
                                      </p:to>
                                    </p:set>
                                    <p:anim calcmode="lin" valueType="num">
                                      <p:cBhvr additive="repl">
                                        <p:cTn id="43" dur="1000" fill="hold"/>
                                        <p:tgtEl>
                                          <p:spTgt spid="1056"/>
                                        </p:tgtEl>
                                        <p:attrNameLst>
                                          <p:attrName>ppt_x</p:attrName>
                                        </p:attrNameLst>
                                      </p:cBhvr>
                                      <p:tavLst>
                                        <p:tav tm="0">
                                          <p:val>
                                            <p:strVal val="#ppt_x"/>
                                          </p:val>
                                        </p:tav>
                                        <p:tav tm="100000">
                                          <p:val>
                                            <p:strVal val="#ppt_x"/>
                                          </p:val>
                                        </p:tav>
                                      </p:tavLst>
                                    </p:anim>
                                    <p:anim calcmode="lin" valueType="num">
                                      <p:cBhvr additive="repl">
                                        <p:cTn id="44" dur="1000" fill="hold"/>
                                        <p:tgtEl>
                                          <p:spTgt spid="105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57"/>
                                        </p:tgtEl>
                                        <p:attrNameLst>
                                          <p:attrName>style.visibility</p:attrName>
                                        </p:attrNameLst>
                                      </p:cBhvr>
                                      <p:to>
                                        <p:strVal val="visible"/>
                                      </p:to>
                                    </p:set>
                                    <p:anim calcmode="lin" valueType="num">
                                      <p:cBhvr additive="repl">
                                        <p:cTn id="47" dur="1000" fill="hold"/>
                                        <p:tgtEl>
                                          <p:spTgt spid="1057"/>
                                        </p:tgtEl>
                                        <p:attrNameLst>
                                          <p:attrName>ppt_x</p:attrName>
                                        </p:attrNameLst>
                                      </p:cBhvr>
                                      <p:tavLst>
                                        <p:tav tm="0">
                                          <p:val>
                                            <p:strVal val="#ppt_x"/>
                                          </p:val>
                                        </p:tav>
                                        <p:tav tm="100000">
                                          <p:val>
                                            <p:strVal val="#ppt_x"/>
                                          </p:val>
                                        </p:tav>
                                      </p:tavLst>
                                    </p:anim>
                                    <p:anim calcmode="lin" valueType="num">
                                      <p:cBhvr additive="repl">
                                        <p:cTn id="48" dur="1000" fill="hold"/>
                                        <p:tgtEl>
                                          <p:spTgt spid="105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58"/>
                                        </p:tgtEl>
                                        <p:attrNameLst>
                                          <p:attrName>style.visibility</p:attrName>
                                        </p:attrNameLst>
                                      </p:cBhvr>
                                      <p:to>
                                        <p:strVal val="visible"/>
                                      </p:to>
                                    </p:set>
                                    <p:anim calcmode="lin" valueType="num">
                                      <p:cBhvr additive="repl">
                                        <p:cTn id="53" dur="1000" fill="hold"/>
                                        <p:tgtEl>
                                          <p:spTgt spid="1058"/>
                                        </p:tgtEl>
                                        <p:attrNameLst>
                                          <p:attrName>ppt_x</p:attrName>
                                        </p:attrNameLst>
                                      </p:cBhvr>
                                      <p:tavLst>
                                        <p:tav tm="0">
                                          <p:val>
                                            <p:strVal val="#ppt_x"/>
                                          </p:val>
                                        </p:tav>
                                        <p:tav tm="100000">
                                          <p:val>
                                            <p:strVal val="#ppt_x"/>
                                          </p:val>
                                        </p:tav>
                                      </p:tavLst>
                                    </p:anim>
                                    <p:anim calcmode="lin" valueType="num">
                                      <p:cBhvr additive="repl">
                                        <p:cTn id="54" dur="1000" fill="hold"/>
                                        <p:tgtEl>
                                          <p:spTgt spid="105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59"/>
                                        </p:tgtEl>
                                        <p:attrNameLst>
                                          <p:attrName>style.visibility</p:attrName>
                                        </p:attrNameLst>
                                      </p:cBhvr>
                                      <p:to>
                                        <p:strVal val="visible"/>
                                      </p:to>
                                    </p:set>
                                    <p:anim calcmode="lin" valueType="num">
                                      <p:cBhvr additive="repl">
                                        <p:cTn id="57" dur="1000" fill="hold"/>
                                        <p:tgtEl>
                                          <p:spTgt spid="1059"/>
                                        </p:tgtEl>
                                        <p:attrNameLst>
                                          <p:attrName>ppt_x</p:attrName>
                                        </p:attrNameLst>
                                      </p:cBhvr>
                                      <p:tavLst>
                                        <p:tav tm="0">
                                          <p:val>
                                            <p:strVal val="#ppt_x"/>
                                          </p:val>
                                        </p:tav>
                                        <p:tav tm="100000">
                                          <p:val>
                                            <p:strVal val="#ppt_x"/>
                                          </p:val>
                                        </p:tav>
                                      </p:tavLst>
                                    </p:anim>
                                    <p:anim calcmode="lin" valueType="num">
                                      <p:cBhvr additive="repl">
                                        <p:cTn id="58" dur="1000" fill="hold"/>
                                        <p:tgtEl>
                                          <p:spTgt spid="105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60"/>
                                        </p:tgtEl>
                                        <p:attrNameLst>
                                          <p:attrName>style.visibility</p:attrName>
                                        </p:attrNameLst>
                                      </p:cBhvr>
                                      <p:to>
                                        <p:strVal val="visible"/>
                                      </p:to>
                                    </p:set>
                                    <p:anim calcmode="lin" valueType="num">
                                      <p:cBhvr additive="repl">
                                        <p:cTn id="61" dur="1000" fill="hold"/>
                                        <p:tgtEl>
                                          <p:spTgt spid="1060"/>
                                        </p:tgtEl>
                                        <p:attrNameLst>
                                          <p:attrName>ppt_x</p:attrName>
                                        </p:attrNameLst>
                                      </p:cBhvr>
                                      <p:tavLst>
                                        <p:tav tm="0">
                                          <p:val>
                                            <p:strVal val="#ppt_x"/>
                                          </p:val>
                                        </p:tav>
                                        <p:tav tm="100000">
                                          <p:val>
                                            <p:strVal val="#ppt_x"/>
                                          </p:val>
                                        </p:tav>
                                      </p:tavLst>
                                    </p:anim>
                                    <p:anim calcmode="lin" valueType="num">
                                      <p:cBhvr additive="repl">
                                        <p:cTn id="62" dur="1000" fill="hold"/>
                                        <p:tgtEl>
                                          <p:spTgt spid="106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61"/>
                                        </p:tgtEl>
                                        <p:attrNameLst>
                                          <p:attrName>style.visibility</p:attrName>
                                        </p:attrNameLst>
                                      </p:cBhvr>
                                      <p:to>
                                        <p:strVal val="visible"/>
                                      </p:to>
                                    </p:set>
                                    <p:anim calcmode="lin" valueType="num">
                                      <p:cBhvr additive="repl">
                                        <p:cTn id="65" dur="1000" fill="hold"/>
                                        <p:tgtEl>
                                          <p:spTgt spid="1061"/>
                                        </p:tgtEl>
                                        <p:attrNameLst>
                                          <p:attrName>ppt_x</p:attrName>
                                        </p:attrNameLst>
                                      </p:cBhvr>
                                      <p:tavLst>
                                        <p:tav tm="0">
                                          <p:val>
                                            <p:strVal val="#ppt_x"/>
                                          </p:val>
                                        </p:tav>
                                        <p:tav tm="100000">
                                          <p:val>
                                            <p:strVal val="#ppt_x"/>
                                          </p:val>
                                        </p:tav>
                                      </p:tavLst>
                                    </p:anim>
                                    <p:anim calcmode="lin" valueType="num">
                                      <p:cBhvr additive="repl">
                                        <p:cTn id="66" dur="1000" fill="hold"/>
                                        <p:tgtEl>
                                          <p:spTgt spid="106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64"/>
                                        </p:tgtEl>
                                        <p:attrNameLst>
                                          <p:attrName>style.visibility</p:attrName>
                                        </p:attrNameLst>
                                      </p:cBhvr>
                                      <p:to>
                                        <p:strVal val="visible"/>
                                      </p:to>
                                    </p:set>
                                    <p:anim calcmode="lin" valueType="num">
                                      <p:cBhvr additive="repl">
                                        <p:cTn id="69" dur="1000" fill="hold"/>
                                        <p:tgtEl>
                                          <p:spTgt spid="1064"/>
                                        </p:tgtEl>
                                        <p:attrNameLst>
                                          <p:attrName>ppt_x</p:attrName>
                                        </p:attrNameLst>
                                      </p:cBhvr>
                                      <p:tavLst>
                                        <p:tav tm="0">
                                          <p:val>
                                            <p:strVal val="#ppt_x"/>
                                          </p:val>
                                        </p:tav>
                                        <p:tav tm="100000">
                                          <p:val>
                                            <p:strVal val="#ppt_x"/>
                                          </p:val>
                                        </p:tav>
                                      </p:tavLst>
                                    </p:anim>
                                    <p:anim calcmode="lin" valueType="num">
                                      <p:cBhvr additive="repl">
                                        <p:cTn id="70" dur="1000" fill="hold"/>
                                        <p:tgtEl>
                                          <p:spTgt spid="106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062"/>
                                        </p:tgtEl>
                                        <p:attrNameLst>
                                          <p:attrName>style.visibility</p:attrName>
                                        </p:attrNameLst>
                                      </p:cBhvr>
                                      <p:to>
                                        <p:strVal val="visible"/>
                                      </p:to>
                                    </p:set>
                                    <p:anim calcmode="lin" valueType="num">
                                      <p:cBhvr additive="repl">
                                        <p:cTn id="75" dur="1000" fill="hold"/>
                                        <p:tgtEl>
                                          <p:spTgt spid="1062"/>
                                        </p:tgtEl>
                                        <p:attrNameLst>
                                          <p:attrName>ppt_x</p:attrName>
                                        </p:attrNameLst>
                                      </p:cBhvr>
                                      <p:tavLst>
                                        <p:tav tm="0">
                                          <p:val>
                                            <p:strVal val="#ppt_x"/>
                                          </p:val>
                                        </p:tav>
                                        <p:tav tm="100000">
                                          <p:val>
                                            <p:strVal val="#ppt_x"/>
                                          </p:val>
                                        </p:tav>
                                      </p:tavLst>
                                    </p:anim>
                                    <p:anim calcmode="lin" valueType="num">
                                      <p:cBhvr additive="repl">
                                        <p:cTn id="76" dur="1000" fill="hold"/>
                                        <p:tgtEl>
                                          <p:spTgt spid="106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065"/>
                                        </p:tgtEl>
                                        <p:attrNameLst>
                                          <p:attrName>style.visibility</p:attrName>
                                        </p:attrNameLst>
                                      </p:cBhvr>
                                      <p:to>
                                        <p:strVal val="visible"/>
                                      </p:to>
                                    </p:set>
                                    <p:anim calcmode="lin" valueType="num">
                                      <p:cBhvr additive="repl">
                                        <p:cTn id="79" dur="1000" fill="hold"/>
                                        <p:tgtEl>
                                          <p:spTgt spid="1065"/>
                                        </p:tgtEl>
                                        <p:attrNameLst>
                                          <p:attrName>ppt_x</p:attrName>
                                        </p:attrNameLst>
                                      </p:cBhvr>
                                      <p:tavLst>
                                        <p:tav tm="0">
                                          <p:val>
                                            <p:strVal val="#ppt_x"/>
                                          </p:val>
                                        </p:tav>
                                        <p:tav tm="100000">
                                          <p:val>
                                            <p:strVal val="#ppt_x"/>
                                          </p:val>
                                        </p:tav>
                                      </p:tavLst>
                                    </p:anim>
                                    <p:anim calcmode="lin" valueType="num">
                                      <p:cBhvr additive="repl">
                                        <p:cTn id="80" dur="1000" fill="hold"/>
                                        <p:tgtEl>
                                          <p:spTgt spid="106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66"/>
                                        </p:tgtEl>
                                        <p:attrNameLst>
                                          <p:attrName>style.visibility</p:attrName>
                                        </p:attrNameLst>
                                      </p:cBhvr>
                                      <p:to>
                                        <p:strVal val="visible"/>
                                      </p:to>
                                    </p:set>
                                    <p:anim calcmode="lin" valueType="num">
                                      <p:cBhvr additive="repl">
                                        <p:cTn id="85" dur="1000" fill="hold"/>
                                        <p:tgtEl>
                                          <p:spTgt spid="1066"/>
                                        </p:tgtEl>
                                        <p:attrNameLst>
                                          <p:attrName>ppt_x</p:attrName>
                                        </p:attrNameLst>
                                      </p:cBhvr>
                                      <p:tavLst>
                                        <p:tav tm="0">
                                          <p:val>
                                            <p:strVal val="#ppt_x"/>
                                          </p:val>
                                        </p:tav>
                                        <p:tav tm="100000">
                                          <p:val>
                                            <p:strVal val="#ppt_x"/>
                                          </p:val>
                                        </p:tav>
                                      </p:tavLst>
                                    </p:anim>
                                    <p:anim calcmode="lin" valueType="num">
                                      <p:cBhvr additive="repl">
                                        <p:cTn id="86" dur="1000" fill="hold"/>
                                        <p:tgtEl>
                                          <p:spTgt spid="1066"/>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063"/>
                                        </p:tgtEl>
                                        <p:attrNameLst>
                                          <p:attrName>style.visibility</p:attrName>
                                        </p:attrNameLst>
                                      </p:cBhvr>
                                      <p:to>
                                        <p:strVal val="visible"/>
                                      </p:to>
                                    </p:set>
                                    <p:anim calcmode="lin" valueType="num">
                                      <p:cBhvr additive="repl">
                                        <p:cTn id="89" dur="1000" fill="hold"/>
                                        <p:tgtEl>
                                          <p:spTgt spid="1063"/>
                                        </p:tgtEl>
                                        <p:attrNameLst>
                                          <p:attrName>ppt_x</p:attrName>
                                        </p:attrNameLst>
                                      </p:cBhvr>
                                      <p:tavLst>
                                        <p:tav tm="0">
                                          <p:val>
                                            <p:strVal val="#ppt_x"/>
                                          </p:val>
                                        </p:tav>
                                        <p:tav tm="100000">
                                          <p:val>
                                            <p:strVal val="#ppt_x"/>
                                          </p:val>
                                        </p:tav>
                                      </p:tavLst>
                                    </p:anim>
                                    <p:anim calcmode="lin" valueType="num">
                                      <p:cBhvr additive="repl">
                                        <p:cTn id="90" dur="1000" fill="hold"/>
                                        <p:tgtEl>
                                          <p:spTgt spid="106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067"/>
                                        </p:tgtEl>
                                        <p:attrNameLst>
                                          <p:attrName>style.visibility</p:attrName>
                                        </p:attrNameLst>
                                      </p:cBhvr>
                                      <p:to>
                                        <p:strVal val="visible"/>
                                      </p:to>
                                    </p:set>
                                    <p:anim calcmode="lin" valueType="num">
                                      <p:cBhvr additive="repl">
                                        <p:cTn id="93" dur="1000" fill="hold"/>
                                        <p:tgtEl>
                                          <p:spTgt spid="1067"/>
                                        </p:tgtEl>
                                        <p:attrNameLst>
                                          <p:attrName>ppt_x</p:attrName>
                                        </p:attrNameLst>
                                      </p:cBhvr>
                                      <p:tavLst>
                                        <p:tav tm="0">
                                          <p:val>
                                            <p:strVal val="#ppt_x"/>
                                          </p:val>
                                        </p:tav>
                                        <p:tav tm="100000">
                                          <p:val>
                                            <p:strVal val="#ppt_x"/>
                                          </p:val>
                                        </p:tav>
                                      </p:tavLst>
                                    </p:anim>
                                    <p:anim calcmode="lin" valueType="num">
                                      <p:cBhvr additive="repl">
                                        <p:cTn id="94" dur="1000" fill="hold"/>
                                        <p:tgtEl>
                                          <p:spTgt spid="1067"/>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068"/>
                                        </p:tgtEl>
                                        <p:attrNameLst>
                                          <p:attrName>style.visibility</p:attrName>
                                        </p:attrNameLst>
                                      </p:cBhvr>
                                      <p:to>
                                        <p:strVal val="visible"/>
                                      </p:to>
                                    </p:set>
                                    <p:anim calcmode="lin" valueType="num">
                                      <p:cBhvr additive="repl">
                                        <p:cTn id="97" dur="1000" fill="hold"/>
                                        <p:tgtEl>
                                          <p:spTgt spid="1068"/>
                                        </p:tgtEl>
                                        <p:attrNameLst>
                                          <p:attrName>ppt_x</p:attrName>
                                        </p:attrNameLst>
                                      </p:cBhvr>
                                      <p:tavLst>
                                        <p:tav tm="0">
                                          <p:val>
                                            <p:strVal val="#ppt_x"/>
                                          </p:val>
                                        </p:tav>
                                        <p:tav tm="100000">
                                          <p:val>
                                            <p:strVal val="#ppt_x"/>
                                          </p:val>
                                        </p:tav>
                                      </p:tavLst>
                                    </p:anim>
                                    <p:anim calcmode="lin" valueType="num">
                                      <p:cBhvr additive="repl">
                                        <p:cTn id="98" dur="1000" fill="hold"/>
                                        <p:tgtEl>
                                          <p:spTgt spid="1068"/>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069"/>
                                        </p:tgtEl>
                                        <p:attrNameLst>
                                          <p:attrName>style.visibility</p:attrName>
                                        </p:attrNameLst>
                                      </p:cBhvr>
                                      <p:to>
                                        <p:strVal val="visible"/>
                                      </p:to>
                                    </p:set>
                                    <p:anim calcmode="lin" valueType="num">
                                      <p:cBhvr additive="repl">
                                        <p:cTn id="101" dur="1000" fill="hold"/>
                                        <p:tgtEl>
                                          <p:spTgt spid="1069"/>
                                        </p:tgtEl>
                                        <p:attrNameLst>
                                          <p:attrName>ppt_x</p:attrName>
                                        </p:attrNameLst>
                                      </p:cBhvr>
                                      <p:tavLst>
                                        <p:tav tm="0">
                                          <p:val>
                                            <p:strVal val="#ppt_x"/>
                                          </p:val>
                                        </p:tav>
                                        <p:tav tm="100000">
                                          <p:val>
                                            <p:strVal val="#ppt_x"/>
                                          </p:val>
                                        </p:tav>
                                      </p:tavLst>
                                    </p:anim>
                                    <p:anim calcmode="lin" valueType="num">
                                      <p:cBhvr additive="repl">
                                        <p:cTn id="102" dur="1000" fill="hold"/>
                                        <p:tgtEl>
                                          <p:spTgt spid="106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070"/>
                                        </p:tgtEl>
                                        <p:attrNameLst>
                                          <p:attrName>style.visibility</p:attrName>
                                        </p:attrNameLst>
                                      </p:cBhvr>
                                      <p:to>
                                        <p:strVal val="visible"/>
                                      </p:to>
                                    </p:set>
                                    <p:anim calcmode="lin" valueType="num">
                                      <p:cBhvr additive="repl">
                                        <p:cTn id="107" dur="1000" fill="hold"/>
                                        <p:tgtEl>
                                          <p:spTgt spid="1070"/>
                                        </p:tgtEl>
                                        <p:attrNameLst>
                                          <p:attrName>ppt_x</p:attrName>
                                        </p:attrNameLst>
                                      </p:cBhvr>
                                      <p:tavLst>
                                        <p:tav tm="0">
                                          <p:val>
                                            <p:strVal val="#ppt_x"/>
                                          </p:val>
                                        </p:tav>
                                        <p:tav tm="100000">
                                          <p:val>
                                            <p:strVal val="#ppt_x"/>
                                          </p:val>
                                        </p:tav>
                                      </p:tavLst>
                                    </p:anim>
                                    <p:anim calcmode="lin" valueType="num">
                                      <p:cBhvr additive="repl">
                                        <p:cTn id="108" dur="1000" fill="hold"/>
                                        <p:tgtEl>
                                          <p:spTgt spid="1070"/>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071"/>
                                        </p:tgtEl>
                                        <p:attrNameLst>
                                          <p:attrName>style.visibility</p:attrName>
                                        </p:attrNameLst>
                                      </p:cBhvr>
                                      <p:to>
                                        <p:strVal val="visible"/>
                                      </p:to>
                                    </p:set>
                                    <p:anim calcmode="lin" valueType="num">
                                      <p:cBhvr additive="repl">
                                        <p:cTn id="111" dur="1000" fill="hold"/>
                                        <p:tgtEl>
                                          <p:spTgt spid="1071"/>
                                        </p:tgtEl>
                                        <p:attrNameLst>
                                          <p:attrName>ppt_x</p:attrName>
                                        </p:attrNameLst>
                                      </p:cBhvr>
                                      <p:tavLst>
                                        <p:tav tm="0">
                                          <p:val>
                                            <p:strVal val="#ppt_x"/>
                                          </p:val>
                                        </p:tav>
                                        <p:tav tm="100000">
                                          <p:val>
                                            <p:strVal val="#ppt_x"/>
                                          </p:val>
                                        </p:tav>
                                      </p:tavLst>
                                    </p:anim>
                                    <p:anim calcmode="lin" valueType="num">
                                      <p:cBhvr additive="repl">
                                        <p:cTn id="112" dur="1000" fill="hold"/>
                                        <p:tgtEl>
                                          <p:spTgt spid="1071"/>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072"/>
                                        </p:tgtEl>
                                        <p:attrNameLst>
                                          <p:attrName>style.visibility</p:attrName>
                                        </p:attrNameLst>
                                      </p:cBhvr>
                                      <p:to>
                                        <p:strVal val="visible"/>
                                      </p:to>
                                    </p:set>
                                    <p:anim calcmode="lin" valueType="num">
                                      <p:cBhvr additive="repl">
                                        <p:cTn id="115" dur="1000" fill="hold"/>
                                        <p:tgtEl>
                                          <p:spTgt spid="1072"/>
                                        </p:tgtEl>
                                        <p:attrNameLst>
                                          <p:attrName>ppt_x</p:attrName>
                                        </p:attrNameLst>
                                      </p:cBhvr>
                                      <p:tavLst>
                                        <p:tav tm="0">
                                          <p:val>
                                            <p:strVal val="#ppt_x"/>
                                          </p:val>
                                        </p:tav>
                                        <p:tav tm="100000">
                                          <p:val>
                                            <p:strVal val="#ppt_x"/>
                                          </p:val>
                                        </p:tav>
                                      </p:tavLst>
                                    </p:anim>
                                    <p:anim calcmode="lin" valueType="num">
                                      <p:cBhvr additive="repl">
                                        <p:cTn id="116" dur="1000" fill="hold"/>
                                        <p:tgtEl>
                                          <p:spTgt spid="1072"/>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073"/>
                                        </p:tgtEl>
                                        <p:attrNameLst>
                                          <p:attrName>style.visibility</p:attrName>
                                        </p:attrNameLst>
                                      </p:cBhvr>
                                      <p:to>
                                        <p:strVal val="visible"/>
                                      </p:to>
                                    </p:set>
                                    <p:anim calcmode="lin" valueType="num">
                                      <p:cBhvr additive="repl">
                                        <p:cTn id="119" dur="1000" fill="hold"/>
                                        <p:tgtEl>
                                          <p:spTgt spid="1073"/>
                                        </p:tgtEl>
                                        <p:attrNameLst>
                                          <p:attrName>ppt_x</p:attrName>
                                        </p:attrNameLst>
                                      </p:cBhvr>
                                      <p:tavLst>
                                        <p:tav tm="0">
                                          <p:val>
                                            <p:strVal val="#ppt_x"/>
                                          </p:val>
                                        </p:tav>
                                        <p:tav tm="100000">
                                          <p:val>
                                            <p:strVal val="#ppt_x"/>
                                          </p:val>
                                        </p:tav>
                                      </p:tavLst>
                                    </p:anim>
                                    <p:anim calcmode="lin" valueType="num">
                                      <p:cBhvr additive="repl">
                                        <p:cTn id="120" dur="1000" fill="hold"/>
                                        <p:tgtEl>
                                          <p:spTgt spid="1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1" fill="hold" display="0">
                  <p:stCondLst>
                    <p:cond delay="indefinite"/>
                  </p:stCondLst>
                  <p:endCondLst>
                    <p:cond evt="onPrev" delay="0">
                      <p:tgtEl>
                        <p:sldTgt/>
                      </p:tgtEl>
                    </p:cond>
                    <p:cond evt="onStopAudio" delay="0">
                      <p:tgtEl>
                        <p:sldTgt/>
                      </p:tgtEl>
                    </p:cond>
                  </p:endCondLst>
                </p:cTn>
                <p:tgtEl>
                  <p:spTgt spid="4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486"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488" name="CustomShape 4"/>
          <p:cNvSpPr/>
          <p:nvPr/>
        </p:nvSpPr>
        <p:spPr>
          <a:xfrm>
            <a:off x="228600" y="304920"/>
            <a:ext cx="3347280" cy="45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u="sng" strike="noStrike" dirty="0">
                <a:solidFill>
                  <a:srgbClr val="000000"/>
                </a:solidFill>
                <a:latin typeface="Arial"/>
                <a:ea typeface="DejaVu Sans"/>
              </a:rPr>
              <a:t>Introduction</a:t>
            </a:r>
            <a:endParaRPr/>
          </a:p>
        </p:txBody>
      </p:sp>
      <p:sp>
        <p:nvSpPr>
          <p:cNvPr id="489" name="CustomShape 5"/>
          <p:cNvSpPr/>
          <p:nvPr/>
        </p:nvSpPr>
        <p:spPr>
          <a:xfrm>
            <a:off x="71640" y="990600"/>
            <a:ext cx="9018360" cy="525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000" b="1" u="sng" strike="noStrike" dirty="0">
                <a:solidFill>
                  <a:srgbClr val="000000"/>
                </a:solidFill>
                <a:latin typeface="Cambria" pitchFamily="18" charset="0"/>
                <a:ea typeface="DejaVu Sans"/>
              </a:rPr>
              <a:t>Cluster</a:t>
            </a:r>
            <a:endParaRPr sz="2000" dirty="0">
              <a:latin typeface="Cambria" pitchFamily="18" charset="0"/>
            </a:endParaRPr>
          </a:p>
          <a:p>
            <a:endParaRPr sz="2000" dirty="0">
              <a:latin typeface="Cambria" pitchFamily="18" charset="0"/>
            </a:endParaRPr>
          </a:p>
          <a:p>
            <a:r>
              <a:rPr lang="en-US" sz="2000" strike="noStrike" dirty="0">
                <a:solidFill>
                  <a:srgbClr val="000000"/>
                </a:solidFill>
                <a:latin typeface="Cambria" pitchFamily="18" charset="0"/>
                <a:ea typeface="DejaVu Sans"/>
              </a:rPr>
              <a:t>A cluster consists of a group of independent but interconnected computers whose combined resources can be applied to a processing task.</a:t>
            </a:r>
            <a:endParaRPr sz="2000" dirty="0">
              <a:latin typeface="Cambria" pitchFamily="18" charset="0"/>
            </a:endParaRPr>
          </a:p>
          <a:p>
            <a:r>
              <a:rPr lang="en-US" sz="2000" strike="noStrike" dirty="0">
                <a:solidFill>
                  <a:srgbClr val="000000"/>
                </a:solidFill>
                <a:latin typeface="Cambria" pitchFamily="18" charset="0"/>
                <a:ea typeface="DejaVu Sans"/>
              </a:rPr>
              <a:t>Most cluster architecture use dedicate network (cluster interconnect) for communication and coordination between cluster nodes.</a:t>
            </a:r>
            <a:endParaRPr sz="2000" dirty="0">
              <a:latin typeface="Cambria" pitchFamily="18" charset="0"/>
            </a:endParaRPr>
          </a:p>
          <a:p>
            <a:r>
              <a:rPr lang="en-US" sz="2000" strike="noStrike" dirty="0">
                <a:solidFill>
                  <a:srgbClr val="000000"/>
                </a:solidFill>
                <a:latin typeface="Cambria" pitchFamily="18" charset="0"/>
                <a:ea typeface="DejaVu Sans"/>
              </a:rPr>
              <a:t>Load-balancing clusters allow a single application to balance its workload across the cluster.</a:t>
            </a:r>
            <a:endParaRPr sz="2000" dirty="0">
              <a:latin typeface="Cambria" pitchFamily="18" charset="0"/>
            </a:endParaRPr>
          </a:p>
          <a:p>
            <a:endParaRPr sz="2000" dirty="0">
              <a:latin typeface="Cambria" pitchFamily="18" charset="0"/>
            </a:endParaRPr>
          </a:p>
          <a:p>
            <a:r>
              <a:rPr lang="en-US" sz="2000" b="1" u="sng" strike="noStrike" dirty="0" err="1">
                <a:solidFill>
                  <a:srgbClr val="000000"/>
                </a:solidFill>
                <a:latin typeface="Cambria" pitchFamily="18" charset="0"/>
                <a:ea typeface="DejaVu Sans"/>
              </a:rPr>
              <a:t>Clusterware</a:t>
            </a:r>
            <a:endParaRPr sz="2000" dirty="0">
              <a:latin typeface="Cambria" pitchFamily="18" charset="0"/>
            </a:endParaRPr>
          </a:p>
          <a:p>
            <a:endParaRPr sz="2000" dirty="0">
              <a:latin typeface="Cambria" pitchFamily="18" charset="0"/>
            </a:endParaRPr>
          </a:p>
          <a:p>
            <a:r>
              <a:rPr lang="en-US" sz="2000" strike="noStrike" dirty="0" err="1">
                <a:solidFill>
                  <a:srgbClr val="000000"/>
                </a:solidFill>
                <a:latin typeface="Cambria" pitchFamily="18" charset="0"/>
                <a:ea typeface="DejaVu Sans"/>
              </a:rPr>
              <a:t>Clusterware</a:t>
            </a:r>
            <a:r>
              <a:rPr lang="en-US" sz="2000" strike="noStrike" dirty="0">
                <a:solidFill>
                  <a:srgbClr val="000000"/>
                </a:solidFill>
                <a:latin typeface="Cambria" pitchFamily="18" charset="0"/>
                <a:ea typeface="DejaVu Sans"/>
              </a:rPr>
              <a:t> is a software that provides various interfaces and services for a </a:t>
            </a:r>
            <a:r>
              <a:rPr lang="en-US" sz="2000" strike="noStrike" dirty="0" smtClean="0">
                <a:solidFill>
                  <a:srgbClr val="000000"/>
                </a:solidFill>
                <a:latin typeface="Cambria" pitchFamily="18" charset="0"/>
                <a:ea typeface="DejaVu Sans"/>
              </a:rPr>
              <a:t>cluster.</a:t>
            </a:r>
            <a:r>
              <a:rPr lang="en-US" sz="2000" strike="noStrike" dirty="0">
                <a:solidFill>
                  <a:srgbClr val="000000"/>
                </a:solidFill>
                <a:latin typeface="Cambria" pitchFamily="18" charset="0"/>
                <a:ea typeface="DejaVu Sans"/>
              </a:rPr>
              <a:t> </a:t>
            </a:r>
            <a:r>
              <a:rPr lang="en-US" sz="2000" strike="noStrike" dirty="0" err="1" smtClean="0">
                <a:solidFill>
                  <a:srgbClr val="000000"/>
                </a:solidFill>
                <a:latin typeface="Cambria" pitchFamily="18" charset="0"/>
                <a:ea typeface="DejaVu Sans"/>
              </a:rPr>
              <a:t>Clusterware</a:t>
            </a:r>
            <a:r>
              <a:rPr lang="en-US" sz="2000" strike="noStrike" dirty="0" smtClean="0">
                <a:solidFill>
                  <a:srgbClr val="000000"/>
                </a:solidFill>
                <a:latin typeface="Cambria" pitchFamily="18" charset="0"/>
                <a:ea typeface="DejaVu Sans"/>
              </a:rPr>
              <a:t> </a:t>
            </a:r>
            <a:r>
              <a:rPr lang="en-US" sz="2000" strike="noStrike" dirty="0">
                <a:solidFill>
                  <a:srgbClr val="000000"/>
                </a:solidFill>
                <a:latin typeface="Cambria" pitchFamily="18" charset="0"/>
                <a:ea typeface="DejaVu Sans"/>
              </a:rPr>
              <a:t>allow the cluster to be managed as a single entity and protect the integrity of the cluster . It maintain a registry of resources so that their location is known across the cluster. </a:t>
            </a:r>
            <a:endParaRPr sz="2000" dirty="0">
              <a:latin typeface="Cambria" pitchFamily="18" charset="0"/>
            </a:endParaRPr>
          </a:p>
          <a:p>
            <a:pPr>
              <a:lnSpc>
                <a:spcPct val="100000"/>
              </a:lnSpc>
            </a:pPr>
            <a:endParaRPr sz="2000" dirty="0">
              <a:latin typeface="Cambria" pitchFamily="18" charset="0"/>
            </a:endParaRPr>
          </a:p>
        </p:txBody>
      </p:sp>
    </p:spTree>
  </p:cSld>
  <p:clrMapOvr>
    <a:masterClrMapping/>
  </p:clrMapOvr>
  <p:transition advTm="3405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078"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079"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endParaRPr dirty="0"/>
          </a:p>
        </p:txBody>
      </p:sp>
      <p:sp>
        <p:nvSpPr>
          <p:cNvPr id="1080" name="CustomShape 4"/>
          <p:cNvSpPr/>
          <p:nvPr/>
        </p:nvSpPr>
        <p:spPr>
          <a:xfrm>
            <a:off x="228600" y="304920"/>
            <a:ext cx="3347280" cy="39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a:solidFill>
                  <a:srgbClr val="000000"/>
                </a:solidFill>
                <a:latin typeface="Arial"/>
                <a:ea typeface="DejaVu Sans"/>
              </a:rPr>
              <a:t>Clusterware verification</a:t>
            </a:r>
            <a:endParaRPr/>
          </a:p>
        </p:txBody>
      </p:sp>
      <p:sp>
        <p:nvSpPr>
          <p:cNvPr id="1081" name="CustomShape 5"/>
          <p:cNvSpPr/>
          <p:nvPr/>
        </p:nvSpPr>
        <p:spPr>
          <a:xfrm>
            <a:off x="228600" y="1600200"/>
            <a:ext cx="8605080" cy="300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dirty="0" err="1">
                <a:solidFill>
                  <a:srgbClr val="000000"/>
                </a:solidFill>
                <a:latin typeface="Arial"/>
                <a:ea typeface="DejaVu Sans"/>
              </a:rPr>
              <a:t>Clusterware</a:t>
            </a:r>
            <a:r>
              <a:rPr lang="en-US" sz="2000" b="1" strike="noStrike" dirty="0">
                <a:solidFill>
                  <a:srgbClr val="000000"/>
                </a:solidFill>
                <a:latin typeface="Arial"/>
                <a:ea typeface="DejaVu Sans"/>
              </a:rPr>
              <a:t> processes</a:t>
            </a:r>
            <a:endParaRPr dirty="0"/>
          </a:p>
          <a:p>
            <a:pPr>
              <a:lnSpc>
                <a:spcPct val="100000"/>
              </a:lnSpc>
            </a:pPr>
            <a:r>
              <a:rPr lang="en-US" strike="noStrike" dirty="0">
                <a:solidFill>
                  <a:srgbClr val="000000"/>
                </a:solidFill>
                <a:latin typeface="Calibri"/>
                <a:ea typeface="DejaVu Sans"/>
              </a:rPr>
              <a:t>–</a:t>
            </a:r>
            <a:endParaRPr dirty="0"/>
          </a:p>
          <a:p>
            <a:pPr>
              <a:lnSpc>
                <a:spcPct val="100000"/>
              </a:lnSpc>
            </a:pPr>
            <a:r>
              <a:rPr lang="en-US" sz="1400" b="1" strike="noStrike" dirty="0">
                <a:solidFill>
                  <a:srgbClr val="000000"/>
                </a:solidFill>
                <a:latin typeface="Courier New"/>
                <a:ea typeface="DejaVu Sans"/>
              </a:rPr>
              <a:t>$ </a:t>
            </a:r>
            <a:r>
              <a:rPr lang="en-US" sz="1400" b="1" strike="noStrike" dirty="0" err="1">
                <a:solidFill>
                  <a:srgbClr val="000000"/>
                </a:solidFill>
                <a:latin typeface="Courier New"/>
                <a:ea typeface="DejaVu Sans"/>
              </a:rPr>
              <a:t>ps</a:t>
            </a:r>
            <a:r>
              <a:rPr lang="en-US" sz="1400" b="1" strike="noStrike" dirty="0">
                <a:solidFill>
                  <a:srgbClr val="000000"/>
                </a:solidFill>
                <a:latin typeface="Courier New"/>
                <a:ea typeface="DejaVu Sans"/>
              </a:rPr>
              <a:t> -</a:t>
            </a:r>
            <a:r>
              <a:rPr lang="en-US" sz="1400" b="1" strike="noStrike" dirty="0" err="1" smtClean="0">
                <a:solidFill>
                  <a:srgbClr val="000000"/>
                </a:solidFill>
                <a:latin typeface="Courier New"/>
                <a:ea typeface="DejaVu Sans"/>
              </a:rPr>
              <a:t>ef|grep</a:t>
            </a:r>
            <a:r>
              <a:rPr lang="en-US" sz="1400" b="1" strike="noStrike" dirty="0" smtClean="0">
                <a:solidFill>
                  <a:srgbClr val="000000"/>
                </a:solidFill>
                <a:latin typeface="Courier New"/>
                <a:ea typeface="DejaVu Sans"/>
              </a:rPr>
              <a:t> </a:t>
            </a:r>
            <a:r>
              <a:rPr lang="en-US" sz="1400" b="1" strike="noStrike" dirty="0">
                <a:solidFill>
                  <a:srgbClr val="000000"/>
                </a:solidFill>
                <a:latin typeface="Courier New"/>
                <a:ea typeface="DejaVu Sans"/>
              </a:rPr>
              <a:t>d.bin</a:t>
            </a:r>
            <a:endParaRPr dirty="0"/>
          </a:p>
          <a:p>
            <a:pPr>
              <a:lnSpc>
                <a:spcPct val="100000"/>
              </a:lnSpc>
            </a:pPr>
            <a:r>
              <a:rPr lang="en-US" sz="1400" b="1" strike="noStrike" dirty="0">
                <a:solidFill>
                  <a:srgbClr val="000000"/>
                </a:solidFill>
                <a:latin typeface="Courier New"/>
                <a:ea typeface="DejaVu Sans"/>
              </a:rPr>
              <a:t>oracle 9824 1 0 Jul14 ? 00:00:00 /u01/app/grid11gR2/bin/oclskd.bin </a:t>
            </a:r>
            <a:endParaRPr dirty="0"/>
          </a:p>
          <a:p>
            <a:pPr>
              <a:lnSpc>
                <a:spcPct val="100000"/>
              </a:lnSpc>
            </a:pPr>
            <a:r>
              <a:rPr lang="en-US" sz="1400" b="1" strike="noStrike" dirty="0">
                <a:solidFill>
                  <a:srgbClr val="000000"/>
                </a:solidFill>
                <a:latin typeface="Courier New"/>
                <a:ea typeface="DejaVu Sans"/>
              </a:rPr>
              <a:t>root 22161 1 0 Jul13 ? 00:00:15 /u01/app/grid11gR2/bin/ohasd.bin reboot </a:t>
            </a:r>
            <a:endParaRPr dirty="0"/>
          </a:p>
          <a:p>
            <a:pPr>
              <a:lnSpc>
                <a:spcPct val="100000"/>
              </a:lnSpc>
            </a:pPr>
            <a:r>
              <a:rPr lang="en-US" sz="1400" b="1" strike="noStrike" dirty="0">
                <a:solidFill>
                  <a:srgbClr val="000000"/>
                </a:solidFill>
                <a:latin typeface="Courier New"/>
                <a:ea typeface="DejaVu Sans"/>
              </a:rPr>
              <a:t>oracle 24161 1 0 Jul13 ? 00:00:00 /u01/app/grid11gR2/bin/mdnsd.bin </a:t>
            </a:r>
            <a:endParaRPr dirty="0"/>
          </a:p>
          <a:p>
            <a:pPr>
              <a:lnSpc>
                <a:spcPct val="100000"/>
              </a:lnSpc>
            </a:pPr>
            <a:r>
              <a:rPr lang="en-US" sz="1400" b="1" strike="noStrike" dirty="0">
                <a:solidFill>
                  <a:srgbClr val="000000"/>
                </a:solidFill>
                <a:latin typeface="Courier New"/>
                <a:ea typeface="DejaVu Sans"/>
              </a:rPr>
              <a:t>oracle 24172 1 0 Jul13 ? 00:00:00 /u01/app/grid11gR2/bin/gipcd.bin </a:t>
            </a:r>
            <a:endParaRPr dirty="0"/>
          </a:p>
          <a:p>
            <a:pPr>
              <a:lnSpc>
                <a:spcPct val="100000"/>
              </a:lnSpc>
            </a:pPr>
            <a:r>
              <a:rPr lang="en-US" sz="1400" b="1" strike="noStrike" dirty="0">
                <a:solidFill>
                  <a:srgbClr val="000000"/>
                </a:solidFill>
                <a:latin typeface="Courier New"/>
                <a:ea typeface="DejaVu Sans"/>
              </a:rPr>
              <a:t>oracle 24183 1 0 Jul13 ? 00:00:03 /u01/app/grid11gR2/bin/gpnpd.bin </a:t>
            </a:r>
            <a:endParaRPr dirty="0"/>
          </a:p>
          <a:p>
            <a:pPr>
              <a:lnSpc>
                <a:spcPct val="100000"/>
              </a:lnSpc>
            </a:pPr>
            <a:r>
              <a:rPr lang="en-US" sz="1400" b="1" strike="noStrike" dirty="0">
                <a:solidFill>
                  <a:srgbClr val="000000"/>
                </a:solidFill>
                <a:latin typeface="Courier New"/>
                <a:ea typeface="DejaVu Sans"/>
              </a:rPr>
              <a:t>oracle 24257 1 0 Jul13 ? 00:01:26 /u01/app/grid11gR2/bin/ocssd.bin </a:t>
            </a:r>
            <a:endParaRPr dirty="0"/>
          </a:p>
          <a:p>
            <a:pPr>
              <a:lnSpc>
                <a:spcPct val="100000"/>
              </a:lnSpc>
            </a:pPr>
            <a:r>
              <a:rPr lang="en-US" sz="1400" b="1" strike="noStrike" dirty="0">
                <a:solidFill>
                  <a:srgbClr val="000000"/>
                </a:solidFill>
                <a:latin typeface="Courier New"/>
                <a:ea typeface="DejaVu Sans"/>
              </a:rPr>
              <a:t>root 24309 1 0 Jul13 ? 00:00:06 /u01/app/grid11gR2/bin/octssd.bin </a:t>
            </a:r>
            <a:endParaRPr dirty="0"/>
          </a:p>
          <a:p>
            <a:pPr>
              <a:lnSpc>
                <a:spcPct val="100000"/>
              </a:lnSpc>
            </a:pPr>
            <a:r>
              <a:rPr lang="en-US" sz="1400" b="1" strike="noStrike" dirty="0">
                <a:solidFill>
                  <a:srgbClr val="000000"/>
                </a:solidFill>
                <a:latin typeface="Courier New"/>
                <a:ea typeface="DejaVu Sans"/>
              </a:rPr>
              <a:t>root 24323 1 0 Jul13 ? 00:01:03 /u01/app/grid11gR2/bin/crsd.bin reboot </a:t>
            </a:r>
            <a:endParaRPr dirty="0"/>
          </a:p>
          <a:p>
            <a:pPr>
              <a:lnSpc>
                <a:spcPct val="100000"/>
              </a:lnSpc>
            </a:pPr>
            <a:r>
              <a:rPr lang="en-US" sz="1400" b="1" strike="noStrike" dirty="0">
                <a:solidFill>
                  <a:srgbClr val="000000"/>
                </a:solidFill>
                <a:latin typeface="Courier New"/>
                <a:ea typeface="DejaVu Sans"/>
              </a:rPr>
              <a:t>root 24346 1 0 Jul13 ? 00:00:00 /u01/app/grid11gR2/bin/oclskd.bin</a:t>
            </a:r>
            <a:endParaRPr dirty="0"/>
          </a:p>
          <a:p>
            <a:pPr>
              <a:lnSpc>
                <a:spcPct val="100000"/>
              </a:lnSpc>
            </a:pPr>
            <a:r>
              <a:rPr lang="en-US" sz="1400" b="1" strike="noStrike" dirty="0">
                <a:solidFill>
                  <a:srgbClr val="000000"/>
                </a:solidFill>
                <a:latin typeface="Courier New"/>
                <a:ea typeface="DejaVu Sans"/>
              </a:rPr>
              <a:t>oracle 24374 1 0 Jul13 ? 00:00:03 /u01/app/grid11gR2/bin/evmd.bin</a:t>
            </a:r>
            <a:endParaRPr dirty="0"/>
          </a:p>
        </p:txBody>
      </p:sp>
      <p:sp>
        <p:nvSpPr>
          <p:cNvPr id="1082" name="CustomShape 6"/>
          <p:cNvSpPr/>
          <p:nvPr/>
        </p:nvSpPr>
        <p:spPr>
          <a:xfrm>
            <a:off x="3200400" y="6306840"/>
            <a:ext cx="4109400" cy="3596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ransition advTm="26857"/>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084"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085"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6DDDFF3-C799-40D5-90CA-0F4EB00A2306}" type="slidenum">
              <a:rPr lang="en-US" sz="1200" strike="noStrike">
                <a:solidFill>
                  <a:srgbClr val="8B8B8B"/>
                </a:solidFill>
                <a:latin typeface="Calibri"/>
                <a:ea typeface="DejaVu Sans"/>
              </a:rPr>
              <a:pPr algn="r">
                <a:lnSpc>
                  <a:spcPct val="100000"/>
                </a:lnSpc>
              </a:pPr>
              <a:t>41</a:t>
            </a:fld>
            <a:endParaRPr/>
          </a:p>
        </p:txBody>
      </p:sp>
      <p:sp>
        <p:nvSpPr>
          <p:cNvPr id="1086" name="CustomShape 4"/>
          <p:cNvSpPr/>
          <p:nvPr/>
        </p:nvSpPr>
        <p:spPr>
          <a:xfrm>
            <a:off x="228600" y="304920"/>
            <a:ext cx="3347280" cy="39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a:solidFill>
                  <a:srgbClr val="000000"/>
                </a:solidFill>
                <a:latin typeface="Arial"/>
                <a:ea typeface="DejaVu Sans"/>
              </a:rPr>
              <a:t>Clusterware verification</a:t>
            </a:r>
            <a:endParaRPr/>
          </a:p>
        </p:txBody>
      </p:sp>
      <p:sp>
        <p:nvSpPr>
          <p:cNvPr id="1087" name="CustomShape 5"/>
          <p:cNvSpPr/>
          <p:nvPr/>
        </p:nvSpPr>
        <p:spPr>
          <a:xfrm>
            <a:off x="228600" y="1600200"/>
            <a:ext cx="8605080" cy="365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trike="noStrike" dirty="0" err="1">
                <a:solidFill>
                  <a:srgbClr val="000000"/>
                </a:solidFill>
                <a:latin typeface="Arial"/>
                <a:ea typeface="DejaVu Sans"/>
              </a:rPr>
              <a:t>Clusterware</a:t>
            </a:r>
            <a:r>
              <a:rPr lang="en-US" b="1" strike="noStrike" dirty="0">
                <a:solidFill>
                  <a:srgbClr val="000000"/>
                </a:solidFill>
                <a:latin typeface="Arial"/>
                <a:ea typeface="DejaVu Sans"/>
              </a:rPr>
              <a:t> checks</a:t>
            </a:r>
            <a:endParaRPr dirty="0"/>
          </a:p>
          <a:p>
            <a:pPr>
              <a:lnSpc>
                <a:spcPct val="100000"/>
              </a:lnSpc>
            </a:pPr>
            <a:r>
              <a:rPr lang="en-US" strike="noStrike" dirty="0">
                <a:solidFill>
                  <a:srgbClr val="000000"/>
                </a:solidFill>
                <a:latin typeface="Calibri"/>
                <a:ea typeface="DejaVu Sans"/>
              </a:rPr>
              <a:t>–</a:t>
            </a:r>
            <a:endParaRPr dirty="0"/>
          </a:p>
          <a:p>
            <a:pPr>
              <a:lnSpc>
                <a:spcPct val="100000"/>
              </a:lnSpc>
            </a:pPr>
            <a:r>
              <a:rPr lang="en-US" b="1" strike="noStrike" dirty="0">
                <a:solidFill>
                  <a:srgbClr val="000000"/>
                </a:solidFill>
                <a:latin typeface="Courier New"/>
                <a:ea typeface="DejaVu Sans"/>
              </a:rPr>
              <a:t>$ </a:t>
            </a:r>
            <a:r>
              <a:rPr lang="en-US" b="1" strike="noStrike" dirty="0" err="1">
                <a:solidFill>
                  <a:srgbClr val="000000"/>
                </a:solidFill>
                <a:latin typeface="Courier New"/>
                <a:ea typeface="DejaVu Sans"/>
              </a:rPr>
              <a:t>crsctl</a:t>
            </a:r>
            <a:r>
              <a:rPr lang="en-US" b="1" strike="noStrike" dirty="0">
                <a:solidFill>
                  <a:srgbClr val="000000"/>
                </a:solidFill>
                <a:latin typeface="Courier New"/>
                <a:ea typeface="DejaVu Sans"/>
              </a:rPr>
              <a:t> check </a:t>
            </a:r>
            <a:r>
              <a:rPr lang="en-US" b="1" strike="noStrike" dirty="0" err="1">
                <a:solidFill>
                  <a:srgbClr val="000000"/>
                </a:solidFill>
                <a:latin typeface="Courier New"/>
                <a:ea typeface="DejaVu Sans"/>
              </a:rPr>
              <a:t>crs</a:t>
            </a:r>
            <a:r>
              <a:rPr lang="en-US" b="1" strike="noStrike" dirty="0">
                <a:solidFill>
                  <a:srgbClr val="000000"/>
                </a:solidFill>
                <a:latin typeface="Courier New"/>
                <a:ea typeface="DejaVu Sans"/>
              </a:rPr>
              <a:t> </a:t>
            </a:r>
            <a:endParaRPr dirty="0"/>
          </a:p>
          <a:p>
            <a:pPr>
              <a:lnSpc>
                <a:spcPct val="100000"/>
              </a:lnSpc>
            </a:pPr>
            <a:r>
              <a:rPr lang="en-US" b="1" strike="noStrike" dirty="0">
                <a:solidFill>
                  <a:srgbClr val="000000"/>
                </a:solidFill>
                <a:latin typeface="Courier New"/>
                <a:ea typeface="DejaVu Sans"/>
              </a:rPr>
              <a:t>CRS-4638: Oracle High Availability Services is online </a:t>
            </a:r>
            <a:endParaRPr dirty="0"/>
          </a:p>
          <a:p>
            <a:pPr>
              <a:lnSpc>
                <a:spcPct val="100000"/>
              </a:lnSpc>
            </a:pPr>
            <a:r>
              <a:rPr lang="en-US" b="1" strike="noStrike" dirty="0">
                <a:solidFill>
                  <a:srgbClr val="000000"/>
                </a:solidFill>
                <a:latin typeface="Courier New"/>
                <a:ea typeface="DejaVu Sans"/>
              </a:rPr>
              <a:t>CRS-4537: Cluster Ready Services is online </a:t>
            </a:r>
            <a:endParaRPr dirty="0"/>
          </a:p>
          <a:p>
            <a:pPr>
              <a:lnSpc>
                <a:spcPct val="100000"/>
              </a:lnSpc>
            </a:pPr>
            <a:r>
              <a:rPr lang="en-US" b="1" strike="noStrike" dirty="0">
                <a:solidFill>
                  <a:srgbClr val="000000"/>
                </a:solidFill>
                <a:latin typeface="Courier New"/>
                <a:ea typeface="DejaVu Sans"/>
              </a:rPr>
              <a:t>CRS-4529: Cluster Synchronization Services is online </a:t>
            </a:r>
            <a:endParaRPr dirty="0"/>
          </a:p>
          <a:p>
            <a:pPr>
              <a:lnSpc>
                <a:spcPct val="100000"/>
              </a:lnSpc>
            </a:pPr>
            <a:r>
              <a:rPr lang="en-US" b="1" strike="noStrike" dirty="0">
                <a:solidFill>
                  <a:srgbClr val="000000"/>
                </a:solidFill>
                <a:latin typeface="Courier New"/>
                <a:ea typeface="DejaVu Sans"/>
              </a:rPr>
              <a:t>CRS-4533: Event Manager is online $ </a:t>
            </a:r>
            <a:r>
              <a:rPr lang="en-US" b="1" strike="noStrike" dirty="0" err="1">
                <a:solidFill>
                  <a:srgbClr val="000000"/>
                </a:solidFill>
                <a:latin typeface="Courier New"/>
                <a:ea typeface="DejaVu Sans"/>
              </a:rPr>
              <a:t>crsctl</a:t>
            </a:r>
            <a:r>
              <a:rPr lang="en-US" b="1" strike="noStrike" dirty="0">
                <a:solidFill>
                  <a:srgbClr val="000000"/>
                </a:solidFill>
                <a:latin typeface="Courier New"/>
                <a:ea typeface="DejaVu Sans"/>
              </a:rPr>
              <a:t> check has </a:t>
            </a:r>
            <a:endParaRPr dirty="0"/>
          </a:p>
          <a:p>
            <a:pPr>
              <a:lnSpc>
                <a:spcPct val="100000"/>
              </a:lnSpc>
            </a:pPr>
            <a:r>
              <a:rPr lang="en-US" b="1" strike="noStrike" dirty="0">
                <a:solidFill>
                  <a:srgbClr val="000000"/>
                </a:solidFill>
                <a:latin typeface="Courier New"/>
                <a:ea typeface="DejaVu Sans"/>
              </a:rPr>
              <a:t>CRS-4638: Oracle High Availability Services is online </a:t>
            </a:r>
            <a:endParaRPr dirty="0"/>
          </a:p>
          <a:p>
            <a:pPr>
              <a:lnSpc>
                <a:spcPct val="100000"/>
              </a:lnSpc>
            </a:pPr>
            <a:endParaRPr lang="en-US" b="1" strike="noStrike" dirty="0" smtClean="0">
              <a:solidFill>
                <a:srgbClr val="000000"/>
              </a:solidFill>
              <a:latin typeface="Courier New"/>
              <a:ea typeface="DejaVu Sans"/>
            </a:endParaRPr>
          </a:p>
          <a:p>
            <a:pPr>
              <a:lnSpc>
                <a:spcPct val="100000"/>
              </a:lnSpc>
            </a:pPr>
            <a:r>
              <a:rPr lang="en-US" b="1" strike="noStrike" dirty="0" smtClean="0">
                <a:solidFill>
                  <a:srgbClr val="000000"/>
                </a:solidFill>
                <a:latin typeface="Courier New"/>
                <a:ea typeface="DejaVu Sans"/>
              </a:rPr>
              <a:t>$ </a:t>
            </a:r>
            <a:r>
              <a:rPr lang="en-US" b="1" strike="noStrike" dirty="0" err="1" smtClean="0">
                <a:solidFill>
                  <a:srgbClr val="000000"/>
                </a:solidFill>
                <a:latin typeface="Courier New"/>
                <a:ea typeface="DejaVu Sans"/>
              </a:rPr>
              <a:t>crsctl</a:t>
            </a:r>
            <a:r>
              <a:rPr lang="en-US" b="1" strike="noStrike" dirty="0" smtClean="0">
                <a:solidFill>
                  <a:srgbClr val="000000"/>
                </a:solidFill>
                <a:latin typeface="Courier New"/>
                <a:ea typeface="DejaVu Sans"/>
              </a:rPr>
              <a:t> query </a:t>
            </a:r>
            <a:r>
              <a:rPr lang="en-US" b="1" strike="noStrike" dirty="0" err="1" smtClean="0">
                <a:solidFill>
                  <a:srgbClr val="000000"/>
                </a:solidFill>
                <a:latin typeface="Courier New"/>
                <a:ea typeface="DejaVu Sans"/>
              </a:rPr>
              <a:t>crs</a:t>
            </a:r>
            <a:r>
              <a:rPr lang="en-US" b="1" strike="noStrike" dirty="0" smtClean="0">
                <a:solidFill>
                  <a:srgbClr val="000000"/>
                </a:solidFill>
                <a:latin typeface="Courier New"/>
                <a:ea typeface="DejaVu Sans"/>
              </a:rPr>
              <a:t> </a:t>
            </a:r>
            <a:r>
              <a:rPr lang="en-US" b="1" strike="noStrike" dirty="0" err="1" smtClean="0">
                <a:solidFill>
                  <a:srgbClr val="000000"/>
                </a:solidFill>
                <a:latin typeface="Courier New"/>
                <a:ea typeface="DejaVu Sans"/>
              </a:rPr>
              <a:t>activeversion</a:t>
            </a:r>
            <a:r>
              <a:rPr lang="en-US" b="1" strike="noStrike" dirty="0" smtClean="0">
                <a:solidFill>
                  <a:srgbClr val="000000"/>
                </a:solidFill>
                <a:latin typeface="Courier New"/>
                <a:ea typeface="DejaVu Sans"/>
              </a:rPr>
              <a:t> </a:t>
            </a:r>
          </a:p>
          <a:p>
            <a:pPr>
              <a:lnSpc>
                <a:spcPct val="100000"/>
              </a:lnSpc>
            </a:pPr>
            <a:endParaRPr b="1" dirty="0" smtClean="0"/>
          </a:p>
          <a:p>
            <a:pPr>
              <a:lnSpc>
                <a:spcPct val="100000"/>
              </a:lnSpc>
            </a:pPr>
            <a:r>
              <a:rPr lang="en-US" b="1" strike="noStrike" dirty="0" smtClean="0">
                <a:solidFill>
                  <a:srgbClr val="000000"/>
                </a:solidFill>
                <a:latin typeface="Courier New"/>
                <a:ea typeface="DejaVu Sans"/>
              </a:rPr>
              <a:t>Oracle </a:t>
            </a:r>
            <a:r>
              <a:rPr lang="en-US" b="1" strike="noStrike" dirty="0" err="1">
                <a:solidFill>
                  <a:srgbClr val="000000"/>
                </a:solidFill>
                <a:latin typeface="Courier New"/>
                <a:ea typeface="DejaVu Sans"/>
              </a:rPr>
              <a:t>Clusterware</a:t>
            </a:r>
            <a:r>
              <a:rPr lang="en-US" b="1" strike="noStrike" dirty="0">
                <a:solidFill>
                  <a:srgbClr val="000000"/>
                </a:solidFill>
                <a:latin typeface="Courier New"/>
                <a:ea typeface="DejaVu Sans"/>
              </a:rPr>
              <a:t> active version on the cluster is [11.2.0.2.0]</a:t>
            </a:r>
            <a:endParaRPr dirty="0"/>
          </a:p>
          <a:p>
            <a:pPr>
              <a:lnSpc>
                <a:spcPct val="100000"/>
              </a:lnSpc>
            </a:pPr>
            <a:endParaRPr dirty="0"/>
          </a:p>
          <a:p>
            <a:pPr>
              <a:lnSpc>
                <a:spcPct val="100000"/>
              </a:lnSpc>
            </a:pPr>
            <a:endParaRPr dirty="0"/>
          </a:p>
        </p:txBody>
      </p:sp>
    </p:spTree>
  </p:cSld>
  <p:clrMapOvr>
    <a:masterClrMapping/>
  </p:clrMapOvr>
  <p:transition advTm="19665"/>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089"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090"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AE4C572-6885-449F-939B-7F0128295EC0}" type="slidenum">
              <a:rPr lang="en-US" sz="1200" strike="noStrike">
                <a:solidFill>
                  <a:srgbClr val="8B8B8B"/>
                </a:solidFill>
                <a:latin typeface="Calibri"/>
                <a:ea typeface="DejaVu Sans"/>
              </a:rPr>
              <a:pPr algn="r">
                <a:lnSpc>
                  <a:spcPct val="100000"/>
                </a:lnSpc>
              </a:pPr>
              <a:t>42</a:t>
            </a:fld>
            <a:endParaRPr/>
          </a:p>
        </p:txBody>
      </p:sp>
      <p:sp>
        <p:nvSpPr>
          <p:cNvPr id="1091" name="CustomShape 4"/>
          <p:cNvSpPr/>
          <p:nvPr/>
        </p:nvSpPr>
        <p:spPr>
          <a:xfrm>
            <a:off x="228600" y="304920"/>
            <a:ext cx="3347280" cy="39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a:solidFill>
                  <a:srgbClr val="000000"/>
                </a:solidFill>
                <a:latin typeface="Arial"/>
                <a:ea typeface="DejaVu Sans"/>
              </a:rPr>
              <a:t>Clusterware verification</a:t>
            </a:r>
            <a:endParaRPr/>
          </a:p>
        </p:txBody>
      </p:sp>
      <p:sp>
        <p:nvSpPr>
          <p:cNvPr id="1092" name="CustomShape 5"/>
          <p:cNvSpPr/>
          <p:nvPr/>
        </p:nvSpPr>
        <p:spPr>
          <a:xfrm>
            <a:off x="228600" y="1600200"/>
            <a:ext cx="8605080" cy="434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dirty="0" err="1">
                <a:solidFill>
                  <a:srgbClr val="000000"/>
                </a:solidFill>
                <a:latin typeface="Arial"/>
                <a:ea typeface="DejaVu Sans"/>
              </a:rPr>
              <a:t>Clusterware</a:t>
            </a:r>
            <a:r>
              <a:rPr lang="en-US" sz="2000" b="1" strike="noStrike" dirty="0">
                <a:solidFill>
                  <a:srgbClr val="000000"/>
                </a:solidFill>
                <a:latin typeface="Arial"/>
                <a:ea typeface="DejaVu Sans"/>
              </a:rPr>
              <a:t> </a:t>
            </a:r>
            <a:r>
              <a:rPr lang="en-US" sz="2000" b="1" strike="noStrike" dirty="0" smtClean="0">
                <a:solidFill>
                  <a:srgbClr val="000000"/>
                </a:solidFill>
                <a:latin typeface="Arial"/>
                <a:ea typeface="DejaVu Sans"/>
              </a:rPr>
              <a:t>processes</a:t>
            </a:r>
          </a:p>
          <a:p>
            <a:pPr>
              <a:lnSpc>
                <a:spcPct val="100000"/>
              </a:lnSpc>
            </a:pPr>
            <a:endParaRPr dirty="0"/>
          </a:p>
          <a:p>
            <a:pPr>
              <a:lnSpc>
                <a:spcPct val="100000"/>
              </a:lnSpc>
            </a:pPr>
            <a:r>
              <a:rPr lang="en-US" b="1" strike="noStrike" dirty="0">
                <a:solidFill>
                  <a:srgbClr val="000000"/>
                </a:solidFill>
                <a:latin typeface="Courier New"/>
                <a:ea typeface="DejaVu Sans"/>
              </a:rPr>
              <a:t>$ </a:t>
            </a:r>
            <a:r>
              <a:rPr lang="en-US" b="1" strike="noStrike" dirty="0" err="1">
                <a:solidFill>
                  <a:srgbClr val="000000"/>
                </a:solidFill>
                <a:latin typeface="Courier New"/>
                <a:ea typeface="DejaVu Sans"/>
              </a:rPr>
              <a:t>crsctl</a:t>
            </a:r>
            <a:r>
              <a:rPr lang="en-US" b="1" strike="noStrike" dirty="0">
                <a:solidFill>
                  <a:srgbClr val="000000"/>
                </a:solidFill>
                <a:latin typeface="Courier New"/>
                <a:ea typeface="DejaVu Sans"/>
              </a:rPr>
              <a:t> check cluster -all </a:t>
            </a:r>
            <a:endParaRPr dirty="0"/>
          </a:p>
          <a:p>
            <a:pPr>
              <a:lnSpc>
                <a:spcPct val="100000"/>
              </a:lnSpc>
            </a:pPr>
            <a:r>
              <a:rPr lang="en-US" sz="1400" b="1" strike="noStrike" dirty="0">
                <a:solidFill>
                  <a:srgbClr val="000000"/>
                </a:solidFill>
                <a:latin typeface="Courier New"/>
                <a:ea typeface="DejaVu Sans"/>
              </a:rPr>
              <a:t>************************************************************** </a:t>
            </a:r>
            <a:endParaRPr dirty="0"/>
          </a:p>
          <a:p>
            <a:pPr>
              <a:lnSpc>
                <a:spcPct val="100000"/>
              </a:lnSpc>
            </a:pPr>
            <a:r>
              <a:rPr lang="en-US" sz="1400" b="1" strike="noStrike" dirty="0">
                <a:solidFill>
                  <a:srgbClr val="000000"/>
                </a:solidFill>
                <a:latin typeface="Courier New"/>
                <a:ea typeface="DejaVu Sans"/>
              </a:rPr>
              <a:t>rat-rm2-ipfix006: </a:t>
            </a:r>
            <a:endParaRPr dirty="0"/>
          </a:p>
          <a:p>
            <a:pPr>
              <a:lnSpc>
                <a:spcPct val="100000"/>
              </a:lnSpc>
            </a:pPr>
            <a:r>
              <a:rPr lang="en-US" sz="1400" b="1" strike="noStrike" dirty="0">
                <a:solidFill>
                  <a:srgbClr val="000000"/>
                </a:solidFill>
                <a:latin typeface="Courier New"/>
                <a:ea typeface="DejaVu Sans"/>
              </a:rPr>
              <a:t>CRS-4537: Cluster Ready Services is online </a:t>
            </a:r>
            <a:endParaRPr dirty="0"/>
          </a:p>
          <a:p>
            <a:pPr>
              <a:lnSpc>
                <a:spcPct val="100000"/>
              </a:lnSpc>
            </a:pPr>
            <a:r>
              <a:rPr lang="en-US" sz="1400" b="1" strike="noStrike" dirty="0">
                <a:solidFill>
                  <a:srgbClr val="000000"/>
                </a:solidFill>
                <a:latin typeface="Courier New"/>
                <a:ea typeface="DejaVu Sans"/>
              </a:rPr>
              <a:t>CRS-4529: Cluster Synchronization Services is online </a:t>
            </a:r>
            <a:endParaRPr dirty="0"/>
          </a:p>
          <a:p>
            <a:pPr>
              <a:lnSpc>
                <a:spcPct val="100000"/>
              </a:lnSpc>
            </a:pPr>
            <a:r>
              <a:rPr lang="en-US" sz="1400" b="1" strike="noStrike" dirty="0">
                <a:solidFill>
                  <a:srgbClr val="000000"/>
                </a:solidFill>
                <a:latin typeface="Courier New"/>
                <a:ea typeface="DejaVu Sans"/>
              </a:rPr>
              <a:t>CRS-4533: Event Manager is online </a:t>
            </a:r>
            <a:endParaRPr dirty="0"/>
          </a:p>
          <a:p>
            <a:pPr>
              <a:lnSpc>
                <a:spcPct val="100000"/>
              </a:lnSpc>
            </a:pPr>
            <a:r>
              <a:rPr lang="en-US" sz="1400" b="1" strike="noStrike" dirty="0">
                <a:solidFill>
                  <a:srgbClr val="000000"/>
                </a:solidFill>
                <a:latin typeface="Courier New"/>
                <a:ea typeface="DejaVu Sans"/>
              </a:rPr>
              <a:t>************************************************************** </a:t>
            </a:r>
            <a:endParaRPr dirty="0"/>
          </a:p>
          <a:p>
            <a:pPr>
              <a:lnSpc>
                <a:spcPct val="100000"/>
              </a:lnSpc>
            </a:pPr>
            <a:r>
              <a:rPr lang="en-US" sz="1400" b="1" strike="noStrike" dirty="0">
                <a:solidFill>
                  <a:srgbClr val="000000"/>
                </a:solidFill>
                <a:latin typeface="Courier New"/>
                <a:ea typeface="DejaVu Sans"/>
              </a:rPr>
              <a:t>rat-rm2-ipfix007: </a:t>
            </a:r>
            <a:endParaRPr dirty="0"/>
          </a:p>
          <a:p>
            <a:pPr>
              <a:lnSpc>
                <a:spcPct val="100000"/>
              </a:lnSpc>
            </a:pPr>
            <a:r>
              <a:rPr lang="en-US" sz="1400" b="1" strike="noStrike" dirty="0">
                <a:solidFill>
                  <a:srgbClr val="000000"/>
                </a:solidFill>
                <a:latin typeface="Courier New"/>
                <a:ea typeface="DejaVu Sans"/>
              </a:rPr>
              <a:t>CRS-4537: Cluster Ready Services is online </a:t>
            </a:r>
            <a:endParaRPr dirty="0"/>
          </a:p>
          <a:p>
            <a:pPr>
              <a:lnSpc>
                <a:spcPct val="100000"/>
              </a:lnSpc>
            </a:pPr>
            <a:r>
              <a:rPr lang="en-US" sz="1400" b="1" strike="noStrike" dirty="0">
                <a:solidFill>
                  <a:srgbClr val="000000"/>
                </a:solidFill>
                <a:latin typeface="Courier New"/>
                <a:ea typeface="DejaVu Sans"/>
              </a:rPr>
              <a:t>CRS-4529: Cluster Synchronization Services is online </a:t>
            </a:r>
            <a:endParaRPr dirty="0"/>
          </a:p>
          <a:p>
            <a:pPr>
              <a:lnSpc>
                <a:spcPct val="100000"/>
              </a:lnSpc>
            </a:pPr>
            <a:r>
              <a:rPr lang="en-US" sz="1400" b="1" strike="noStrike" dirty="0">
                <a:solidFill>
                  <a:srgbClr val="000000"/>
                </a:solidFill>
                <a:latin typeface="Courier New"/>
                <a:ea typeface="DejaVu Sans"/>
              </a:rPr>
              <a:t>CRS-4533: Event Manager is online </a:t>
            </a:r>
            <a:endParaRPr dirty="0"/>
          </a:p>
          <a:p>
            <a:pPr>
              <a:lnSpc>
                <a:spcPct val="100000"/>
              </a:lnSpc>
            </a:pPr>
            <a:r>
              <a:rPr lang="en-US" sz="1400" b="1" strike="noStrike" dirty="0">
                <a:solidFill>
                  <a:srgbClr val="000000"/>
                </a:solidFill>
                <a:latin typeface="Courier New"/>
                <a:ea typeface="DejaVu Sans"/>
              </a:rPr>
              <a:t>************************************************************** </a:t>
            </a:r>
            <a:endParaRPr dirty="0"/>
          </a:p>
          <a:p>
            <a:pPr>
              <a:lnSpc>
                <a:spcPct val="100000"/>
              </a:lnSpc>
            </a:pPr>
            <a:r>
              <a:rPr lang="en-US" sz="1400" b="1" strike="noStrike" dirty="0">
                <a:solidFill>
                  <a:srgbClr val="000000"/>
                </a:solidFill>
                <a:latin typeface="Courier New"/>
                <a:ea typeface="DejaVu Sans"/>
              </a:rPr>
              <a:t>rat-rm2-ipfix008: </a:t>
            </a:r>
            <a:endParaRPr dirty="0"/>
          </a:p>
          <a:p>
            <a:pPr>
              <a:lnSpc>
                <a:spcPct val="100000"/>
              </a:lnSpc>
            </a:pPr>
            <a:r>
              <a:rPr lang="en-US" sz="1400" b="1" strike="noStrike" dirty="0">
                <a:solidFill>
                  <a:srgbClr val="000000"/>
                </a:solidFill>
                <a:latin typeface="Courier New"/>
                <a:ea typeface="DejaVu Sans"/>
              </a:rPr>
              <a:t>CRS-4537: Cluster Ready Services is online </a:t>
            </a:r>
            <a:endParaRPr dirty="0"/>
          </a:p>
          <a:p>
            <a:pPr>
              <a:lnSpc>
                <a:spcPct val="100000"/>
              </a:lnSpc>
            </a:pPr>
            <a:r>
              <a:rPr lang="en-US" sz="1400" b="1" strike="noStrike" dirty="0">
                <a:solidFill>
                  <a:srgbClr val="000000"/>
                </a:solidFill>
                <a:latin typeface="Courier New"/>
                <a:ea typeface="DejaVu Sans"/>
              </a:rPr>
              <a:t>CRS-4529: Cluster Synchronization Services is online </a:t>
            </a:r>
            <a:endParaRPr dirty="0"/>
          </a:p>
          <a:p>
            <a:pPr>
              <a:lnSpc>
                <a:spcPct val="100000"/>
              </a:lnSpc>
            </a:pPr>
            <a:r>
              <a:rPr lang="en-US" sz="1400" b="1" strike="noStrike" dirty="0">
                <a:solidFill>
                  <a:srgbClr val="000000"/>
                </a:solidFill>
                <a:latin typeface="Courier New"/>
                <a:ea typeface="DejaVu Sans"/>
              </a:rPr>
              <a:t>CRS-4533: Event Manager is online </a:t>
            </a:r>
            <a:endParaRPr dirty="0"/>
          </a:p>
          <a:p>
            <a:pPr>
              <a:lnSpc>
                <a:spcPct val="100000"/>
              </a:lnSpc>
            </a:pPr>
            <a:r>
              <a:rPr lang="en-US" sz="1400" b="1" strike="noStrike" dirty="0">
                <a:solidFill>
                  <a:srgbClr val="000000"/>
                </a:solidFill>
                <a:latin typeface="Courier New"/>
                <a:ea typeface="DejaVu Sans"/>
              </a:rPr>
              <a:t>**************************************************************</a:t>
            </a:r>
            <a:endParaRPr dirty="0"/>
          </a:p>
          <a:p>
            <a:pPr>
              <a:lnSpc>
                <a:spcPct val="100000"/>
              </a:lnSpc>
            </a:pPr>
            <a:endParaRPr dirty="0"/>
          </a:p>
        </p:txBody>
      </p:sp>
      <p:sp>
        <p:nvSpPr>
          <p:cNvPr id="1093" name="CustomShape 6"/>
          <p:cNvSpPr/>
          <p:nvPr/>
        </p:nvSpPr>
        <p:spPr>
          <a:xfrm>
            <a:off x="3200400" y="6306840"/>
            <a:ext cx="4109400" cy="3596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ransition advTm="15866"/>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095"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097" name="CustomShape 4"/>
          <p:cNvSpPr/>
          <p:nvPr/>
        </p:nvSpPr>
        <p:spPr>
          <a:xfrm>
            <a:off x="228600" y="304920"/>
            <a:ext cx="3880800" cy="45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a:solidFill>
                  <a:srgbClr val="000000"/>
                </a:solidFill>
                <a:latin typeface="Arial"/>
                <a:ea typeface="DejaVu Sans"/>
              </a:rPr>
              <a:t>Clusterware verification</a:t>
            </a:r>
            <a:endParaRPr/>
          </a:p>
        </p:txBody>
      </p:sp>
      <p:sp>
        <p:nvSpPr>
          <p:cNvPr id="1098" name="CustomShape 5"/>
          <p:cNvSpPr/>
          <p:nvPr/>
        </p:nvSpPr>
        <p:spPr>
          <a:xfrm>
            <a:off x="193320" y="1066800"/>
            <a:ext cx="8605080" cy="518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trike="noStrike" dirty="0">
                <a:solidFill>
                  <a:srgbClr val="000000"/>
                </a:solidFill>
                <a:latin typeface="Arial"/>
                <a:ea typeface="DejaVu Sans"/>
              </a:rPr>
              <a:t>$ </a:t>
            </a:r>
            <a:r>
              <a:rPr lang="en-US" b="1" strike="noStrike" dirty="0" err="1">
                <a:solidFill>
                  <a:srgbClr val="000000"/>
                </a:solidFill>
                <a:latin typeface="Arial"/>
                <a:ea typeface="DejaVu Sans"/>
              </a:rPr>
              <a:t>crsctl</a:t>
            </a:r>
            <a:r>
              <a:rPr lang="en-US" b="1" strike="noStrike" dirty="0">
                <a:solidFill>
                  <a:srgbClr val="000000"/>
                </a:solidFill>
                <a:latin typeface="Arial"/>
                <a:ea typeface="DejaVu Sans"/>
              </a:rPr>
              <a:t> status resource -t </a:t>
            </a:r>
            <a:endParaRPr dirty="0"/>
          </a:p>
          <a:p>
            <a:pPr>
              <a:lnSpc>
                <a:spcPct val="100000"/>
              </a:lnSpc>
            </a:pPr>
            <a:r>
              <a:rPr lang="en-US" b="1" strike="noStrike" dirty="0">
                <a:solidFill>
                  <a:srgbClr val="000000"/>
                </a:solidFill>
                <a:latin typeface="Courier New"/>
                <a:ea typeface="DejaVu Sans"/>
              </a:rPr>
              <a:t>NAME TARGET STATE SERVER STATE_DETAILS </a:t>
            </a:r>
            <a:endParaRPr dirty="0"/>
          </a:p>
          <a:p>
            <a:pPr>
              <a:lnSpc>
                <a:spcPct val="100000"/>
              </a:lnSpc>
            </a:pPr>
            <a:r>
              <a:rPr lang="en-US" b="1" strike="noStrike" dirty="0">
                <a:solidFill>
                  <a:srgbClr val="000000"/>
                </a:solidFill>
                <a:latin typeface="Courier New"/>
                <a:ea typeface="DejaVu Sans"/>
              </a:rPr>
              <a:t>------------------------------------------------ </a:t>
            </a:r>
            <a:endParaRPr dirty="0"/>
          </a:p>
          <a:p>
            <a:pPr>
              <a:lnSpc>
                <a:spcPct val="100000"/>
              </a:lnSpc>
            </a:pPr>
            <a:r>
              <a:rPr lang="en-US" b="1" strike="noStrike" dirty="0" err="1">
                <a:solidFill>
                  <a:srgbClr val="000000"/>
                </a:solidFill>
                <a:latin typeface="Courier New"/>
                <a:ea typeface="DejaVu Sans"/>
              </a:rPr>
              <a:t>ora.DATA.dg</a:t>
            </a:r>
            <a:r>
              <a:rPr lang="en-US" b="1" strike="noStrike" dirty="0">
                <a:solidFill>
                  <a:srgbClr val="000000"/>
                </a:solidFill>
                <a:latin typeface="Courier New"/>
                <a:ea typeface="DejaVu Sans"/>
              </a:rPr>
              <a:t> </a:t>
            </a:r>
            <a:r>
              <a:rPr lang="en-US" b="1" strike="noStrike" dirty="0" smtClean="0">
                <a:solidFill>
                  <a:srgbClr val="000000"/>
                </a:solidFill>
                <a:latin typeface="Courier New"/>
                <a:ea typeface="DejaVu Sans"/>
              </a:rPr>
              <a:t> </a:t>
            </a:r>
            <a:r>
              <a:rPr lang="en-US" b="1" strike="noStrike" dirty="0">
                <a:solidFill>
                  <a:srgbClr val="000000"/>
                </a:solidFill>
                <a:latin typeface="Courier New"/>
                <a:ea typeface="DejaVu Sans"/>
              </a:rPr>
              <a:t>ASM disk group (new resource)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rat-rm2-ipfix006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rat-rm2-ipfix007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rat-rm2-ipfix008 </a:t>
            </a:r>
            <a:endParaRPr dirty="0"/>
          </a:p>
          <a:p>
            <a:pPr>
              <a:lnSpc>
                <a:spcPct val="100000"/>
              </a:lnSpc>
            </a:pPr>
            <a:r>
              <a:rPr lang="en-US" b="1" strike="noStrike" dirty="0" err="1">
                <a:solidFill>
                  <a:srgbClr val="000000"/>
                </a:solidFill>
                <a:latin typeface="Courier New"/>
                <a:ea typeface="DejaVu Sans"/>
              </a:rPr>
              <a:t>ora.LISTENER.lsnr</a:t>
            </a:r>
            <a:r>
              <a:rPr lang="en-US" b="1" strike="noStrike" dirty="0">
                <a:solidFill>
                  <a:srgbClr val="000000"/>
                </a:solidFill>
                <a:latin typeface="Courier New"/>
                <a:ea typeface="DejaVu Sans"/>
              </a:rPr>
              <a:t>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rat-rm2-ipfix006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rat-rm2-ipfix007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rat-rm2-ipfix008 </a:t>
            </a:r>
            <a:endParaRPr dirty="0"/>
          </a:p>
          <a:p>
            <a:pPr>
              <a:lnSpc>
                <a:spcPct val="100000"/>
              </a:lnSpc>
            </a:pPr>
            <a:r>
              <a:rPr lang="en-US" b="1" strike="noStrike" dirty="0">
                <a:solidFill>
                  <a:srgbClr val="000000"/>
                </a:solidFill>
                <a:latin typeface="Courier New"/>
                <a:ea typeface="DejaVu Sans"/>
              </a:rPr>
              <a:t>ora.asm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rat-rm2-ipfix006 Started</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rat-rm2-ipfix007 Started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rat-rm2-ipfix008 Started </a:t>
            </a:r>
            <a:endParaRPr dirty="0"/>
          </a:p>
          <a:p>
            <a:pPr>
              <a:lnSpc>
                <a:spcPct val="100000"/>
              </a:lnSpc>
            </a:pPr>
            <a:r>
              <a:rPr lang="en-US" b="1" strike="noStrike" dirty="0" err="1">
                <a:solidFill>
                  <a:srgbClr val="000000"/>
                </a:solidFill>
                <a:latin typeface="Courier New"/>
                <a:ea typeface="DejaVu Sans"/>
              </a:rPr>
              <a:t>ora.eons</a:t>
            </a:r>
            <a:r>
              <a:rPr lang="en-US" b="1" strike="noStrike" dirty="0">
                <a:solidFill>
                  <a:srgbClr val="000000"/>
                </a:solidFill>
                <a:latin typeface="Courier New"/>
                <a:ea typeface="DejaVu Sans"/>
              </a:rPr>
              <a:t>  new resource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rat-rm2-ipfix006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rat-rm2-ipfix007 </a:t>
            </a:r>
            <a:endParaRPr dirty="0"/>
          </a:p>
          <a:p>
            <a:pPr>
              <a:lnSpc>
                <a:spcPct val="100000"/>
              </a:lnSpc>
            </a:pPr>
            <a:r>
              <a:rPr lang="en-US" b="1" strike="noStrike" dirty="0">
                <a:solidFill>
                  <a:srgbClr val="000000"/>
                </a:solidFill>
                <a:latin typeface="Courier New"/>
                <a:ea typeface="DejaVu Sans"/>
              </a:rPr>
              <a:t>ONLINE </a:t>
            </a:r>
            <a:r>
              <a:rPr lang="en-US" b="1" strike="noStrike" dirty="0" err="1">
                <a:solidFill>
                  <a:srgbClr val="000000"/>
                </a:solidFill>
                <a:latin typeface="Courier New"/>
                <a:ea typeface="DejaVu Sans"/>
              </a:rPr>
              <a:t>ONLINE</a:t>
            </a:r>
            <a:r>
              <a:rPr lang="en-US" b="1" strike="noStrike" dirty="0">
                <a:solidFill>
                  <a:srgbClr val="000000"/>
                </a:solidFill>
                <a:latin typeface="Courier New"/>
                <a:ea typeface="DejaVu Sans"/>
              </a:rPr>
              <a:t> rat-rm2-ipfix008 </a:t>
            </a:r>
            <a:endParaRPr dirty="0"/>
          </a:p>
          <a:p>
            <a:pPr>
              <a:lnSpc>
                <a:spcPct val="100000"/>
              </a:lnSpc>
            </a:pPr>
            <a:r>
              <a:rPr lang="en-US" b="1" strike="noStrike" dirty="0">
                <a:solidFill>
                  <a:srgbClr val="000000"/>
                </a:solidFill>
                <a:latin typeface="Courier New"/>
                <a:ea typeface="DejaVu Sans"/>
              </a:rPr>
              <a:t>ora.gsd </a:t>
            </a:r>
            <a:endParaRPr dirty="0"/>
          </a:p>
        </p:txBody>
      </p:sp>
    </p:spTree>
  </p:cSld>
  <p:clrMapOvr>
    <a:masterClrMapping/>
  </p:clrMapOvr>
  <p:transition advTm="912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 name="CustomShape 1"/>
          <p:cNvSpPr/>
          <p:nvPr/>
        </p:nvSpPr>
        <p:spPr>
          <a:xfrm>
            <a:off x="457200" y="274680"/>
            <a:ext cx="8224200" cy="563520"/>
          </a:xfrm>
          <a:prstGeom prst="rect">
            <a:avLst/>
          </a:prstGeom>
          <a:noFill/>
          <a:ln>
            <a:noFill/>
          </a:ln>
        </p:spPr>
        <p:style>
          <a:lnRef idx="0">
            <a:scrgbClr r="0" g="0" b="0"/>
          </a:lnRef>
          <a:fillRef idx="0">
            <a:scrgbClr r="0" g="0" b="0"/>
          </a:fillRef>
          <a:effectRef idx="0">
            <a:scrgbClr r="0" g="0" b="0"/>
          </a:effectRef>
          <a:fontRef idx="minor"/>
        </p:style>
      </p:sp>
      <p:sp>
        <p:nvSpPr>
          <p:cNvPr id="1140"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141"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39A736B-3A7A-48EF-89BF-1220F28D0317}" type="slidenum">
              <a:rPr lang="en-US" sz="1200" strike="noStrike">
                <a:solidFill>
                  <a:srgbClr val="8B8B8B"/>
                </a:solidFill>
                <a:latin typeface="Calibri"/>
                <a:ea typeface="DejaVu Sans"/>
              </a:rPr>
              <a:pPr algn="r">
                <a:lnSpc>
                  <a:spcPct val="100000"/>
                </a:lnSpc>
              </a:pPr>
              <a:t>44</a:t>
            </a:fld>
            <a:endParaRPr/>
          </a:p>
        </p:txBody>
      </p:sp>
      <p:sp>
        <p:nvSpPr>
          <p:cNvPr id="1142" name="CustomShape 4"/>
          <p:cNvSpPr/>
          <p:nvPr/>
        </p:nvSpPr>
        <p:spPr>
          <a:xfrm>
            <a:off x="27360" y="152280"/>
            <a:ext cx="8507040" cy="6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strike="noStrike" dirty="0">
                <a:solidFill>
                  <a:srgbClr val="000000"/>
                </a:solidFill>
                <a:latin typeface="Arial"/>
                <a:ea typeface="DejaVu Sans"/>
              </a:rPr>
              <a:t> </a:t>
            </a:r>
            <a:r>
              <a:rPr lang="en-US" sz="2800" strike="noStrike" dirty="0" smtClean="0">
                <a:solidFill>
                  <a:srgbClr val="000000"/>
                </a:solidFill>
                <a:latin typeface="Arial"/>
                <a:ea typeface="DejaVu Sans"/>
              </a:rPr>
              <a:t>SCAN</a:t>
            </a:r>
            <a:endParaRPr sz="2800" dirty="0"/>
          </a:p>
        </p:txBody>
      </p:sp>
      <p:sp>
        <p:nvSpPr>
          <p:cNvPr id="1143" name="CustomShape 5"/>
          <p:cNvSpPr/>
          <p:nvPr/>
        </p:nvSpPr>
        <p:spPr>
          <a:xfrm>
            <a:off x="199080" y="609600"/>
            <a:ext cx="8716320" cy="601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IN" sz="2000" dirty="0" smtClean="0">
                <a:latin typeface="+mj-lt"/>
              </a:rPr>
              <a:t>Single Client Access Name (SCAN) is a new Oracle Real Application Clusters (RAC) 11g Release 2 feature that provides a single name for clients to access Oracle Databases running in a cluster.</a:t>
            </a:r>
            <a:endParaRPr lang="en-US" sz="2000" strike="noStrike" dirty="0" smtClean="0">
              <a:solidFill>
                <a:srgbClr val="000000"/>
              </a:solidFill>
              <a:latin typeface="+mj-lt"/>
              <a:ea typeface="DejaVu Sans"/>
            </a:endParaRPr>
          </a:p>
          <a:p>
            <a:pPr>
              <a:lnSpc>
                <a:spcPct val="100000"/>
              </a:lnSpc>
              <a:buFont typeface="Arial"/>
              <a:buChar char="•"/>
            </a:pPr>
            <a:r>
              <a:rPr lang="en-US" sz="2000" strike="noStrike" dirty="0" smtClean="0">
                <a:solidFill>
                  <a:srgbClr val="000000"/>
                </a:solidFill>
                <a:latin typeface="+mj-lt"/>
                <a:ea typeface="DejaVu Sans"/>
              </a:rPr>
              <a:t>SCAN </a:t>
            </a:r>
            <a:r>
              <a:rPr lang="en-US" sz="2000" strike="noStrike" dirty="0">
                <a:solidFill>
                  <a:srgbClr val="000000"/>
                </a:solidFill>
                <a:latin typeface="+mj-lt"/>
                <a:ea typeface="DejaVu Sans"/>
              </a:rPr>
              <a:t>is </a:t>
            </a:r>
            <a:r>
              <a:rPr lang="en-US" sz="2000" strike="noStrike" dirty="0" smtClean="0">
                <a:solidFill>
                  <a:srgbClr val="000000"/>
                </a:solidFill>
                <a:latin typeface="+mj-lt"/>
                <a:ea typeface="DejaVu Sans"/>
              </a:rPr>
              <a:t> </a:t>
            </a:r>
            <a:r>
              <a:rPr lang="en-US" sz="2000" strike="noStrike" dirty="0">
                <a:solidFill>
                  <a:srgbClr val="000000"/>
                </a:solidFill>
                <a:latin typeface="+mj-lt"/>
                <a:ea typeface="DejaVu Sans"/>
              </a:rPr>
              <a:t>single point of access for clients to cluster, No need to modify </a:t>
            </a:r>
            <a:r>
              <a:rPr lang="en-US" sz="2000" strike="noStrike" dirty="0" err="1">
                <a:solidFill>
                  <a:srgbClr val="000000"/>
                </a:solidFill>
                <a:latin typeface="+mj-lt"/>
                <a:ea typeface="DejaVu Sans"/>
              </a:rPr>
              <a:t>tns</a:t>
            </a:r>
            <a:r>
              <a:rPr lang="en-US" sz="2000" strike="noStrike" dirty="0">
                <a:solidFill>
                  <a:srgbClr val="000000"/>
                </a:solidFill>
                <a:latin typeface="+mj-lt"/>
                <a:ea typeface="DejaVu Sans"/>
              </a:rPr>
              <a:t> entry after adding or deleting node.</a:t>
            </a:r>
            <a:endParaRPr sz="2000" dirty="0">
              <a:latin typeface="+mj-lt"/>
            </a:endParaRPr>
          </a:p>
          <a:p>
            <a:pPr>
              <a:lnSpc>
                <a:spcPct val="100000"/>
              </a:lnSpc>
              <a:buFont typeface="Arial"/>
              <a:buChar char="•"/>
            </a:pPr>
            <a:r>
              <a:rPr lang="en-US" sz="2000" strike="noStrike" dirty="0">
                <a:solidFill>
                  <a:srgbClr val="000000"/>
                </a:solidFill>
                <a:latin typeface="+mj-lt"/>
                <a:ea typeface="DejaVu Sans"/>
              </a:rPr>
              <a:t>SCAN -Single Client Access Name </a:t>
            </a:r>
            <a:endParaRPr sz="2000" dirty="0">
              <a:latin typeface="+mj-lt"/>
            </a:endParaRPr>
          </a:p>
          <a:p>
            <a:pPr lvl="1">
              <a:lnSpc>
                <a:spcPct val="100000"/>
              </a:lnSpc>
              <a:buFont typeface="Arial"/>
              <a:buChar char="•"/>
            </a:pPr>
            <a:r>
              <a:rPr lang="en-US" sz="2000" strike="noStrike" dirty="0">
                <a:solidFill>
                  <a:srgbClr val="000000"/>
                </a:solidFill>
                <a:latin typeface="+mj-lt"/>
                <a:ea typeface="DejaVu Sans"/>
              </a:rPr>
              <a:t>Failover - Faster relocation of services</a:t>
            </a:r>
            <a:endParaRPr sz="2000" dirty="0">
              <a:latin typeface="+mj-lt"/>
            </a:endParaRPr>
          </a:p>
          <a:p>
            <a:pPr lvl="1">
              <a:lnSpc>
                <a:spcPct val="100000"/>
              </a:lnSpc>
              <a:buFont typeface="Arial"/>
              <a:buChar char="•"/>
            </a:pPr>
            <a:r>
              <a:rPr lang="en-US" sz="2000" strike="noStrike" dirty="0">
                <a:solidFill>
                  <a:srgbClr val="000000"/>
                </a:solidFill>
                <a:latin typeface="+mj-lt"/>
                <a:ea typeface="DejaVu Sans"/>
              </a:rPr>
              <a:t>Better Load balancing</a:t>
            </a:r>
            <a:endParaRPr sz="2000" dirty="0">
              <a:latin typeface="+mj-lt"/>
            </a:endParaRPr>
          </a:p>
          <a:p>
            <a:pPr>
              <a:lnSpc>
                <a:spcPct val="100000"/>
              </a:lnSpc>
              <a:buFont typeface="Arial"/>
              <a:buChar char="•"/>
            </a:pPr>
            <a:r>
              <a:rPr lang="en-US" sz="2000" strike="noStrike" dirty="0">
                <a:solidFill>
                  <a:srgbClr val="000000"/>
                </a:solidFill>
                <a:latin typeface="+mj-lt"/>
                <a:ea typeface="DejaVu Sans"/>
              </a:rPr>
              <a:t>MTU package size of Network Adapter (NIC) </a:t>
            </a:r>
            <a:endParaRPr sz="2000" dirty="0">
              <a:latin typeface="+mj-lt"/>
            </a:endParaRPr>
          </a:p>
          <a:p>
            <a:pPr>
              <a:lnSpc>
                <a:spcPct val="100000"/>
              </a:lnSpc>
            </a:pPr>
            <a:r>
              <a:rPr lang="en-US" sz="2000" b="1" strike="noStrike" dirty="0">
                <a:solidFill>
                  <a:srgbClr val="000000"/>
                </a:solidFill>
                <a:latin typeface="+mj-lt"/>
                <a:ea typeface="DejaVu Sans"/>
              </a:rPr>
              <a:t>Few important points about SCAN</a:t>
            </a:r>
            <a:endParaRPr sz="2000" b="1" dirty="0">
              <a:latin typeface="+mj-lt"/>
            </a:endParaRPr>
          </a:p>
          <a:p>
            <a:pPr>
              <a:lnSpc>
                <a:spcPct val="100000"/>
              </a:lnSpc>
            </a:pPr>
            <a:endParaRPr sz="2000" dirty="0">
              <a:latin typeface="+mj-lt"/>
            </a:endParaRPr>
          </a:p>
          <a:p>
            <a:pPr>
              <a:lnSpc>
                <a:spcPct val="100000"/>
              </a:lnSpc>
            </a:pPr>
            <a:r>
              <a:rPr lang="en-US" sz="2000" strike="noStrike" dirty="0">
                <a:solidFill>
                  <a:srgbClr val="000000"/>
                </a:solidFill>
                <a:latin typeface="+mj-lt"/>
                <a:ea typeface="DejaVu Sans"/>
              </a:rPr>
              <a:t>1.It is a better practice to have three SCAN IP addresses and three scan listeners to </a:t>
            </a:r>
            <a:endParaRPr sz="2000" dirty="0">
              <a:latin typeface="+mj-lt"/>
            </a:endParaRPr>
          </a:p>
          <a:p>
            <a:pPr>
              <a:lnSpc>
                <a:spcPct val="100000"/>
              </a:lnSpc>
            </a:pPr>
            <a:r>
              <a:rPr lang="en-US" sz="2000" strike="noStrike" dirty="0">
                <a:solidFill>
                  <a:srgbClr val="000000"/>
                </a:solidFill>
                <a:latin typeface="+mj-lt"/>
                <a:ea typeface="DejaVu Sans"/>
              </a:rPr>
              <a:t>provide fault tolerance</a:t>
            </a:r>
            <a:r>
              <a:rPr lang="en-US" sz="2000" strike="noStrike" dirty="0" smtClean="0">
                <a:solidFill>
                  <a:srgbClr val="000000"/>
                </a:solidFill>
                <a:latin typeface="+mj-lt"/>
                <a:ea typeface="DejaVu Sans"/>
              </a:rPr>
              <a:t>.</a:t>
            </a:r>
            <a:endParaRPr sz="2000" dirty="0">
              <a:latin typeface="+mj-lt"/>
            </a:endParaRPr>
          </a:p>
          <a:p>
            <a:pPr>
              <a:lnSpc>
                <a:spcPct val="100000"/>
              </a:lnSpc>
            </a:pPr>
            <a:r>
              <a:rPr lang="en-US" sz="2000" strike="noStrike" dirty="0">
                <a:solidFill>
                  <a:srgbClr val="000000"/>
                </a:solidFill>
                <a:latin typeface="+mj-lt"/>
                <a:ea typeface="DejaVu Sans"/>
              </a:rPr>
              <a:t>2.These three SCAN IP addresses can be alive in any node of the cluster. If you have </a:t>
            </a:r>
            <a:endParaRPr sz="2000" dirty="0">
              <a:latin typeface="+mj-lt"/>
            </a:endParaRPr>
          </a:p>
          <a:p>
            <a:pPr>
              <a:lnSpc>
                <a:spcPct val="100000"/>
              </a:lnSpc>
            </a:pPr>
            <a:r>
              <a:rPr lang="en-US" sz="2000" strike="noStrike" dirty="0">
                <a:solidFill>
                  <a:srgbClr val="000000"/>
                </a:solidFill>
                <a:latin typeface="+mj-lt"/>
                <a:ea typeface="DejaVu Sans"/>
              </a:rPr>
              <a:t>more than three nodes in a cluster, then nodes joining initially to the cluster will </a:t>
            </a:r>
            <a:endParaRPr sz="2000" dirty="0">
              <a:latin typeface="+mj-lt"/>
            </a:endParaRPr>
          </a:p>
          <a:p>
            <a:pPr>
              <a:lnSpc>
                <a:spcPct val="100000"/>
              </a:lnSpc>
            </a:pPr>
            <a:r>
              <a:rPr lang="en-US" sz="2000" strike="noStrike" dirty="0">
                <a:solidFill>
                  <a:srgbClr val="000000"/>
                </a:solidFill>
                <a:latin typeface="+mj-lt"/>
                <a:ea typeface="DejaVu Sans"/>
              </a:rPr>
              <a:t>have SCAN resources running</a:t>
            </a:r>
            <a:r>
              <a:rPr lang="en-US" sz="2000" strike="noStrike" dirty="0" smtClean="0">
                <a:solidFill>
                  <a:srgbClr val="000000"/>
                </a:solidFill>
                <a:latin typeface="+mj-lt"/>
                <a:ea typeface="DejaVu Sans"/>
              </a:rPr>
              <a:t>.</a:t>
            </a:r>
            <a:endParaRPr sz="2000" dirty="0">
              <a:latin typeface="+mj-lt"/>
            </a:endParaRPr>
          </a:p>
          <a:p>
            <a:pPr>
              <a:lnSpc>
                <a:spcPct val="100000"/>
              </a:lnSpc>
            </a:pPr>
            <a:r>
              <a:rPr lang="en-US" sz="2000" strike="noStrike" dirty="0">
                <a:solidFill>
                  <a:srgbClr val="000000"/>
                </a:solidFill>
                <a:latin typeface="+mj-lt"/>
                <a:ea typeface="DejaVu Sans"/>
              </a:rPr>
              <a:t>3.SCAN is an abstraction layer. In a huge cluster, client connect string do not need to </a:t>
            </a:r>
            <a:r>
              <a:rPr lang="en-US" sz="2000" dirty="0">
                <a:latin typeface="+mj-lt"/>
              </a:rPr>
              <a:t> </a:t>
            </a:r>
            <a:r>
              <a:rPr lang="en-US" sz="2000" strike="noStrike" dirty="0" smtClean="0">
                <a:solidFill>
                  <a:srgbClr val="000000"/>
                </a:solidFill>
                <a:latin typeface="+mj-lt"/>
                <a:ea typeface="DejaVu Sans"/>
              </a:rPr>
              <a:t>specify </a:t>
            </a:r>
            <a:r>
              <a:rPr lang="en-US" sz="2000" strike="noStrike" dirty="0">
                <a:solidFill>
                  <a:srgbClr val="000000"/>
                </a:solidFill>
                <a:latin typeface="+mj-lt"/>
                <a:ea typeface="DejaVu Sans"/>
              </a:rPr>
              <a:t>all nodes in a cluster. Even if the topology of the cluster changes, still, there </a:t>
            </a:r>
            <a:r>
              <a:rPr lang="en-US" sz="2000" dirty="0">
                <a:latin typeface="+mj-lt"/>
              </a:rPr>
              <a:t> </a:t>
            </a:r>
            <a:r>
              <a:rPr lang="en-US" sz="2000" strike="noStrike" dirty="0" smtClean="0">
                <a:solidFill>
                  <a:srgbClr val="000000"/>
                </a:solidFill>
                <a:latin typeface="+mj-lt"/>
                <a:ea typeface="DejaVu Sans"/>
              </a:rPr>
              <a:t>is </a:t>
            </a:r>
            <a:r>
              <a:rPr lang="en-US" sz="2000" strike="noStrike" dirty="0">
                <a:solidFill>
                  <a:srgbClr val="000000"/>
                </a:solidFill>
                <a:latin typeface="+mj-lt"/>
                <a:ea typeface="DejaVu Sans"/>
              </a:rPr>
              <a:t>no reason to change connect string.</a:t>
            </a:r>
            <a:endParaRPr sz="2000" dirty="0">
              <a:latin typeface="+mj-lt"/>
            </a:endParaRPr>
          </a:p>
          <a:p>
            <a:pPr>
              <a:lnSpc>
                <a:spcPct val="100000"/>
              </a:lnSpc>
            </a:pPr>
            <a:endParaRPr sz="2000" dirty="0">
              <a:latin typeface="+mj-lt"/>
            </a:endParaRPr>
          </a:p>
          <a:p>
            <a:pPr>
              <a:lnSpc>
                <a:spcPct val="100000"/>
              </a:lnSpc>
            </a:pPr>
            <a:endParaRPr sz="2000" dirty="0">
              <a:latin typeface="+mj-lt"/>
            </a:endParaRPr>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1144" name="CustomShape 6"/>
          <p:cNvSpPr/>
          <p:nvPr/>
        </p:nvSpPr>
        <p:spPr>
          <a:xfrm>
            <a:off x="3124080" y="6292440"/>
            <a:ext cx="4109400" cy="3596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ransition advTm="60127"/>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2033"/>
            <a:ext cx="8686800" cy="6863417"/>
          </a:xfrm>
          <a:prstGeom prst="rect">
            <a:avLst/>
          </a:prstGeom>
        </p:spPr>
        <p:txBody>
          <a:bodyPr wrap="square">
            <a:spAutoFit/>
          </a:bodyPr>
          <a:lstStyle/>
          <a:p>
            <a:pPr>
              <a:lnSpc>
                <a:spcPct val="100000"/>
              </a:lnSpc>
            </a:pPr>
            <a:endParaRPr lang="en-IN" sz="2000" dirty="0" smtClean="0">
              <a:solidFill>
                <a:srgbClr val="000000"/>
              </a:solidFill>
              <a:latin typeface="+mj-lt"/>
              <a:ea typeface="DejaVu Sans"/>
            </a:endParaRPr>
          </a:p>
          <a:p>
            <a:pPr>
              <a:lnSpc>
                <a:spcPct val="100000"/>
              </a:lnSpc>
            </a:pPr>
            <a:r>
              <a:rPr lang="en-IN" sz="2000" dirty="0" smtClean="0">
                <a:solidFill>
                  <a:srgbClr val="000000"/>
                </a:solidFill>
                <a:latin typeface="+mj-lt"/>
                <a:ea typeface="DejaVu Sans"/>
              </a:rPr>
              <a:t>4.SCAN and VIP addresses must be in the same subnet. Multiple subnets can be </a:t>
            </a:r>
            <a:r>
              <a:rPr lang="en-IN" sz="2000" dirty="0" smtClean="0">
                <a:latin typeface="+mj-lt"/>
              </a:rPr>
              <a:t> </a:t>
            </a:r>
            <a:r>
              <a:rPr lang="en-IN" sz="2000" dirty="0" smtClean="0">
                <a:solidFill>
                  <a:srgbClr val="000000"/>
                </a:solidFill>
                <a:latin typeface="+mj-lt"/>
                <a:ea typeface="DejaVu Sans"/>
              </a:rPr>
              <a:t>created using </a:t>
            </a:r>
            <a:r>
              <a:rPr lang="en-IN" sz="2000" dirty="0" err="1" smtClean="0">
                <a:solidFill>
                  <a:srgbClr val="000000"/>
                </a:solidFill>
                <a:latin typeface="+mj-lt"/>
                <a:ea typeface="DejaVu Sans"/>
              </a:rPr>
              <a:t>listener_networks</a:t>
            </a:r>
            <a:r>
              <a:rPr lang="en-IN" sz="2000" dirty="0" smtClean="0">
                <a:solidFill>
                  <a:srgbClr val="000000"/>
                </a:solidFill>
                <a:latin typeface="+mj-lt"/>
                <a:ea typeface="DejaVu Sans"/>
              </a:rPr>
              <a:t>, but redirection is not contained within the same subnet.</a:t>
            </a:r>
          </a:p>
          <a:p>
            <a:pPr>
              <a:lnSpc>
                <a:spcPct val="100000"/>
              </a:lnSpc>
            </a:pPr>
            <a:endParaRPr lang="en-IN" sz="2000" dirty="0" smtClean="0">
              <a:latin typeface="+mj-lt"/>
            </a:endParaRPr>
          </a:p>
          <a:p>
            <a:pPr>
              <a:lnSpc>
                <a:spcPct val="100000"/>
              </a:lnSpc>
            </a:pPr>
            <a:r>
              <a:rPr lang="en-IN" sz="2000" b="1" dirty="0" smtClean="0">
                <a:latin typeface="+mj-lt"/>
              </a:rPr>
              <a:t>HOW CONNECTION LOAD BALANCING WORKS USING SCAN</a:t>
            </a:r>
          </a:p>
          <a:p>
            <a:pPr>
              <a:lnSpc>
                <a:spcPct val="100000"/>
              </a:lnSpc>
            </a:pPr>
            <a:r>
              <a:rPr lang="en-IN" sz="2000" dirty="0" smtClean="0">
                <a:latin typeface="+mj-lt"/>
              </a:rPr>
              <a:t>For clients connecting using Oracle SQL*Net 11g Release 2, three IP addresses will be received by the client by resolving the SCAN name through DNS . The client will then go through the list it receives from the DNS and try connecting through one of the IPs received. If the client receives an error, it will try the other addresses before returning an error to the user or application. This is similar to how client connection failover works in previous releases when an address list is provided in the client connection string.</a:t>
            </a:r>
            <a:br>
              <a:rPr lang="en-IN" sz="2000" dirty="0" smtClean="0">
                <a:latin typeface="+mj-lt"/>
              </a:rPr>
            </a:br>
            <a:r>
              <a:rPr lang="en-IN" sz="2000" dirty="0" smtClean="0">
                <a:latin typeface="+mj-lt"/>
              </a:rPr>
              <a:t/>
            </a:r>
            <a:br>
              <a:rPr lang="en-IN" sz="2000" dirty="0" smtClean="0">
                <a:latin typeface="+mj-lt"/>
              </a:rPr>
            </a:br>
            <a:r>
              <a:rPr lang="en-IN" sz="2000" dirty="0" smtClean="0">
                <a:latin typeface="+mj-lt"/>
              </a:rPr>
              <a:t>When a SCAN Listener receives a connection request, the SCAN Listener will check for the least loaded instance providing the requested service. It will then re-direct the connection request to the local listener on the node where the least loaded instance is running. Subsequently, the client will be given the address of the local listener. The local listener will finally create the connection to the database instance.</a:t>
            </a:r>
          </a:p>
          <a:p>
            <a:pPr>
              <a:lnSpc>
                <a:spcPct val="100000"/>
              </a:lnSpc>
            </a:pPr>
            <a:endParaRPr lang="en-IN" sz="2000" dirty="0" smtClean="0">
              <a:latin typeface="+mj-lt"/>
            </a:endParaRPr>
          </a:p>
          <a:p>
            <a:pPr>
              <a:lnSpc>
                <a:spcPct val="100000"/>
              </a:lnSpc>
            </a:pPr>
            <a:endParaRPr lang="en-IN" sz="2000" dirty="0">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146" name="CustomShape 2"/>
          <p:cNvSpPr/>
          <p:nvPr/>
        </p:nvSpPr>
        <p:spPr>
          <a:xfrm>
            <a:off x="457200" y="1600200"/>
            <a:ext cx="8224200" cy="3276600"/>
          </a:xfrm>
          <a:prstGeom prst="rect">
            <a:avLst/>
          </a:prstGeom>
          <a:noFill/>
          <a:ln>
            <a:noFill/>
          </a:ln>
        </p:spPr>
        <p:style>
          <a:lnRef idx="0">
            <a:scrgbClr r="0" g="0" b="0"/>
          </a:lnRef>
          <a:fillRef idx="0">
            <a:scrgbClr r="0" g="0" b="0"/>
          </a:fillRef>
          <a:effectRef idx="0">
            <a:scrgbClr r="0" g="0" b="0"/>
          </a:effectRef>
          <a:fontRef idx="minor"/>
        </p:style>
      </p:sp>
      <p:sp>
        <p:nvSpPr>
          <p:cNvPr id="1147"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B3020CD-B141-44D9-81D8-15023E20E6D3}" type="slidenum">
              <a:rPr lang="en-US" sz="1200" strike="noStrike">
                <a:solidFill>
                  <a:srgbClr val="8B8B8B"/>
                </a:solidFill>
                <a:latin typeface="Calibri"/>
                <a:ea typeface="DejaVu Sans"/>
              </a:rPr>
              <a:pPr algn="r">
                <a:lnSpc>
                  <a:spcPct val="100000"/>
                </a:lnSpc>
              </a:pPr>
              <a:t>46</a:t>
            </a:fld>
            <a:endParaRPr/>
          </a:p>
        </p:txBody>
      </p:sp>
      <p:sp>
        <p:nvSpPr>
          <p:cNvPr id="1148" name="CustomShape 4"/>
          <p:cNvSpPr/>
          <p:nvPr/>
        </p:nvSpPr>
        <p:spPr>
          <a:xfrm>
            <a:off x="27360" y="152280"/>
            <a:ext cx="4109400" cy="6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dirty="0">
                <a:solidFill>
                  <a:srgbClr val="000000"/>
                </a:solidFill>
                <a:latin typeface="Arial"/>
                <a:ea typeface="DejaVu Sans"/>
              </a:rPr>
              <a:t> Scan Configuration</a:t>
            </a:r>
            <a:endParaRPr dirty="0"/>
          </a:p>
        </p:txBody>
      </p:sp>
      <p:sp>
        <p:nvSpPr>
          <p:cNvPr id="1149" name="CustomShape 5"/>
          <p:cNvSpPr/>
          <p:nvPr/>
        </p:nvSpPr>
        <p:spPr>
          <a:xfrm>
            <a:off x="0" y="609600"/>
            <a:ext cx="8605080" cy="580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en-US" sz="1600" strike="noStrike" dirty="0" smtClean="0">
              <a:solidFill>
                <a:srgbClr val="000000"/>
              </a:solidFill>
              <a:latin typeface="Arial"/>
              <a:ea typeface="DejaVu Sans"/>
            </a:endParaRPr>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1150" name="CustomShape 6"/>
          <p:cNvSpPr/>
          <p:nvPr/>
        </p:nvSpPr>
        <p:spPr>
          <a:xfrm>
            <a:off x="3124080" y="6292440"/>
            <a:ext cx="4109400" cy="359640"/>
          </a:xfrm>
          <a:prstGeom prst="rect">
            <a:avLst/>
          </a:prstGeom>
          <a:noFill/>
          <a:ln>
            <a:noFill/>
          </a:ln>
        </p:spPr>
        <p:style>
          <a:lnRef idx="0">
            <a:scrgbClr r="0" g="0" b="0"/>
          </a:lnRef>
          <a:fillRef idx="0">
            <a:scrgbClr r="0" g="0" b="0"/>
          </a:fillRef>
          <a:effectRef idx="0">
            <a:scrgbClr r="0" g="0" b="0"/>
          </a:effectRef>
          <a:fontRef idx="minor"/>
        </p:style>
      </p:sp>
      <p:pic>
        <p:nvPicPr>
          <p:cNvPr id="1026" name="Picture 2"/>
          <p:cNvPicPr>
            <a:picLocks noChangeAspect="1" noChangeArrowheads="1"/>
          </p:cNvPicPr>
          <p:nvPr/>
        </p:nvPicPr>
        <p:blipFill>
          <a:blip r:embed="rId3" cstate="print"/>
          <a:srcRect/>
          <a:stretch>
            <a:fillRect/>
          </a:stretch>
        </p:blipFill>
        <p:spPr bwMode="auto">
          <a:xfrm>
            <a:off x="0" y="762000"/>
            <a:ext cx="8610600" cy="3965668"/>
          </a:xfrm>
          <a:prstGeom prst="rect">
            <a:avLst/>
          </a:prstGeom>
          <a:noFill/>
          <a:ln w="9525">
            <a:noFill/>
            <a:miter lim="800000"/>
            <a:headEnd/>
            <a:tailEnd/>
          </a:ln>
        </p:spPr>
      </p:pic>
      <p:sp>
        <p:nvSpPr>
          <p:cNvPr id="9" name="Rectangle 8"/>
          <p:cNvSpPr/>
          <p:nvPr/>
        </p:nvSpPr>
        <p:spPr>
          <a:xfrm>
            <a:off x="457200" y="4826675"/>
            <a:ext cx="8229600" cy="1477328"/>
          </a:xfrm>
          <a:prstGeom prst="rect">
            <a:avLst/>
          </a:prstGeom>
        </p:spPr>
        <p:txBody>
          <a:bodyPr wrap="square">
            <a:spAutoFit/>
          </a:bodyPr>
          <a:lstStyle/>
          <a:p>
            <a:endParaRPr lang="en-IN" dirty="0" smtClean="0"/>
          </a:p>
          <a:p>
            <a:r>
              <a:rPr lang="en-IN" b="1" dirty="0" smtClean="0">
                <a:solidFill>
                  <a:srgbClr val="000000"/>
                </a:solidFill>
                <a:latin typeface="Arial"/>
                <a:ea typeface="DejaVu Sans"/>
              </a:rPr>
              <a:t>To test through node VIP:</a:t>
            </a:r>
            <a:endParaRPr lang="en-IN" b="1" dirty="0" smtClean="0"/>
          </a:p>
          <a:p>
            <a:r>
              <a:rPr lang="en-IN" dirty="0" err="1" smtClean="0">
                <a:solidFill>
                  <a:srgbClr val="000000"/>
                </a:solidFill>
                <a:latin typeface="Arial"/>
                <a:ea typeface="DejaVu Sans"/>
              </a:rPr>
              <a:t>sqlplus</a:t>
            </a:r>
            <a:r>
              <a:rPr lang="en-IN" dirty="0" smtClean="0">
                <a:solidFill>
                  <a:srgbClr val="000000"/>
                </a:solidFill>
                <a:latin typeface="Arial"/>
                <a:ea typeface="DejaVu Sans"/>
              </a:rPr>
              <a:t> &lt;username&gt;/&lt;password&gt;@&lt;</a:t>
            </a:r>
            <a:r>
              <a:rPr lang="en-IN" dirty="0" err="1" smtClean="0">
                <a:solidFill>
                  <a:srgbClr val="000000"/>
                </a:solidFill>
                <a:latin typeface="Arial"/>
                <a:ea typeface="DejaVu Sans"/>
              </a:rPr>
              <a:t>nodename-vip.domain</a:t>
            </a:r>
            <a:r>
              <a:rPr lang="en-IN" dirty="0" smtClean="0">
                <a:solidFill>
                  <a:srgbClr val="000000"/>
                </a:solidFill>
                <a:latin typeface="Arial"/>
                <a:ea typeface="DejaVu Sans"/>
              </a:rPr>
              <a:t>&gt;:&lt;local-listener-port&gt;/&lt;service-name&gt;</a:t>
            </a:r>
            <a:endParaRPr lang="en-IN" dirty="0" smtClean="0"/>
          </a:p>
          <a:p>
            <a:pPr>
              <a:lnSpc>
                <a:spcPct val="100000"/>
              </a:lnSpc>
            </a:pPr>
            <a:endParaRPr lang="en-IN" dirty="0"/>
          </a:p>
        </p:txBody>
      </p:sp>
    </p:spTree>
  </p:cSld>
  <p:clrMapOvr>
    <a:masterClrMapping/>
  </p:clrMapOvr>
  <p:transition advTm="9547"/>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147"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B3020CD-B141-44D9-81D8-15023E20E6D3}" type="slidenum">
              <a:rPr lang="en-US" sz="1200" strike="noStrike">
                <a:solidFill>
                  <a:srgbClr val="8B8B8B"/>
                </a:solidFill>
                <a:latin typeface="Calibri"/>
                <a:ea typeface="DejaVu Sans"/>
              </a:rPr>
              <a:pPr algn="r">
                <a:lnSpc>
                  <a:spcPct val="100000"/>
                </a:lnSpc>
              </a:pPr>
              <a:t>47</a:t>
            </a:fld>
            <a:endParaRPr/>
          </a:p>
        </p:txBody>
      </p:sp>
      <p:sp>
        <p:nvSpPr>
          <p:cNvPr id="1148" name="CustomShape 4"/>
          <p:cNvSpPr/>
          <p:nvPr/>
        </p:nvSpPr>
        <p:spPr>
          <a:xfrm>
            <a:off x="27360" y="152280"/>
            <a:ext cx="8583240" cy="6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IN" sz="2000" b="1" dirty="0" smtClean="0"/>
              <a:t>Why three IPs to be configured for SCAN listener through DNS (Domain Name Server)</a:t>
            </a:r>
            <a:endParaRPr lang="en-IN" sz="2000" dirty="0" smtClean="0"/>
          </a:p>
          <a:p>
            <a:pPr>
              <a:lnSpc>
                <a:spcPct val="100000"/>
              </a:lnSpc>
            </a:pPr>
            <a:endParaRPr lang="en-IN" sz="2000" dirty="0"/>
          </a:p>
        </p:txBody>
      </p:sp>
      <p:sp>
        <p:nvSpPr>
          <p:cNvPr id="1149" name="CustomShape 5"/>
          <p:cNvSpPr/>
          <p:nvPr/>
        </p:nvSpPr>
        <p:spPr>
          <a:xfrm>
            <a:off x="0" y="609600"/>
            <a:ext cx="8605080" cy="580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1150" name="CustomShape 6"/>
          <p:cNvSpPr/>
          <p:nvPr/>
        </p:nvSpPr>
        <p:spPr>
          <a:xfrm>
            <a:off x="3124080" y="6292440"/>
            <a:ext cx="4109400" cy="359640"/>
          </a:xfrm>
          <a:prstGeom prst="rect">
            <a:avLst/>
          </a:prstGeom>
          <a:noFill/>
          <a:ln>
            <a:noFill/>
          </a:ln>
        </p:spPr>
        <p:style>
          <a:lnRef idx="0">
            <a:scrgbClr r="0" g="0" b="0"/>
          </a:lnRef>
          <a:fillRef idx="0">
            <a:scrgbClr r="0" g="0" b="0"/>
          </a:fillRef>
          <a:effectRef idx="0">
            <a:scrgbClr r="0" g="0" b="0"/>
          </a:effectRef>
          <a:fontRef idx="minor"/>
        </p:style>
      </p:sp>
      <p:sp>
        <p:nvSpPr>
          <p:cNvPr id="8" name="Rectangle 7"/>
          <p:cNvSpPr/>
          <p:nvPr/>
        </p:nvSpPr>
        <p:spPr>
          <a:xfrm>
            <a:off x="304800" y="990600"/>
            <a:ext cx="8458200" cy="5632311"/>
          </a:xfrm>
          <a:prstGeom prst="rect">
            <a:avLst/>
          </a:prstGeom>
        </p:spPr>
        <p:txBody>
          <a:bodyPr wrap="square">
            <a:spAutoFit/>
          </a:bodyPr>
          <a:lstStyle/>
          <a:p>
            <a:pPr fontAlgn="base"/>
            <a:r>
              <a:rPr lang="en-IN" sz="2000" dirty="0" smtClean="0"/>
              <a:t>If we configure 3 IPs for SCAN listener through DNS, then in case of any failure on any SCAN IP, then fail-over will happen to other running IP. Another benefit, any client access should resolved through DNS also.</a:t>
            </a:r>
          </a:p>
          <a:p>
            <a:pPr fontAlgn="base"/>
            <a:r>
              <a:rPr lang="en-IN" sz="2000" dirty="0" smtClean="0"/>
              <a:t>Failover becomes a bit of a problem if there is only one SCAN Listener. Let's assume the node where the one SCAN Listener is running on dies. Grid Infrastructure on a surviving node will start the SCAN Listener on some surviving node. It does take some time for GI to detect the failure and start it on some node. During this time, applications will not be able to connect so you'd lose high availability. Also consider the scenario where the SCAN Listener fails for some reason but the node it was running on is still operational. In that case, the SCAN Listener will not be restarted anywhere. You want more than one for high availability.</a:t>
            </a:r>
            <a:br>
              <a:rPr lang="en-IN" sz="2000" dirty="0" smtClean="0"/>
            </a:br>
            <a:endParaRPr lang="en-IN" sz="2000" dirty="0" smtClean="0"/>
          </a:p>
          <a:p>
            <a:pPr fontAlgn="base"/>
            <a:r>
              <a:rPr lang="en-IN" sz="2000" dirty="0" smtClean="0"/>
              <a:t> There are three ways we can configured our RAC environment .</a:t>
            </a:r>
            <a:br>
              <a:rPr lang="en-IN" sz="2000" dirty="0" smtClean="0"/>
            </a:br>
            <a:r>
              <a:rPr lang="en-IN" sz="2000" dirty="0" smtClean="0"/>
              <a:t>1) Non – DNS ( that means IP based RAC configuration</a:t>
            </a:r>
            <a:br>
              <a:rPr lang="en-IN" sz="2000" dirty="0" smtClean="0"/>
            </a:br>
            <a:r>
              <a:rPr lang="en-IN" sz="2000" dirty="0" smtClean="0"/>
              <a:t>( Only 1 scan </a:t>
            </a:r>
            <a:r>
              <a:rPr lang="en-IN" sz="2000" dirty="0" err="1" smtClean="0"/>
              <a:t>ip</a:t>
            </a:r>
            <a:r>
              <a:rPr lang="en-IN" sz="2000" dirty="0" smtClean="0"/>
              <a:t> will work ))</a:t>
            </a:r>
            <a:br>
              <a:rPr lang="en-IN" sz="2000" dirty="0" smtClean="0"/>
            </a:br>
            <a:r>
              <a:rPr lang="en-IN" sz="2000" dirty="0" smtClean="0"/>
              <a:t>2) DNS ( minimum 3 SCAN </a:t>
            </a:r>
            <a:r>
              <a:rPr lang="en-IN" sz="2000" dirty="0" err="1" smtClean="0"/>
              <a:t>ip</a:t>
            </a:r>
            <a:r>
              <a:rPr lang="en-IN" sz="2000" dirty="0" smtClean="0"/>
              <a:t> are required )</a:t>
            </a:r>
            <a:br>
              <a:rPr lang="en-IN" sz="2000" dirty="0" smtClean="0"/>
            </a:br>
            <a:r>
              <a:rPr lang="en-IN" sz="2000" dirty="0" smtClean="0"/>
              <a:t>3) GNS ( which we called DHCP)</a:t>
            </a:r>
            <a:endParaRPr lang="en-IN" sz="2000" dirty="0"/>
          </a:p>
        </p:txBody>
      </p:sp>
    </p:spTree>
  </p:cSld>
  <p:clrMapOvr>
    <a:masterClrMapping/>
  </p:clrMapOvr>
  <p:transition advTm="9547"/>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152"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154" name="CustomShape 4"/>
          <p:cNvSpPr/>
          <p:nvPr/>
        </p:nvSpPr>
        <p:spPr>
          <a:xfrm>
            <a:off x="262080" y="152280"/>
            <a:ext cx="3347280" cy="6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1" strike="noStrike">
                <a:solidFill>
                  <a:srgbClr val="000000"/>
                </a:solidFill>
                <a:latin typeface="Arial"/>
                <a:ea typeface="DejaVu Sans"/>
              </a:rPr>
              <a:t> SCAN Configuration</a:t>
            </a:r>
            <a:endParaRPr/>
          </a:p>
        </p:txBody>
      </p:sp>
      <p:sp>
        <p:nvSpPr>
          <p:cNvPr id="1155" name="CustomShape 5"/>
          <p:cNvSpPr/>
          <p:nvPr/>
        </p:nvSpPr>
        <p:spPr>
          <a:xfrm>
            <a:off x="199080" y="1569960"/>
            <a:ext cx="8605080" cy="63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nSpc>
                <a:spcPct val="100000"/>
              </a:lnSpc>
            </a:pPr>
            <a:endParaRPr/>
          </a:p>
        </p:txBody>
      </p:sp>
      <p:pic>
        <p:nvPicPr>
          <p:cNvPr id="1157" name="Picture 4"/>
          <p:cNvPicPr/>
          <p:nvPr/>
        </p:nvPicPr>
        <p:blipFill>
          <a:blip r:embed="rId3" cstate="print"/>
          <a:stretch/>
        </p:blipFill>
        <p:spPr>
          <a:xfrm>
            <a:off x="457200" y="914400"/>
            <a:ext cx="8305800" cy="5715000"/>
          </a:xfrm>
          <a:prstGeom prst="rect">
            <a:avLst/>
          </a:prstGeom>
          <a:ln>
            <a:noFill/>
          </a:ln>
        </p:spPr>
      </p:pic>
    </p:spTree>
  </p:cSld>
  <p:clrMapOvr>
    <a:masterClrMapping/>
  </p:clrMapOvr>
  <p:transition advTm="26106"/>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159"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160"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DE8BCFFE-8E1F-4AD4-BA47-E5B4A065151A}" type="slidenum">
              <a:rPr lang="en-US" sz="1200" strike="noStrike">
                <a:solidFill>
                  <a:srgbClr val="8B8B8B"/>
                </a:solidFill>
                <a:latin typeface="Calibri"/>
                <a:ea typeface="DejaVu Sans"/>
              </a:rPr>
              <a:pPr algn="r">
                <a:lnSpc>
                  <a:spcPct val="100000"/>
                </a:lnSpc>
              </a:pPr>
              <a:t>49</a:t>
            </a:fld>
            <a:endParaRPr/>
          </a:p>
        </p:txBody>
      </p:sp>
      <p:sp>
        <p:nvSpPr>
          <p:cNvPr id="1161" name="CustomShape 4"/>
          <p:cNvSpPr/>
          <p:nvPr/>
        </p:nvSpPr>
        <p:spPr>
          <a:xfrm>
            <a:off x="228600" y="152280"/>
            <a:ext cx="6629400" cy="6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b="1" strike="noStrike" dirty="0">
                <a:solidFill>
                  <a:srgbClr val="000000"/>
                </a:solidFill>
                <a:latin typeface="Arial"/>
                <a:ea typeface="DejaVu Sans"/>
              </a:rPr>
              <a:t> SCAN VIP Troubleshooting</a:t>
            </a:r>
            <a:endParaRPr sz="2400" dirty="0"/>
          </a:p>
        </p:txBody>
      </p:sp>
      <p:sp>
        <p:nvSpPr>
          <p:cNvPr id="1162" name="CustomShape 5"/>
          <p:cNvSpPr/>
          <p:nvPr/>
        </p:nvSpPr>
        <p:spPr>
          <a:xfrm>
            <a:off x="199080" y="1569960"/>
            <a:ext cx="8605080" cy="450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US" sz="2400" strike="noStrike" dirty="0" smtClean="0">
                <a:solidFill>
                  <a:srgbClr val="000000"/>
                </a:solidFill>
                <a:latin typeface="+mj-lt"/>
                <a:ea typeface="DejaVu Sans"/>
              </a:rPr>
              <a:t>SCAN Configuration</a:t>
            </a:r>
            <a:endParaRPr sz="2400" dirty="0">
              <a:latin typeface="+mj-lt"/>
            </a:endParaRPr>
          </a:p>
          <a:p>
            <a:pPr>
              <a:lnSpc>
                <a:spcPct val="100000"/>
              </a:lnSpc>
            </a:pPr>
            <a:r>
              <a:rPr lang="en-US" sz="2400" strike="noStrike" dirty="0" smtClean="0">
                <a:solidFill>
                  <a:srgbClr val="000000"/>
                </a:solidFill>
                <a:latin typeface="+mj-lt"/>
                <a:ea typeface="DejaVu Sans"/>
              </a:rPr>
              <a:t>   $</a:t>
            </a:r>
            <a:r>
              <a:rPr lang="en-US" sz="2400" strike="noStrike" dirty="0">
                <a:solidFill>
                  <a:srgbClr val="000000"/>
                </a:solidFill>
                <a:latin typeface="+mj-lt"/>
                <a:ea typeface="DejaVu Sans"/>
              </a:rPr>
              <a:t>GRID_HOME/bin/</a:t>
            </a:r>
            <a:r>
              <a:rPr lang="en-US" sz="2400" strike="noStrike" dirty="0" err="1">
                <a:solidFill>
                  <a:srgbClr val="000000"/>
                </a:solidFill>
                <a:latin typeface="+mj-lt"/>
                <a:ea typeface="DejaVu Sans"/>
              </a:rPr>
              <a:t>srvctl</a:t>
            </a:r>
            <a:r>
              <a:rPr lang="en-US" sz="2400" strike="noStrike" dirty="0">
                <a:solidFill>
                  <a:srgbClr val="000000"/>
                </a:solidFill>
                <a:latin typeface="+mj-lt"/>
                <a:ea typeface="DejaVu Sans"/>
              </a:rPr>
              <a:t> </a:t>
            </a:r>
            <a:r>
              <a:rPr lang="en-US" sz="2400" strike="noStrike" dirty="0" err="1">
                <a:solidFill>
                  <a:srgbClr val="000000"/>
                </a:solidFill>
                <a:latin typeface="+mj-lt"/>
                <a:ea typeface="DejaVu Sans"/>
              </a:rPr>
              <a:t>config</a:t>
            </a:r>
            <a:r>
              <a:rPr lang="en-US" sz="2400" strike="noStrike" dirty="0">
                <a:solidFill>
                  <a:srgbClr val="000000"/>
                </a:solidFill>
                <a:latin typeface="+mj-lt"/>
                <a:ea typeface="DejaVu Sans"/>
              </a:rPr>
              <a:t> scan</a:t>
            </a:r>
            <a:endParaRPr sz="2400" dirty="0">
              <a:latin typeface="+mj-lt"/>
            </a:endParaRPr>
          </a:p>
          <a:p>
            <a:pPr>
              <a:lnSpc>
                <a:spcPct val="100000"/>
              </a:lnSpc>
            </a:pPr>
            <a:endParaRPr sz="2400" dirty="0">
              <a:latin typeface="+mj-lt"/>
            </a:endParaRPr>
          </a:p>
          <a:p>
            <a:pPr>
              <a:lnSpc>
                <a:spcPct val="100000"/>
              </a:lnSpc>
              <a:buFont typeface="Arial"/>
              <a:buChar char="•"/>
            </a:pPr>
            <a:r>
              <a:rPr lang="en-US" sz="2400" strike="noStrike" dirty="0">
                <a:solidFill>
                  <a:srgbClr val="000000"/>
                </a:solidFill>
                <a:latin typeface="+mj-lt"/>
                <a:ea typeface="DejaVu Sans"/>
              </a:rPr>
              <a:t>SCAN Listener Configuration:</a:t>
            </a:r>
            <a:endParaRPr sz="2400" dirty="0">
              <a:latin typeface="+mj-lt"/>
            </a:endParaRPr>
          </a:p>
          <a:p>
            <a:pPr>
              <a:lnSpc>
                <a:spcPct val="100000"/>
              </a:lnSpc>
            </a:pPr>
            <a:endParaRPr lang="en-US" sz="2400" strike="noStrike" dirty="0" smtClean="0">
              <a:solidFill>
                <a:srgbClr val="000000"/>
              </a:solidFill>
              <a:latin typeface="+mj-lt"/>
              <a:ea typeface="DejaVu Sans"/>
            </a:endParaRPr>
          </a:p>
          <a:p>
            <a:pPr>
              <a:lnSpc>
                <a:spcPct val="100000"/>
              </a:lnSpc>
            </a:pPr>
            <a:r>
              <a:rPr lang="en-US" sz="2400" strike="noStrike" dirty="0" smtClean="0">
                <a:solidFill>
                  <a:srgbClr val="000000"/>
                </a:solidFill>
                <a:latin typeface="+mj-lt"/>
                <a:ea typeface="DejaVu Sans"/>
              </a:rPr>
              <a:t>$</a:t>
            </a:r>
            <a:r>
              <a:rPr lang="en-US" sz="2400" strike="noStrike" dirty="0">
                <a:solidFill>
                  <a:srgbClr val="000000"/>
                </a:solidFill>
                <a:latin typeface="+mj-lt"/>
                <a:ea typeface="DejaVu Sans"/>
              </a:rPr>
              <a:t>GRID_HOME/bin/</a:t>
            </a:r>
            <a:r>
              <a:rPr lang="en-US" sz="2400" strike="noStrike" dirty="0" err="1">
                <a:solidFill>
                  <a:srgbClr val="000000"/>
                </a:solidFill>
                <a:latin typeface="+mj-lt"/>
                <a:ea typeface="DejaVu Sans"/>
              </a:rPr>
              <a:t>srvctl</a:t>
            </a:r>
            <a:r>
              <a:rPr lang="en-US" sz="2400" strike="noStrike" dirty="0">
                <a:solidFill>
                  <a:srgbClr val="000000"/>
                </a:solidFill>
                <a:latin typeface="+mj-lt"/>
                <a:ea typeface="DejaVu Sans"/>
              </a:rPr>
              <a:t> </a:t>
            </a:r>
            <a:r>
              <a:rPr lang="en-US" sz="2400" strike="noStrike" dirty="0" err="1">
                <a:solidFill>
                  <a:srgbClr val="000000"/>
                </a:solidFill>
                <a:latin typeface="+mj-lt"/>
                <a:ea typeface="DejaVu Sans"/>
              </a:rPr>
              <a:t>config</a:t>
            </a:r>
            <a:r>
              <a:rPr lang="en-US" sz="2400" strike="noStrike" dirty="0">
                <a:solidFill>
                  <a:srgbClr val="000000"/>
                </a:solidFill>
                <a:latin typeface="+mj-lt"/>
                <a:ea typeface="DejaVu Sans"/>
              </a:rPr>
              <a:t> </a:t>
            </a:r>
            <a:r>
              <a:rPr lang="en-US" sz="2400" strike="noStrike" dirty="0" err="1">
                <a:solidFill>
                  <a:srgbClr val="000000"/>
                </a:solidFill>
                <a:latin typeface="+mj-lt"/>
                <a:ea typeface="DejaVu Sans"/>
              </a:rPr>
              <a:t>scan_listener</a:t>
            </a:r>
            <a:endParaRPr sz="2400" dirty="0">
              <a:latin typeface="+mj-lt"/>
            </a:endParaRPr>
          </a:p>
          <a:p>
            <a:pPr>
              <a:lnSpc>
                <a:spcPct val="100000"/>
              </a:lnSpc>
              <a:buFont typeface="Arial"/>
              <a:buChar char="•"/>
            </a:pPr>
            <a:r>
              <a:rPr lang="en-US" sz="2400" strike="noStrike" dirty="0">
                <a:solidFill>
                  <a:srgbClr val="000000"/>
                </a:solidFill>
                <a:latin typeface="+mj-lt"/>
                <a:ea typeface="DejaVu Sans"/>
              </a:rPr>
              <a:t>SCAN Listener Resource Status</a:t>
            </a:r>
            <a:r>
              <a:rPr lang="en-US" sz="2400" strike="noStrike" dirty="0" smtClean="0">
                <a:solidFill>
                  <a:srgbClr val="000000"/>
                </a:solidFill>
                <a:latin typeface="+mj-lt"/>
                <a:ea typeface="DejaVu Sans"/>
              </a:rPr>
              <a:t>:</a:t>
            </a:r>
          </a:p>
          <a:p>
            <a:pPr>
              <a:lnSpc>
                <a:spcPct val="100000"/>
              </a:lnSpc>
            </a:pPr>
            <a:endParaRPr lang="en-US" sz="2400" dirty="0" smtClean="0">
              <a:solidFill>
                <a:srgbClr val="000000"/>
              </a:solidFill>
              <a:latin typeface="+mj-lt"/>
              <a:ea typeface="DejaVu Sans"/>
            </a:endParaRPr>
          </a:p>
          <a:p>
            <a:pPr>
              <a:lnSpc>
                <a:spcPct val="100000"/>
              </a:lnSpc>
            </a:pPr>
            <a:r>
              <a:rPr lang="en-US" sz="2400" strike="noStrike" dirty="0" smtClean="0">
                <a:solidFill>
                  <a:srgbClr val="000000"/>
                </a:solidFill>
                <a:latin typeface="+mj-lt"/>
                <a:ea typeface="DejaVu Sans"/>
              </a:rPr>
              <a:t>$</a:t>
            </a:r>
            <a:r>
              <a:rPr lang="en-US" sz="2400" strike="noStrike" dirty="0">
                <a:solidFill>
                  <a:srgbClr val="000000"/>
                </a:solidFill>
                <a:latin typeface="+mj-lt"/>
                <a:ea typeface="DejaVu Sans"/>
              </a:rPr>
              <a:t>GRID_HOME/bin/</a:t>
            </a:r>
            <a:r>
              <a:rPr lang="en-US" sz="2400" strike="noStrike" dirty="0" err="1">
                <a:solidFill>
                  <a:srgbClr val="000000"/>
                </a:solidFill>
                <a:latin typeface="+mj-lt"/>
                <a:ea typeface="DejaVu Sans"/>
              </a:rPr>
              <a:t>crsctl</a:t>
            </a:r>
            <a:r>
              <a:rPr lang="en-US" sz="2400" strike="noStrike" dirty="0">
                <a:solidFill>
                  <a:srgbClr val="000000"/>
                </a:solidFill>
                <a:latin typeface="+mj-lt"/>
                <a:ea typeface="DejaVu Sans"/>
              </a:rPr>
              <a:t> stat res -w "TYPE = </a:t>
            </a:r>
            <a:r>
              <a:rPr lang="en-US" sz="2400" strike="noStrike" dirty="0" err="1">
                <a:solidFill>
                  <a:srgbClr val="000000"/>
                </a:solidFill>
                <a:latin typeface="+mj-lt"/>
                <a:ea typeface="DejaVu Sans"/>
              </a:rPr>
              <a:t>ora.scan_listener.type</a:t>
            </a:r>
            <a:r>
              <a:rPr lang="en-US" sz="2400" strike="noStrike" dirty="0">
                <a:solidFill>
                  <a:srgbClr val="000000"/>
                </a:solidFill>
                <a:latin typeface="+mj-lt"/>
                <a:ea typeface="DejaVu Sans"/>
              </a:rPr>
              <a:t>“</a:t>
            </a:r>
            <a:endParaRPr sz="2400" dirty="0">
              <a:latin typeface="+mj-lt"/>
            </a:endParaRPr>
          </a:p>
          <a:p>
            <a:pPr>
              <a:lnSpc>
                <a:spcPct val="100000"/>
              </a:lnSpc>
            </a:pPr>
            <a:endParaRPr sz="2400" dirty="0">
              <a:latin typeface="+mj-lt"/>
            </a:endParaRPr>
          </a:p>
          <a:p>
            <a:pPr>
              <a:lnSpc>
                <a:spcPct val="100000"/>
              </a:lnSpc>
              <a:buFont typeface="Arial"/>
              <a:buChar char="•"/>
            </a:pPr>
            <a:r>
              <a:rPr lang="en-US" sz="2400" strike="noStrike" dirty="0">
                <a:solidFill>
                  <a:srgbClr val="000000"/>
                </a:solidFill>
                <a:latin typeface="+mj-lt"/>
                <a:ea typeface="DejaVu Sans"/>
              </a:rPr>
              <a:t>$GRID_HOME/Listener.ora </a:t>
            </a:r>
            <a:endParaRPr sz="2400" dirty="0">
              <a:latin typeface="+mj-lt"/>
            </a:endParaRPr>
          </a:p>
          <a:p>
            <a:pPr>
              <a:lnSpc>
                <a:spcPct val="100000"/>
              </a:lnSpc>
              <a:buFont typeface="Arial"/>
              <a:buChar char="•"/>
            </a:pPr>
            <a:r>
              <a:rPr lang="en-US" sz="2400" strike="noStrike" dirty="0">
                <a:solidFill>
                  <a:srgbClr val="000000"/>
                </a:solidFill>
                <a:latin typeface="+mj-lt"/>
                <a:ea typeface="DejaVu Sans"/>
              </a:rPr>
              <a:t>Local and remote listener parameters</a:t>
            </a:r>
            <a:endParaRPr sz="2400" dirty="0">
              <a:latin typeface="+mj-lt"/>
            </a:endParaRPr>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Tree>
  </p:cSld>
  <p:clrMapOvr>
    <a:masterClrMapping/>
  </p:clrMapOvr>
  <p:transition advTm="2976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Picture 489"/>
          <p:cNvPicPr/>
          <p:nvPr/>
        </p:nvPicPr>
        <p:blipFill>
          <a:blip r:embed="rId2" cstate="print"/>
          <a:stretch/>
        </p:blipFill>
        <p:spPr>
          <a:xfrm>
            <a:off x="548640" y="329760"/>
            <a:ext cx="8137800" cy="3053160"/>
          </a:xfrm>
          <a:prstGeom prst="rect">
            <a:avLst/>
          </a:prstGeom>
          <a:ln>
            <a:noFill/>
          </a:ln>
        </p:spPr>
      </p:pic>
      <p:sp>
        <p:nvSpPr>
          <p:cNvPr id="491" name="CustomShape 1"/>
          <p:cNvSpPr/>
          <p:nvPr/>
        </p:nvSpPr>
        <p:spPr>
          <a:xfrm>
            <a:off x="548640" y="3505200"/>
            <a:ext cx="8138160" cy="335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000" b="1" strike="noStrike" dirty="0">
                <a:latin typeface="Cambria" pitchFamily="18" charset="0"/>
              </a:rPr>
              <a:t>Component(Hardware) </a:t>
            </a:r>
            <a:endParaRPr sz="2000" dirty="0">
              <a:latin typeface="Cambria" pitchFamily="18" charset="0"/>
            </a:endParaRPr>
          </a:p>
          <a:p>
            <a:r>
              <a:rPr lang="en-US" sz="2000" strike="noStrike" dirty="0" smtClean="0">
                <a:latin typeface="Cambria" pitchFamily="18" charset="0"/>
              </a:rPr>
              <a:t>1</a:t>
            </a:r>
            <a:r>
              <a:rPr lang="en-US" sz="2000" strike="noStrike" dirty="0">
                <a:latin typeface="Cambria" pitchFamily="18" charset="0"/>
              </a:rPr>
              <a:t>) Two or more nodes</a:t>
            </a:r>
            <a:endParaRPr sz="2000" dirty="0">
              <a:latin typeface="Cambria" pitchFamily="18" charset="0"/>
            </a:endParaRPr>
          </a:p>
          <a:p>
            <a:r>
              <a:rPr lang="en-US" sz="2000" strike="noStrike" dirty="0">
                <a:latin typeface="Cambria" pitchFamily="18" charset="0"/>
              </a:rPr>
              <a:t>2) shared storage </a:t>
            </a:r>
            <a:endParaRPr sz="2000" dirty="0">
              <a:latin typeface="Cambria" pitchFamily="18" charset="0"/>
            </a:endParaRPr>
          </a:p>
          <a:p>
            <a:r>
              <a:rPr lang="en-US" sz="2000" dirty="0" smtClean="0">
                <a:latin typeface="Cambria" pitchFamily="18" charset="0"/>
              </a:rPr>
              <a:t>a</a:t>
            </a:r>
            <a:r>
              <a:rPr lang="en-US" sz="2000" strike="noStrike" dirty="0" smtClean="0">
                <a:latin typeface="Cambria" pitchFamily="18" charset="0"/>
              </a:rPr>
              <a:t>) SAN(Storage </a:t>
            </a:r>
            <a:r>
              <a:rPr lang="en-US" sz="2000" strike="noStrike" dirty="0">
                <a:latin typeface="Cambria" pitchFamily="18" charset="0"/>
              </a:rPr>
              <a:t>Area Network)</a:t>
            </a:r>
            <a:endParaRPr sz="2000" dirty="0">
              <a:latin typeface="Cambria" pitchFamily="18" charset="0"/>
            </a:endParaRPr>
          </a:p>
          <a:p>
            <a:r>
              <a:rPr lang="en-US" sz="2000" dirty="0" smtClean="0">
                <a:latin typeface="Cambria" pitchFamily="18" charset="0"/>
              </a:rPr>
              <a:t>b</a:t>
            </a:r>
            <a:r>
              <a:rPr lang="en-US" sz="2000" strike="noStrike" dirty="0" smtClean="0">
                <a:latin typeface="Cambria" pitchFamily="18" charset="0"/>
              </a:rPr>
              <a:t>) NAS(Network </a:t>
            </a:r>
            <a:r>
              <a:rPr lang="en-US" sz="2000" strike="noStrike" dirty="0">
                <a:latin typeface="Cambria" pitchFamily="18" charset="0"/>
              </a:rPr>
              <a:t>Attached storage)</a:t>
            </a:r>
            <a:endParaRPr sz="2000" dirty="0">
              <a:latin typeface="Cambria" pitchFamily="18" charset="0"/>
            </a:endParaRPr>
          </a:p>
          <a:p>
            <a:r>
              <a:rPr lang="en-US" sz="2000" dirty="0" smtClean="0">
                <a:latin typeface="Cambria" pitchFamily="18" charset="0"/>
              </a:rPr>
              <a:t>c</a:t>
            </a:r>
            <a:r>
              <a:rPr lang="en-US" sz="2000" strike="noStrike" dirty="0" smtClean="0">
                <a:latin typeface="Cambria" pitchFamily="18" charset="0"/>
              </a:rPr>
              <a:t>)DAS(Direct </a:t>
            </a:r>
            <a:r>
              <a:rPr lang="en-US" sz="2000" strike="noStrike" dirty="0">
                <a:latin typeface="Cambria" pitchFamily="18" charset="0"/>
              </a:rPr>
              <a:t>Attached Storage)</a:t>
            </a:r>
            <a:endParaRPr sz="2000" dirty="0">
              <a:latin typeface="Cambria" pitchFamily="18" charset="0"/>
            </a:endParaRPr>
          </a:p>
          <a:p>
            <a:r>
              <a:rPr lang="en-US" sz="2000" dirty="0" smtClean="0">
                <a:latin typeface="Cambria" pitchFamily="18" charset="0"/>
              </a:rPr>
              <a:t>3</a:t>
            </a:r>
            <a:r>
              <a:rPr lang="en-US" sz="2000" strike="noStrike" dirty="0" smtClean="0">
                <a:latin typeface="Cambria" pitchFamily="18" charset="0"/>
              </a:rPr>
              <a:t>) Minimum </a:t>
            </a:r>
            <a:r>
              <a:rPr lang="en-US" sz="2000" strike="noStrike" dirty="0">
                <a:latin typeface="Cambria" pitchFamily="18" charset="0"/>
              </a:rPr>
              <a:t>two switches</a:t>
            </a:r>
            <a:endParaRPr sz="2000" dirty="0">
              <a:latin typeface="Cambria" pitchFamily="18" charset="0"/>
            </a:endParaRPr>
          </a:p>
          <a:p>
            <a:r>
              <a:rPr lang="en-US" sz="2000" strike="noStrike" dirty="0" smtClean="0">
                <a:latin typeface="Cambria" pitchFamily="18" charset="0"/>
              </a:rPr>
              <a:t>4) Minimum 2 NIC </a:t>
            </a:r>
            <a:r>
              <a:rPr lang="en-US" sz="2000" strike="noStrike" dirty="0">
                <a:latin typeface="Cambria" pitchFamily="18" charset="0"/>
              </a:rPr>
              <a:t>card per each </a:t>
            </a:r>
            <a:r>
              <a:rPr lang="en-US" sz="2000" strike="noStrike" dirty="0" smtClean="0">
                <a:latin typeface="Cambria" pitchFamily="18" charset="0"/>
              </a:rPr>
              <a:t>node</a:t>
            </a:r>
            <a:r>
              <a:rPr lang="en-US" sz="2000" dirty="0">
                <a:latin typeface="Cambria" pitchFamily="18" charset="0"/>
              </a:rPr>
              <a:t>(</a:t>
            </a:r>
            <a:r>
              <a:rPr lang="en-US" sz="2000" strike="noStrike" dirty="0" smtClean="0">
                <a:latin typeface="Cambria" pitchFamily="18" charset="0"/>
              </a:rPr>
              <a:t> NIC </a:t>
            </a:r>
            <a:r>
              <a:rPr lang="en-US" sz="2000" strike="noStrike" dirty="0">
                <a:latin typeface="Cambria" pitchFamily="18" charset="0"/>
              </a:rPr>
              <a:t>means LAN </a:t>
            </a:r>
            <a:r>
              <a:rPr lang="en-US" sz="2000" strike="noStrike" dirty="0" smtClean="0">
                <a:latin typeface="Cambria" pitchFamily="18" charset="0"/>
              </a:rPr>
              <a:t>Card)</a:t>
            </a:r>
            <a:endParaRPr sz="2000" dirty="0">
              <a:latin typeface="Cambria" pitchFamily="18" charset="0"/>
            </a:endParaRPr>
          </a:p>
          <a:p>
            <a:r>
              <a:rPr lang="en-US" sz="2000" dirty="0">
                <a:latin typeface="Cambria" pitchFamily="18" charset="0"/>
              </a:rPr>
              <a:t>5</a:t>
            </a:r>
            <a:r>
              <a:rPr lang="en-US" sz="2000" strike="noStrike" dirty="0" smtClean="0">
                <a:latin typeface="Cambria" pitchFamily="18" charset="0"/>
              </a:rPr>
              <a:t>) </a:t>
            </a:r>
            <a:r>
              <a:rPr lang="en-US" sz="2000" strike="noStrike" dirty="0">
                <a:latin typeface="Cambria" pitchFamily="18" charset="0"/>
              </a:rPr>
              <a:t>Minimum one SCSI Card each Node</a:t>
            </a:r>
            <a:endParaRPr sz="2000" dirty="0">
              <a:latin typeface="Cambria" pitchFamily="18" charset="0"/>
            </a:endParaRPr>
          </a:p>
          <a:p>
            <a:r>
              <a:rPr lang="en-US" sz="2000" dirty="0" smtClean="0">
                <a:latin typeface="Cambria" pitchFamily="18" charset="0"/>
              </a:rPr>
              <a:t>6</a:t>
            </a:r>
            <a:r>
              <a:rPr lang="en-US" sz="2000" strike="noStrike" dirty="0" smtClean="0">
                <a:latin typeface="Cambria" pitchFamily="18" charset="0"/>
              </a:rPr>
              <a:t>) </a:t>
            </a:r>
            <a:r>
              <a:rPr lang="en-US" sz="2000" strike="noStrike" dirty="0">
                <a:latin typeface="Cambria" pitchFamily="18" charset="0"/>
              </a:rPr>
              <a:t>LAN Cables</a:t>
            </a:r>
            <a:endParaRPr sz="2000" dirty="0">
              <a:latin typeface="Cambria" pitchFamily="18" charset="0"/>
            </a:endParaRPr>
          </a:p>
        </p:txBody>
      </p:sp>
    </p:spTree>
  </p:cSld>
  <p:clrMapOvr>
    <a:masterClrMapping/>
  </p:clrMapOvr>
  <p:transition advTm="18304"/>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0" name="CustomShape 1"/>
          <p:cNvSpPr/>
          <p:nvPr/>
        </p:nvSpPr>
        <p:spPr>
          <a:xfrm>
            <a:off x="761760" y="75960"/>
            <a:ext cx="7997040" cy="53364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600" strike="noStrike" dirty="0">
                <a:solidFill>
                  <a:srgbClr val="000000"/>
                </a:solidFill>
                <a:latin typeface="Arial"/>
                <a:ea typeface="DejaVu Sans"/>
              </a:rPr>
              <a:t>Load Balancing</a:t>
            </a:r>
            <a:endParaRPr dirty="0"/>
          </a:p>
        </p:txBody>
      </p:sp>
      <p:sp>
        <p:nvSpPr>
          <p:cNvPr id="1101" name="CustomShape 2"/>
          <p:cNvSpPr/>
          <p:nvPr/>
        </p:nvSpPr>
        <p:spPr>
          <a:xfrm>
            <a:off x="228600" y="762000"/>
            <a:ext cx="8915400" cy="60960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r>
              <a:rPr lang="en-US" b="1" strike="noStrike" dirty="0">
                <a:solidFill>
                  <a:srgbClr val="000000"/>
                </a:solidFill>
                <a:latin typeface="Calibri"/>
                <a:ea typeface="Calibri"/>
              </a:rPr>
              <a:t>LOAD BALANCING</a:t>
            </a:r>
            <a:r>
              <a:rPr lang="en-US" strike="noStrike" dirty="0">
                <a:solidFill>
                  <a:srgbClr val="000000"/>
                </a:solidFill>
                <a:latin typeface="Arial"/>
                <a:ea typeface="DejaVu Sans"/>
              </a:rPr>
              <a:t>: The Oracle RAC system can distribute the load over running nodes this feature called as load balancing.</a:t>
            </a:r>
            <a:endParaRPr dirty="0"/>
          </a:p>
          <a:p>
            <a:r>
              <a:rPr lang="en-US" strike="noStrike" dirty="0">
                <a:solidFill>
                  <a:srgbClr val="000000"/>
                </a:solidFill>
                <a:latin typeface="Arial"/>
                <a:ea typeface="DejaVu Sans"/>
              </a:rPr>
              <a:t>There are two methods of load balancing</a:t>
            </a:r>
            <a:endParaRPr dirty="0"/>
          </a:p>
          <a:p>
            <a:r>
              <a:rPr lang="en-US" strike="noStrike" dirty="0">
                <a:solidFill>
                  <a:srgbClr val="000000"/>
                </a:solidFill>
                <a:latin typeface="Arial"/>
                <a:ea typeface="DejaVu Sans"/>
              </a:rPr>
              <a:t>1.Client load balancing</a:t>
            </a:r>
            <a:endParaRPr dirty="0"/>
          </a:p>
          <a:p>
            <a:pPr>
              <a:lnSpc>
                <a:spcPct val="115000"/>
              </a:lnSpc>
            </a:pPr>
            <a:r>
              <a:rPr lang="en-US" strike="noStrike" dirty="0">
                <a:solidFill>
                  <a:srgbClr val="000000"/>
                </a:solidFill>
                <a:latin typeface="Arial"/>
                <a:ea typeface="DejaVu Sans"/>
              </a:rPr>
              <a:t>2.Server load balancing</a:t>
            </a:r>
            <a:endParaRPr dirty="0"/>
          </a:p>
          <a:p>
            <a:pPr>
              <a:lnSpc>
                <a:spcPct val="115000"/>
              </a:lnSpc>
            </a:pPr>
            <a:r>
              <a:rPr lang="en-US" b="1" strike="noStrike" dirty="0">
                <a:solidFill>
                  <a:srgbClr val="000000"/>
                </a:solidFill>
                <a:latin typeface="Calibri"/>
                <a:ea typeface="Calibri"/>
              </a:rPr>
              <a:t>Client Load Balancing </a:t>
            </a:r>
            <a:r>
              <a:rPr lang="en-US" strike="noStrike" dirty="0">
                <a:solidFill>
                  <a:srgbClr val="000000"/>
                </a:solidFill>
                <a:latin typeface="Arial"/>
                <a:ea typeface="DejaVu Sans"/>
              </a:rPr>
              <a:t>distributes new connections among Oracle RAC nodes means it enables clients to randomize connection request among all the available listener. so that no one server is overloaded with connection requests and it is configured at net service name level by providing multiple descriptions in a description list or multiple addresses in an address list. For example, if connection fails over to another node in case of failure, the client load balancing ensures that the redirected connections are distributed among the other nodes in the RAC.</a:t>
            </a:r>
            <a:endParaRPr dirty="0"/>
          </a:p>
          <a:p>
            <a:pPr>
              <a:lnSpc>
                <a:spcPct val="115000"/>
              </a:lnSpc>
            </a:pPr>
            <a:r>
              <a:rPr lang="en-US" b="1" strike="noStrike" dirty="0">
                <a:solidFill>
                  <a:srgbClr val="000000"/>
                </a:solidFill>
                <a:latin typeface="Calibri"/>
                <a:ea typeface="Calibri"/>
              </a:rPr>
              <a:t>Configure Client-side connect-time load balancing</a:t>
            </a:r>
            <a:r>
              <a:rPr lang="en-US" strike="noStrike" dirty="0">
                <a:solidFill>
                  <a:srgbClr val="000000"/>
                </a:solidFill>
                <a:latin typeface="Arial"/>
                <a:ea typeface="DejaVu Sans"/>
              </a:rPr>
              <a:t> by setting LOAD_BALANCE=ON in the corresponding client side TNS entry.</a:t>
            </a:r>
            <a:endParaRPr dirty="0"/>
          </a:p>
          <a:p>
            <a:pPr>
              <a:lnSpc>
                <a:spcPct val="115000"/>
              </a:lnSpc>
            </a:pPr>
            <a:r>
              <a:rPr lang="en-US" strike="noStrike" dirty="0">
                <a:solidFill>
                  <a:srgbClr val="000000"/>
                </a:solidFill>
                <a:latin typeface="Arial"/>
                <a:ea typeface="DejaVu Sans"/>
              </a:rPr>
              <a:t>TESTRAC =</a:t>
            </a:r>
            <a:endParaRPr dirty="0"/>
          </a:p>
          <a:p>
            <a:pPr>
              <a:lnSpc>
                <a:spcPct val="115000"/>
              </a:lnSpc>
            </a:pPr>
            <a:r>
              <a:rPr lang="en-US" strike="noStrike" dirty="0">
                <a:solidFill>
                  <a:srgbClr val="000000"/>
                </a:solidFill>
                <a:latin typeface="Arial"/>
                <a:ea typeface="DejaVu Sans"/>
              </a:rPr>
              <a:t>(DESCRIPTION =</a:t>
            </a:r>
            <a:endParaRPr dirty="0"/>
          </a:p>
          <a:p>
            <a:pPr>
              <a:lnSpc>
                <a:spcPct val="115000"/>
              </a:lnSpc>
            </a:pPr>
            <a:r>
              <a:rPr lang="en-US" strike="noStrike" dirty="0">
                <a:solidFill>
                  <a:srgbClr val="000000"/>
                </a:solidFill>
                <a:latin typeface="Arial"/>
                <a:ea typeface="DejaVu Sans"/>
              </a:rPr>
              <a:t>(ADDRESS_LIST=</a:t>
            </a:r>
            <a:endParaRPr dirty="0"/>
          </a:p>
          <a:p>
            <a:pPr>
              <a:lnSpc>
                <a:spcPct val="115000"/>
              </a:lnSpc>
            </a:pPr>
            <a:r>
              <a:rPr lang="en-US" b="1" strike="noStrike" dirty="0">
                <a:solidFill>
                  <a:srgbClr val="000000"/>
                </a:solidFill>
                <a:latin typeface="Calibri"/>
                <a:ea typeface="Calibri"/>
              </a:rPr>
              <a:t>(LOAD_BALANCE</a:t>
            </a:r>
            <a:r>
              <a:rPr lang="en-US" strike="noStrike" dirty="0">
                <a:solidFill>
                  <a:srgbClr val="000000"/>
                </a:solidFill>
                <a:latin typeface="Calibri"/>
                <a:ea typeface="Calibri"/>
              </a:rPr>
              <a:t> = ON</a:t>
            </a:r>
            <a:r>
              <a:rPr lang="en-US" b="1" strike="noStrike" dirty="0">
                <a:solidFill>
                  <a:srgbClr val="000000"/>
                </a:solidFill>
                <a:latin typeface="Calibri"/>
                <a:ea typeface="Calibri"/>
              </a:rPr>
              <a:t>)</a:t>
            </a:r>
            <a:endParaRPr dirty="0"/>
          </a:p>
          <a:p>
            <a:pPr>
              <a:lnSpc>
                <a:spcPct val="115000"/>
              </a:lnSpc>
            </a:pPr>
            <a:r>
              <a:rPr lang="en-US" strike="noStrike" dirty="0">
                <a:solidFill>
                  <a:srgbClr val="000000"/>
                </a:solidFill>
                <a:latin typeface="Arial"/>
                <a:ea typeface="DejaVu Sans"/>
              </a:rPr>
              <a:t>(ADDRESS = (PROTOCOL = TCP)(HOST = TESTRAC1-VIP)(PORT = 1521))</a:t>
            </a:r>
            <a:endParaRPr dirty="0"/>
          </a:p>
          <a:p>
            <a:pPr>
              <a:lnSpc>
                <a:spcPct val="115000"/>
              </a:lnSpc>
            </a:pPr>
            <a:r>
              <a:rPr lang="en-US" strike="noStrike" dirty="0">
                <a:solidFill>
                  <a:srgbClr val="000000"/>
                </a:solidFill>
                <a:latin typeface="Arial"/>
                <a:ea typeface="DejaVu Sans"/>
              </a:rPr>
              <a:t>(ADDRESS = (PROTOCOL = TCP)(HOST = TESTRAC2-VIP)(PORT = 1521))</a:t>
            </a:r>
            <a:endParaRPr dirty="0"/>
          </a:p>
          <a:p>
            <a:pPr>
              <a:lnSpc>
                <a:spcPct val="115000"/>
              </a:lnSpc>
            </a:pPr>
            <a:r>
              <a:rPr lang="en-US" strike="noStrike" dirty="0">
                <a:solidFill>
                  <a:srgbClr val="000000"/>
                </a:solidFill>
                <a:latin typeface="Arial"/>
                <a:ea typeface="DejaVu Sans"/>
              </a:rPr>
              <a:t>)</a:t>
            </a:r>
            <a:endParaRPr dirty="0"/>
          </a:p>
          <a:p>
            <a:pPr>
              <a:lnSpc>
                <a:spcPct val="115000"/>
              </a:lnSpc>
            </a:pPr>
            <a:r>
              <a:rPr lang="en-US" strike="noStrike" dirty="0">
                <a:solidFill>
                  <a:srgbClr val="000000"/>
                </a:solidFill>
                <a:latin typeface="Arial"/>
                <a:ea typeface="DejaVu Sans"/>
              </a:rPr>
              <a:t>(CONNECT_DATA = (SERVICE_NAME = testdb.oracleracexpert.com))</a:t>
            </a:r>
            <a:endParaRPr dirty="0"/>
          </a:p>
          <a:p>
            <a:pPr>
              <a:lnSpc>
                <a:spcPct val="115000"/>
              </a:lnSpc>
            </a:pPr>
            <a:r>
              <a:rPr lang="en-US" strike="noStrike" dirty="0">
                <a:solidFill>
                  <a:srgbClr val="000000"/>
                </a:solidFill>
                <a:latin typeface="Arial"/>
                <a:ea typeface="DejaVu Sans"/>
              </a:rPr>
              <a:t>)</a:t>
            </a:r>
            <a:endParaRPr dirty="0"/>
          </a:p>
          <a:p>
            <a:pPr>
              <a:lnSpc>
                <a:spcPct val="100000"/>
              </a:lnSpc>
            </a:pPr>
            <a:endParaRPr dirty="0"/>
          </a:p>
        </p:txBody>
      </p:sp>
    </p:spTree>
  </p:cSld>
  <p:clrMapOvr>
    <a:masterClrMapping/>
  </p:clrMapOvr>
  <p:transition advTm="25364"/>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304800" y="609600"/>
            <a:ext cx="8839200" cy="4557274"/>
          </a:xfrm>
          <a:prstGeom prst="rect">
            <a:avLst/>
          </a:prstGeom>
          <a:noFill/>
          <a:ln w="9525" cap="flat">
            <a:noFill/>
            <a:round/>
            <a:headEnd/>
            <a:tailEnd/>
          </a:ln>
          <a:effectLst/>
        </p:spPr>
        <p:txBody>
          <a:bodyPr wrap="square" lIns="90000" tIns="46800" rIns="90000" bIns="46800">
            <a:spAutoFit/>
          </a:bodyPr>
          <a:lstStyle/>
          <a:p>
            <a:pP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dirty="0" smtClean="0">
                <a:solidFill>
                  <a:srgbClr val="000000"/>
                </a:solidFill>
              </a:rPr>
              <a:t>PMON </a:t>
            </a:r>
            <a:r>
              <a:rPr lang="en-IN" dirty="0" smtClean="0">
                <a:solidFill>
                  <a:srgbClr val="000000"/>
                </a:solidFill>
              </a:rPr>
              <a:t>process communicates with other listeners and distributes processing workload among Oracle RAC nodes. It divides the connection load evenly between all available listeners and distributes new user session connection requests to the least loaded listener(s) based on the total number of sessions which are already connected. Each listener communicates with the other listener(s) via each database instance’s PMON.</a:t>
            </a:r>
            <a:r>
              <a:rPr lang="en-IN" dirty="0" smtClean="0">
                <a:solidFill>
                  <a:srgbClr val="000000"/>
                </a:solidFill>
                <a:ea typeface="Arial"/>
              </a:rPr>
              <a:t>PMON process registers database with database’s local  </a:t>
            </a:r>
            <a:r>
              <a:rPr lang="en-IN" dirty="0" smtClean="0">
                <a:solidFill>
                  <a:srgbClr val="000000"/>
                </a:solidFill>
                <a:ea typeface="Arial"/>
              </a:rPr>
              <a:t>listener</a:t>
            </a:r>
            <a:endParaRPr lang="en-US" dirty="0" smtClean="0">
              <a:solidFill>
                <a:srgbClr val="000000"/>
              </a:solidFill>
            </a:endParaRP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00"/>
                </a:solidFill>
              </a:rPr>
              <a:t>PMON </a:t>
            </a:r>
            <a:r>
              <a:rPr lang="en-US" dirty="0">
                <a:solidFill>
                  <a:srgbClr val="000000"/>
                </a:solidFill>
              </a:rPr>
              <a:t>process communicates with other listeners</a:t>
            </a: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solidFill>
                <a:srgbClr val="000000"/>
              </a:solidFill>
            </a:endParaRPr>
          </a:p>
          <a:p>
            <a:pPr marL="457200" lvl="1" indent="0" algn="l">
              <a:spcBef>
                <a:spcPct val="0"/>
              </a:spcBef>
              <a:buFont typeface="Futura Bk"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PMON process registers database with database’s local  listener</a:t>
            </a:r>
          </a:p>
          <a:p>
            <a:pPr marL="457200" lvl="1" indent="0" algn="l">
              <a:spcBef>
                <a:spcPct val="0"/>
              </a:spcBef>
              <a:buFont typeface="Futura Bk"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Cross-registers database with listeners on all other nodes in the cluster </a:t>
            </a:r>
          </a:p>
          <a:p>
            <a:pPr marL="457200" lvl="1" indent="0" algn="l">
              <a:spcBef>
                <a:spcPct val="0"/>
              </a:spcBef>
              <a:buFont typeface="Futura Bk"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PMON by default checks CPU every 3 seconds</a:t>
            </a:r>
          </a:p>
          <a:p>
            <a:pPr marL="457200" lvl="1" indent="0" algn="l">
              <a:spcBef>
                <a:spcPct val="0"/>
              </a:spcBef>
              <a:buFont typeface="Futura Bk"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PMON updates the listener with statistics. </a:t>
            </a:r>
          </a:p>
          <a:p>
            <a:pPr marL="457200" lvl="1" indent="0"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 By default, PMON updates TNSLSNR every 10 minutes.</a:t>
            </a:r>
          </a:p>
          <a:p>
            <a:pPr marL="457200" lvl="1" indent="0" algn="l">
              <a:spcBef>
                <a:spcPct val="0"/>
              </a:spcBef>
              <a:buFont typeface="Futura Bk" pitchFamily="32"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Listener routes incoming connections to the least loaded instance.</a:t>
            </a: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solidFill>
                <a:srgbClr val="000000"/>
              </a:solidFill>
            </a:endParaRP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000000"/>
              </a:solidFill>
            </a:endParaRPr>
          </a:p>
        </p:txBody>
      </p:sp>
      <p:sp>
        <p:nvSpPr>
          <p:cNvPr id="21506" name="Text Box 2"/>
          <p:cNvSpPr txBox="1">
            <a:spLocks noChangeArrowheads="1"/>
          </p:cNvSpPr>
          <p:nvPr/>
        </p:nvSpPr>
        <p:spPr bwMode="auto">
          <a:xfrm>
            <a:off x="228600" y="6351"/>
            <a:ext cx="7772400" cy="925511"/>
          </a:xfrm>
          <a:prstGeom prst="rect">
            <a:avLst/>
          </a:prstGeom>
          <a:noFill/>
          <a:ln w="9525" cap="flat">
            <a:noFill/>
            <a:round/>
            <a:headEnd/>
            <a:tailEnd/>
          </a:ln>
          <a:effectLst/>
        </p:spPr>
        <p:txBody>
          <a:bodyPr wrap="square" lIns="90000" tIns="46800" rIns="90000" bIns="46800">
            <a:spAutoFit/>
          </a:bodyPr>
          <a:lstStyle/>
          <a:p>
            <a:pPr algn="ct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solidFill>
                  <a:srgbClr val="000000"/>
                </a:solidFill>
              </a:rPr>
              <a:t> </a:t>
            </a:r>
            <a:r>
              <a:rPr lang="en-US" sz="2800" dirty="0">
                <a:solidFill>
                  <a:srgbClr val="000000"/>
                </a:solidFill>
              </a:rPr>
              <a:t>Server Side Load Balancing</a:t>
            </a: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rgbClr val="000000"/>
                </a:solidFill>
                <a:latin typeface="Arial" pitchFamily="34" charset="0"/>
              </a:rPr>
              <a:t> </a:t>
            </a:r>
          </a:p>
        </p:txBody>
      </p:sp>
      <p:sp>
        <p:nvSpPr>
          <p:cNvPr id="21507" name="Freeform 3"/>
          <p:cNvSpPr>
            <a:spLocks noChangeArrowheads="1"/>
          </p:cNvSpPr>
          <p:nvPr/>
        </p:nvSpPr>
        <p:spPr bwMode="auto">
          <a:xfrm>
            <a:off x="1828800" y="5410200"/>
            <a:ext cx="838200" cy="914400"/>
          </a:xfrm>
          <a:custGeom>
            <a:avLst/>
            <a:gdLst>
              <a:gd name="T0" fmla="*/ 0 w 21600"/>
              <a:gd name="T1" fmla="*/ 0 h 21600"/>
              <a:gd name="T2" fmla="*/ 16263407 w 21600"/>
              <a:gd name="T3" fmla="*/ 0 h 21600"/>
              <a:gd name="T4" fmla="*/ 32526815 w 21600"/>
              <a:gd name="T5" fmla="*/ 0 h 21600"/>
              <a:gd name="T6" fmla="*/ 32526815 w 21600"/>
              <a:gd name="T7" fmla="*/ 19354798 h 21600"/>
              <a:gd name="T8" fmla="*/ 31025467 w 21600"/>
              <a:gd name="T9" fmla="*/ 38709597 h 21600"/>
              <a:gd name="T10" fmla="*/ 16263407 w 21600"/>
              <a:gd name="T11" fmla="*/ 38709597 h 21600"/>
              <a:gd name="T12" fmla="*/ 1751334 w 21600"/>
              <a:gd name="T13" fmla="*/ 38709597 h 21600"/>
              <a:gd name="T14" fmla="*/ 0 w 21600"/>
              <a:gd name="T15" fmla="*/ 19354798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360" cap="sq">
            <a:solidFill>
              <a:srgbClr val="000000"/>
            </a:solidFill>
            <a:miter lim="800000"/>
            <a:headEnd/>
            <a:tailEnd/>
          </a:ln>
          <a:effectLst/>
        </p:spPr>
        <p:txBody>
          <a:bodyPr wrap="none" anchor="ctr"/>
          <a:lstStyle/>
          <a:p>
            <a:endParaRPr lang="en-IN"/>
          </a:p>
        </p:txBody>
      </p:sp>
      <p:sp>
        <p:nvSpPr>
          <p:cNvPr id="21508" name="Freeform 4"/>
          <p:cNvSpPr>
            <a:spLocks noChangeArrowheads="1"/>
          </p:cNvSpPr>
          <p:nvPr/>
        </p:nvSpPr>
        <p:spPr bwMode="auto">
          <a:xfrm>
            <a:off x="3124200" y="5410200"/>
            <a:ext cx="838200" cy="914400"/>
          </a:xfrm>
          <a:custGeom>
            <a:avLst/>
            <a:gdLst>
              <a:gd name="T0" fmla="*/ 0 w 21600"/>
              <a:gd name="T1" fmla="*/ 0 h 21600"/>
              <a:gd name="T2" fmla="*/ 16263407 w 21600"/>
              <a:gd name="T3" fmla="*/ 0 h 21600"/>
              <a:gd name="T4" fmla="*/ 32526815 w 21600"/>
              <a:gd name="T5" fmla="*/ 0 h 21600"/>
              <a:gd name="T6" fmla="*/ 32526815 w 21600"/>
              <a:gd name="T7" fmla="*/ 19354798 h 21600"/>
              <a:gd name="T8" fmla="*/ 31025467 w 21600"/>
              <a:gd name="T9" fmla="*/ 38709597 h 21600"/>
              <a:gd name="T10" fmla="*/ 16263407 w 21600"/>
              <a:gd name="T11" fmla="*/ 38709597 h 21600"/>
              <a:gd name="T12" fmla="*/ 1751334 w 21600"/>
              <a:gd name="T13" fmla="*/ 38709597 h 21600"/>
              <a:gd name="T14" fmla="*/ 0 w 21600"/>
              <a:gd name="T15" fmla="*/ 19354798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360" cap="sq">
            <a:solidFill>
              <a:srgbClr val="000000"/>
            </a:solidFill>
            <a:miter lim="800000"/>
            <a:headEnd/>
            <a:tailEnd/>
          </a:ln>
          <a:effectLst/>
        </p:spPr>
        <p:txBody>
          <a:bodyPr wrap="none" anchor="ctr"/>
          <a:lstStyle/>
          <a:p>
            <a:endParaRPr lang="en-IN"/>
          </a:p>
        </p:txBody>
      </p:sp>
      <p:sp>
        <p:nvSpPr>
          <p:cNvPr id="21509" name="Freeform 5"/>
          <p:cNvSpPr>
            <a:spLocks noChangeArrowheads="1"/>
          </p:cNvSpPr>
          <p:nvPr/>
        </p:nvSpPr>
        <p:spPr bwMode="auto">
          <a:xfrm>
            <a:off x="4495800" y="5410200"/>
            <a:ext cx="838200" cy="914400"/>
          </a:xfrm>
          <a:custGeom>
            <a:avLst/>
            <a:gdLst>
              <a:gd name="T0" fmla="*/ 0 w 21600"/>
              <a:gd name="T1" fmla="*/ 0 h 21600"/>
              <a:gd name="T2" fmla="*/ 16263407 w 21600"/>
              <a:gd name="T3" fmla="*/ 0 h 21600"/>
              <a:gd name="T4" fmla="*/ 32526815 w 21600"/>
              <a:gd name="T5" fmla="*/ 0 h 21600"/>
              <a:gd name="T6" fmla="*/ 32526815 w 21600"/>
              <a:gd name="T7" fmla="*/ 19354798 h 21600"/>
              <a:gd name="T8" fmla="*/ 31025467 w 21600"/>
              <a:gd name="T9" fmla="*/ 38709597 h 21600"/>
              <a:gd name="T10" fmla="*/ 16263407 w 21600"/>
              <a:gd name="T11" fmla="*/ 38709597 h 21600"/>
              <a:gd name="T12" fmla="*/ 1751334 w 21600"/>
              <a:gd name="T13" fmla="*/ 38709597 h 21600"/>
              <a:gd name="T14" fmla="*/ 0 w 21600"/>
              <a:gd name="T15" fmla="*/ 19354798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360" cap="sq">
            <a:solidFill>
              <a:srgbClr val="000000"/>
            </a:solidFill>
            <a:miter lim="800000"/>
            <a:headEnd/>
            <a:tailEnd/>
          </a:ln>
          <a:effectLst/>
        </p:spPr>
        <p:txBody>
          <a:bodyPr wrap="none" anchor="ctr"/>
          <a:lstStyle/>
          <a:p>
            <a:endParaRPr lang="en-IN"/>
          </a:p>
        </p:txBody>
      </p:sp>
      <p:sp>
        <p:nvSpPr>
          <p:cNvPr id="21510" name="AutoShape 6"/>
          <p:cNvSpPr>
            <a:spLocks noChangeArrowheads="1"/>
          </p:cNvSpPr>
          <p:nvPr/>
        </p:nvSpPr>
        <p:spPr bwMode="auto">
          <a:xfrm>
            <a:off x="3124200" y="4267200"/>
            <a:ext cx="914400" cy="609600"/>
          </a:xfrm>
          <a:prstGeom prst="flowChartAlternateProcess">
            <a:avLst/>
          </a:prstGeom>
          <a:solidFill>
            <a:srgbClr val="0071B4"/>
          </a:solidFill>
          <a:ln w="9360" cap="sq">
            <a:solidFill>
              <a:srgbClr val="000000"/>
            </a:solidFill>
            <a:miter lim="800000"/>
            <a:headEnd/>
            <a:tailEnd/>
          </a:ln>
          <a:effectLst/>
        </p:spPr>
        <p:txBody>
          <a:bodyPr wrap="none" lIns="90000" tIns="46800" rIns="90000" bIns="46800"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dirty="0">
                <a:solidFill>
                  <a:srgbClr val="000000"/>
                </a:solidFill>
                <a:latin typeface="Arial" pitchFamily="34" charset="0"/>
              </a:rPr>
              <a:t>PMON</a:t>
            </a:r>
          </a:p>
        </p:txBody>
      </p:sp>
      <p:sp>
        <p:nvSpPr>
          <p:cNvPr id="21511" name="Line 7"/>
          <p:cNvSpPr>
            <a:spLocks noChangeShapeType="1"/>
          </p:cNvSpPr>
          <p:nvPr/>
        </p:nvSpPr>
        <p:spPr bwMode="auto">
          <a:xfrm flipH="1">
            <a:off x="2513013" y="4953000"/>
            <a:ext cx="460375" cy="152400"/>
          </a:xfrm>
          <a:prstGeom prst="line">
            <a:avLst/>
          </a:prstGeom>
          <a:noFill/>
          <a:ln w="9360" cap="sq">
            <a:solidFill>
              <a:srgbClr val="000000"/>
            </a:solidFill>
            <a:miter lim="800000"/>
            <a:headEnd/>
            <a:tailEnd type="triangle" w="med" len="med"/>
          </a:ln>
          <a:effectLst/>
        </p:spPr>
        <p:txBody>
          <a:bodyPr/>
          <a:lstStyle/>
          <a:p>
            <a:endParaRPr lang="en-IN"/>
          </a:p>
        </p:txBody>
      </p:sp>
      <p:sp>
        <p:nvSpPr>
          <p:cNvPr id="21512" name="Line 8"/>
          <p:cNvSpPr>
            <a:spLocks noChangeShapeType="1"/>
          </p:cNvSpPr>
          <p:nvPr/>
        </p:nvSpPr>
        <p:spPr bwMode="auto">
          <a:xfrm>
            <a:off x="3581400" y="5029200"/>
            <a:ext cx="1588" cy="152400"/>
          </a:xfrm>
          <a:prstGeom prst="line">
            <a:avLst/>
          </a:prstGeom>
          <a:noFill/>
          <a:ln w="9360" cap="sq">
            <a:solidFill>
              <a:srgbClr val="000000"/>
            </a:solidFill>
            <a:miter lim="800000"/>
            <a:headEnd/>
            <a:tailEnd type="triangle" w="med" len="med"/>
          </a:ln>
          <a:effectLst/>
        </p:spPr>
        <p:txBody>
          <a:bodyPr/>
          <a:lstStyle/>
          <a:p>
            <a:endParaRPr lang="en-IN"/>
          </a:p>
        </p:txBody>
      </p:sp>
      <p:sp>
        <p:nvSpPr>
          <p:cNvPr id="21513" name="Line 9"/>
          <p:cNvSpPr>
            <a:spLocks noChangeShapeType="1"/>
          </p:cNvSpPr>
          <p:nvPr/>
        </p:nvSpPr>
        <p:spPr bwMode="auto">
          <a:xfrm>
            <a:off x="4114800" y="4953000"/>
            <a:ext cx="457200" cy="152400"/>
          </a:xfrm>
          <a:prstGeom prst="line">
            <a:avLst/>
          </a:prstGeom>
          <a:noFill/>
          <a:ln w="9360" cap="sq">
            <a:solidFill>
              <a:srgbClr val="000000"/>
            </a:solidFill>
            <a:miter lim="800000"/>
            <a:headEnd/>
            <a:tailEnd type="triangle" w="med" len="med"/>
          </a:ln>
          <a:effectLst/>
        </p:spPr>
        <p:txBody>
          <a:bodyPr/>
          <a:lstStyle/>
          <a:p>
            <a:endParaRPr lang="en-IN"/>
          </a:p>
        </p:txBody>
      </p:sp>
      <p:sp>
        <p:nvSpPr>
          <p:cNvPr id="21514" name="Rectangle 10"/>
          <p:cNvSpPr>
            <a:spLocks noChangeArrowheads="1"/>
          </p:cNvSpPr>
          <p:nvPr/>
        </p:nvSpPr>
        <p:spPr bwMode="auto">
          <a:xfrm>
            <a:off x="1828800" y="5257800"/>
            <a:ext cx="838200" cy="152400"/>
          </a:xfrm>
          <a:prstGeom prst="rect">
            <a:avLst/>
          </a:prstGeom>
          <a:solidFill>
            <a:srgbClr val="F3F3F3"/>
          </a:solidFill>
          <a:ln w="9360" cap="sq">
            <a:solidFill>
              <a:srgbClr val="000000"/>
            </a:solidFill>
            <a:miter lim="800000"/>
            <a:headEnd/>
            <a:tailEnd/>
          </a:ln>
          <a:effectLst/>
        </p:spPr>
        <p:txBody>
          <a:bodyPr wrap="none" lIns="90000" tIns="46800" rIns="90000" bIns="46800"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latin typeface="Arial" pitchFamily="34" charset="0"/>
              </a:rPr>
              <a:t>Listener</a:t>
            </a:r>
          </a:p>
        </p:txBody>
      </p:sp>
      <p:sp>
        <p:nvSpPr>
          <p:cNvPr id="21515" name="Rectangle 11"/>
          <p:cNvSpPr>
            <a:spLocks noChangeArrowheads="1"/>
          </p:cNvSpPr>
          <p:nvPr/>
        </p:nvSpPr>
        <p:spPr bwMode="auto">
          <a:xfrm>
            <a:off x="4495800" y="5257800"/>
            <a:ext cx="838200" cy="152400"/>
          </a:xfrm>
          <a:prstGeom prst="rect">
            <a:avLst/>
          </a:prstGeom>
          <a:solidFill>
            <a:srgbClr val="F3F3F3"/>
          </a:solidFill>
          <a:ln w="9360" cap="sq">
            <a:solidFill>
              <a:srgbClr val="000000"/>
            </a:solidFill>
            <a:miter lim="800000"/>
            <a:headEnd/>
            <a:tailEnd/>
          </a:ln>
          <a:effectLst/>
        </p:spPr>
        <p:txBody>
          <a:bodyPr wrap="none" lIns="90000" tIns="46800" rIns="90000" bIns="46800"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latin typeface="Arial" pitchFamily="34" charset="0"/>
              </a:rPr>
              <a:t>Listener</a:t>
            </a:r>
          </a:p>
        </p:txBody>
      </p:sp>
      <p:sp>
        <p:nvSpPr>
          <p:cNvPr id="21516" name="Rectangle 12"/>
          <p:cNvSpPr>
            <a:spLocks noChangeArrowheads="1"/>
          </p:cNvSpPr>
          <p:nvPr/>
        </p:nvSpPr>
        <p:spPr bwMode="auto">
          <a:xfrm>
            <a:off x="3124200" y="5257800"/>
            <a:ext cx="838200" cy="152400"/>
          </a:xfrm>
          <a:prstGeom prst="rect">
            <a:avLst/>
          </a:prstGeom>
          <a:solidFill>
            <a:srgbClr val="F3F3F3"/>
          </a:solidFill>
          <a:ln w="9360" cap="sq">
            <a:solidFill>
              <a:srgbClr val="000000"/>
            </a:solidFill>
            <a:miter lim="800000"/>
            <a:headEnd/>
            <a:tailEnd/>
          </a:ln>
          <a:effectLst/>
        </p:spPr>
        <p:txBody>
          <a:bodyPr wrap="none" lIns="90000" tIns="46800" rIns="90000" bIns="46800"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latin typeface="Arial" pitchFamily="34" charset="0"/>
              </a:rPr>
              <a:t>Listener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150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150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150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1505">
                                            <p:txEl>
                                              <p:pRg st="6" end="6"/>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2150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additive="repl">
                                        <p:cTn id="24" dur="1" fill="hold">
                                          <p:stCondLst>
                                            <p:cond delay="0"/>
                                          </p:stCondLst>
                                        </p:cTn>
                                        <p:tgtEl>
                                          <p:spTgt spid="2150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04800" y="4397375"/>
            <a:ext cx="8612188" cy="1908175"/>
          </a:xfrm>
          <a:prstGeom prst="rect">
            <a:avLst/>
          </a:prstGeom>
          <a:noFill/>
          <a:ln w="9525" cap="flat">
            <a:noFill/>
            <a:round/>
            <a:headEnd/>
            <a:tailEnd/>
          </a:ln>
          <a:effectLst/>
        </p:spPr>
        <p:txBody>
          <a:bodyPr wrap="none" lIns="90000" tIns="46800" rIns="90000" bIns="46800" anchor="ctr">
            <a:spAutoFit/>
          </a:bodyPr>
          <a:lstStyle/>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a:solidFill>
                  <a:srgbClr val="000000"/>
                </a:solidFill>
              </a:rPr>
              <a:t>TNSNAMES entry</a:t>
            </a: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700">
              <a:solidFill>
                <a:srgbClr val="000000"/>
              </a:solidFill>
            </a:endParaRP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a:solidFill>
                  <a:srgbClr val="000000"/>
                </a:solidFill>
              </a:rPr>
              <a:t>LISTENERS_RACDB = </a:t>
            </a: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a:solidFill>
                  <a:srgbClr val="000000"/>
                </a:solidFill>
              </a:rPr>
              <a:t>       (ADDRESS_LIST = </a:t>
            </a: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a:solidFill>
                  <a:srgbClr val="000000"/>
                </a:solidFill>
              </a:rPr>
              <a:t>                 (ADDRESS = (PROTOCOL = TCP)(HOST = rac1-vip)(PORT = 1521))</a:t>
            </a: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a:solidFill>
                  <a:srgbClr val="000000"/>
                </a:solidFill>
              </a:rPr>
              <a:t>                 (ADDRESS = (PROTOCOL = TCP)(HOST = rac2-vip)(PORT = 1521))</a:t>
            </a: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700">
                <a:solidFill>
                  <a:srgbClr val="000000"/>
                </a:solidFill>
              </a:rPr>
              <a:t>                 (ADDRESS = (PROTOCOL = TCP)(HOST = rac3-vip)(PORT = 1521)) </a:t>
            </a:r>
          </a:p>
        </p:txBody>
      </p:sp>
      <p:sp>
        <p:nvSpPr>
          <p:cNvPr id="22530" name="Text Box 2"/>
          <p:cNvSpPr txBox="1">
            <a:spLocks noChangeArrowheads="1"/>
          </p:cNvSpPr>
          <p:nvPr/>
        </p:nvSpPr>
        <p:spPr bwMode="auto">
          <a:xfrm>
            <a:off x="381000" y="1066800"/>
            <a:ext cx="8534400" cy="947738"/>
          </a:xfrm>
          <a:prstGeom prst="rect">
            <a:avLst/>
          </a:prstGeom>
          <a:noFill/>
          <a:ln w="9525" cap="flat">
            <a:noFill/>
            <a:round/>
            <a:headEnd/>
            <a:tailEnd/>
          </a:ln>
          <a:effectLst/>
        </p:spPr>
        <p:txBody>
          <a:bodyPr lIns="90000" tIns="46800" rIns="90000" bIns="46800">
            <a:spAutoFit/>
          </a:bodyPr>
          <a:lstStyle/>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000000"/>
                </a:solidFill>
              </a:rPr>
              <a:t>How does PMON which listeners to register with?</a:t>
            </a:r>
            <a:r>
              <a:rPr lang="en-US" sz="2000">
                <a:solidFill>
                  <a:srgbClr val="000000"/>
                </a:solidFill>
              </a:rPr>
              <a:t>		</a:t>
            </a:r>
          </a:p>
        </p:txBody>
      </p:sp>
      <p:sp>
        <p:nvSpPr>
          <p:cNvPr id="22531" name="Text Box 3"/>
          <p:cNvSpPr txBox="1">
            <a:spLocks noChangeArrowheads="1"/>
          </p:cNvSpPr>
          <p:nvPr/>
        </p:nvSpPr>
        <p:spPr bwMode="auto">
          <a:xfrm>
            <a:off x="228600" y="6350"/>
            <a:ext cx="7250113" cy="917575"/>
          </a:xfrm>
          <a:prstGeom prst="rect">
            <a:avLst/>
          </a:prstGeom>
          <a:noFill/>
          <a:ln w="9525" cap="flat">
            <a:noFill/>
            <a:round/>
            <a:headEnd/>
            <a:tailEnd/>
          </a:ln>
          <a:effectLst/>
        </p:spPr>
        <p:txBody>
          <a:bodyPr wrap="none" lIns="90000" tIns="46800" rIns="90000" bIns="46800">
            <a:spAutoFit/>
          </a:bodyPr>
          <a:lstStyle/>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a:solidFill>
                  <a:srgbClr val="000000"/>
                </a:solidFill>
              </a:rPr>
              <a:t>Server Side Load Balancing</a:t>
            </a: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Arial" pitchFamily="34" charset="0"/>
              </a:rPr>
              <a:t> </a:t>
            </a:r>
          </a:p>
        </p:txBody>
      </p:sp>
      <p:sp>
        <p:nvSpPr>
          <p:cNvPr id="22532" name="Freeform 4"/>
          <p:cNvSpPr>
            <a:spLocks noChangeArrowheads="1"/>
          </p:cNvSpPr>
          <p:nvPr/>
        </p:nvSpPr>
        <p:spPr bwMode="auto">
          <a:xfrm>
            <a:off x="457200" y="3276600"/>
            <a:ext cx="838200" cy="914400"/>
          </a:xfrm>
          <a:custGeom>
            <a:avLst/>
            <a:gdLst>
              <a:gd name="T0" fmla="*/ 0 w 21600"/>
              <a:gd name="T1" fmla="*/ 0 h 21600"/>
              <a:gd name="T2" fmla="*/ 16263407 w 21600"/>
              <a:gd name="T3" fmla="*/ 0 h 21600"/>
              <a:gd name="T4" fmla="*/ 32526815 w 21600"/>
              <a:gd name="T5" fmla="*/ 0 h 21600"/>
              <a:gd name="T6" fmla="*/ 32526815 w 21600"/>
              <a:gd name="T7" fmla="*/ 19354798 h 21600"/>
              <a:gd name="T8" fmla="*/ 31025467 w 21600"/>
              <a:gd name="T9" fmla="*/ 38709597 h 21600"/>
              <a:gd name="T10" fmla="*/ 16263407 w 21600"/>
              <a:gd name="T11" fmla="*/ 38709597 h 21600"/>
              <a:gd name="T12" fmla="*/ 1751334 w 21600"/>
              <a:gd name="T13" fmla="*/ 38709597 h 21600"/>
              <a:gd name="T14" fmla="*/ 0 w 21600"/>
              <a:gd name="T15" fmla="*/ 19354798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360" cap="sq">
            <a:solidFill>
              <a:srgbClr val="000000"/>
            </a:solidFill>
            <a:miter lim="800000"/>
            <a:headEnd/>
            <a:tailEnd/>
          </a:ln>
          <a:effectLst/>
        </p:spPr>
        <p:txBody>
          <a:bodyPr wrap="none" anchor="ctr"/>
          <a:lstStyle/>
          <a:p>
            <a:endParaRPr lang="en-IN"/>
          </a:p>
        </p:txBody>
      </p:sp>
      <p:sp>
        <p:nvSpPr>
          <p:cNvPr id="22533" name="Freeform 5"/>
          <p:cNvSpPr>
            <a:spLocks noChangeArrowheads="1"/>
          </p:cNvSpPr>
          <p:nvPr/>
        </p:nvSpPr>
        <p:spPr bwMode="auto">
          <a:xfrm>
            <a:off x="1752600" y="3276600"/>
            <a:ext cx="838200" cy="914400"/>
          </a:xfrm>
          <a:custGeom>
            <a:avLst/>
            <a:gdLst>
              <a:gd name="T0" fmla="*/ 0 w 21600"/>
              <a:gd name="T1" fmla="*/ 0 h 21600"/>
              <a:gd name="T2" fmla="*/ 16263407 w 21600"/>
              <a:gd name="T3" fmla="*/ 0 h 21600"/>
              <a:gd name="T4" fmla="*/ 32526815 w 21600"/>
              <a:gd name="T5" fmla="*/ 0 h 21600"/>
              <a:gd name="T6" fmla="*/ 32526815 w 21600"/>
              <a:gd name="T7" fmla="*/ 19354798 h 21600"/>
              <a:gd name="T8" fmla="*/ 31025467 w 21600"/>
              <a:gd name="T9" fmla="*/ 38709597 h 21600"/>
              <a:gd name="T10" fmla="*/ 16263407 w 21600"/>
              <a:gd name="T11" fmla="*/ 38709597 h 21600"/>
              <a:gd name="T12" fmla="*/ 1751334 w 21600"/>
              <a:gd name="T13" fmla="*/ 38709597 h 21600"/>
              <a:gd name="T14" fmla="*/ 0 w 21600"/>
              <a:gd name="T15" fmla="*/ 19354798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360" cap="sq">
            <a:solidFill>
              <a:srgbClr val="000000"/>
            </a:solidFill>
            <a:miter lim="800000"/>
            <a:headEnd/>
            <a:tailEnd/>
          </a:ln>
          <a:effectLst/>
        </p:spPr>
        <p:txBody>
          <a:bodyPr wrap="none" anchor="ctr"/>
          <a:lstStyle/>
          <a:p>
            <a:endParaRPr lang="en-IN"/>
          </a:p>
        </p:txBody>
      </p:sp>
      <p:sp>
        <p:nvSpPr>
          <p:cNvPr id="22534" name="Freeform 6"/>
          <p:cNvSpPr>
            <a:spLocks noChangeArrowheads="1"/>
          </p:cNvSpPr>
          <p:nvPr/>
        </p:nvSpPr>
        <p:spPr bwMode="auto">
          <a:xfrm>
            <a:off x="3124200" y="3276600"/>
            <a:ext cx="838200" cy="914400"/>
          </a:xfrm>
          <a:custGeom>
            <a:avLst/>
            <a:gdLst>
              <a:gd name="T0" fmla="*/ 0 w 21600"/>
              <a:gd name="T1" fmla="*/ 0 h 21600"/>
              <a:gd name="T2" fmla="*/ 16263407 w 21600"/>
              <a:gd name="T3" fmla="*/ 0 h 21600"/>
              <a:gd name="T4" fmla="*/ 32526815 w 21600"/>
              <a:gd name="T5" fmla="*/ 0 h 21600"/>
              <a:gd name="T6" fmla="*/ 32526815 w 21600"/>
              <a:gd name="T7" fmla="*/ 19354798 h 21600"/>
              <a:gd name="T8" fmla="*/ 31025467 w 21600"/>
              <a:gd name="T9" fmla="*/ 38709597 h 21600"/>
              <a:gd name="T10" fmla="*/ 16263407 w 21600"/>
              <a:gd name="T11" fmla="*/ 38709597 h 21600"/>
              <a:gd name="T12" fmla="*/ 1751334 w 21600"/>
              <a:gd name="T13" fmla="*/ 38709597 h 21600"/>
              <a:gd name="T14" fmla="*/ 0 w 21600"/>
              <a:gd name="T15" fmla="*/ 19354798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360" cap="sq">
            <a:solidFill>
              <a:srgbClr val="000000"/>
            </a:solidFill>
            <a:miter lim="800000"/>
            <a:headEnd/>
            <a:tailEnd/>
          </a:ln>
          <a:effectLst/>
        </p:spPr>
        <p:txBody>
          <a:bodyPr wrap="none" anchor="ctr"/>
          <a:lstStyle/>
          <a:p>
            <a:endParaRPr lang="en-IN"/>
          </a:p>
        </p:txBody>
      </p:sp>
      <p:sp>
        <p:nvSpPr>
          <p:cNvPr id="22535" name="AutoShape 7"/>
          <p:cNvSpPr>
            <a:spLocks noChangeArrowheads="1"/>
          </p:cNvSpPr>
          <p:nvPr/>
        </p:nvSpPr>
        <p:spPr bwMode="auto">
          <a:xfrm>
            <a:off x="1752600" y="2133600"/>
            <a:ext cx="914400" cy="609600"/>
          </a:xfrm>
          <a:prstGeom prst="flowChartAlternateProcess">
            <a:avLst/>
          </a:prstGeom>
          <a:solidFill>
            <a:srgbClr val="0071B4"/>
          </a:solidFill>
          <a:ln w="9360" cap="sq">
            <a:solidFill>
              <a:srgbClr val="000000"/>
            </a:solidFill>
            <a:miter lim="800000"/>
            <a:headEnd/>
            <a:tailEnd/>
          </a:ln>
          <a:effectLst/>
        </p:spPr>
        <p:txBody>
          <a:bodyPr wrap="none" lIns="90000" tIns="46800" rIns="90000" bIns="46800"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Arial" pitchFamily="34" charset="0"/>
              </a:rPr>
              <a:t>PMON</a:t>
            </a:r>
          </a:p>
        </p:txBody>
      </p:sp>
      <p:sp>
        <p:nvSpPr>
          <p:cNvPr id="22536" name="Line 8"/>
          <p:cNvSpPr>
            <a:spLocks noChangeShapeType="1"/>
          </p:cNvSpPr>
          <p:nvPr/>
        </p:nvSpPr>
        <p:spPr bwMode="auto">
          <a:xfrm flipH="1">
            <a:off x="1141413" y="2819400"/>
            <a:ext cx="460375" cy="152400"/>
          </a:xfrm>
          <a:prstGeom prst="line">
            <a:avLst/>
          </a:prstGeom>
          <a:noFill/>
          <a:ln w="9360" cap="sq">
            <a:solidFill>
              <a:srgbClr val="000000"/>
            </a:solidFill>
            <a:miter lim="800000"/>
            <a:headEnd/>
            <a:tailEnd type="triangle" w="med" len="med"/>
          </a:ln>
          <a:effectLst/>
        </p:spPr>
        <p:txBody>
          <a:bodyPr/>
          <a:lstStyle/>
          <a:p>
            <a:endParaRPr lang="en-IN"/>
          </a:p>
        </p:txBody>
      </p:sp>
      <p:sp>
        <p:nvSpPr>
          <p:cNvPr id="22537" name="Line 9"/>
          <p:cNvSpPr>
            <a:spLocks noChangeShapeType="1"/>
          </p:cNvSpPr>
          <p:nvPr/>
        </p:nvSpPr>
        <p:spPr bwMode="auto">
          <a:xfrm>
            <a:off x="2209800" y="2895600"/>
            <a:ext cx="1588" cy="152400"/>
          </a:xfrm>
          <a:prstGeom prst="line">
            <a:avLst/>
          </a:prstGeom>
          <a:noFill/>
          <a:ln w="9360" cap="sq">
            <a:solidFill>
              <a:srgbClr val="000000"/>
            </a:solidFill>
            <a:miter lim="800000"/>
            <a:headEnd/>
            <a:tailEnd type="triangle" w="med" len="med"/>
          </a:ln>
          <a:effectLst/>
        </p:spPr>
        <p:txBody>
          <a:bodyPr/>
          <a:lstStyle/>
          <a:p>
            <a:endParaRPr lang="en-IN"/>
          </a:p>
        </p:txBody>
      </p:sp>
      <p:sp>
        <p:nvSpPr>
          <p:cNvPr id="22538" name="Line 10"/>
          <p:cNvSpPr>
            <a:spLocks noChangeShapeType="1"/>
          </p:cNvSpPr>
          <p:nvPr/>
        </p:nvSpPr>
        <p:spPr bwMode="auto">
          <a:xfrm>
            <a:off x="2743200" y="2819400"/>
            <a:ext cx="457200" cy="152400"/>
          </a:xfrm>
          <a:prstGeom prst="line">
            <a:avLst/>
          </a:prstGeom>
          <a:noFill/>
          <a:ln w="9360" cap="sq">
            <a:solidFill>
              <a:srgbClr val="000000"/>
            </a:solidFill>
            <a:miter lim="800000"/>
            <a:headEnd/>
            <a:tailEnd type="triangle" w="med" len="med"/>
          </a:ln>
          <a:effectLst/>
        </p:spPr>
        <p:txBody>
          <a:bodyPr/>
          <a:lstStyle/>
          <a:p>
            <a:endParaRPr lang="en-IN"/>
          </a:p>
        </p:txBody>
      </p:sp>
      <p:sp>
        <p:nvSpPr>
          <p:cNvPr id="22539" name="Rectangle 11"/>
          <p:cNvSpPr>
            <a:spLocks noChangeArrowheads="1"/>
          </p:cNvSpPr>
          <p:nvPr/>
        </p:nvSpPr>
        <p:spPr bwMode="auto">
          <a:xfrm>
            <a:off x="457200" y="3124200"/>
            <a:ext cx="838200" cy="152400"/>
          </a:xfrm>
          <a:prstGeom prst="rect">
            <a:avLst/>
          </a:prstGeom>
          <a:solidFill>
            <a:srgbClr val="F3F3F3"/>
          </a:solidFill>
          <a:ln w="9360" cap="sq">
            <a:solidFill>
              <a:srgbClr val="000000"/>
            </a:solidFill>
            <a:miter lim="800000"/>
            <a:headEnd/>
            <a:tailEnd/>
          </a:ln>
          <a:effectLst/>
        </p:spPr>
        <p:txBody>
          <a:bodyPr wrap="none" lIns="90000" tIns="46800" rIns="90000" bIns="46800"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latin typeface="Arial" pitchFamily="34" charset="0"/>
              </a:rPr>
              <a:t>Listener</a:t>
            </a:r>
          </a:p>
        </p:txBody>
      </p:sp>
      <p:sp>
        <p:nvSpPr>
          <p:cNvPr id="22540" name="Rectangle 12"/>
          <p:cNvSpPr>
            <a:spLocks noChangeArrowheads="1"/>
          </p:cNvSpPr>
          <p:nvPr/>
        </p:nvSpPr>
        <p:spPr bwMode="auto">
          <a:xfrm>
            <a:off x="3124200" y="3124200"/>
            <a:ext cx="838200" cy="152400"/>
          </a:xfrm>
          <a:prstGeom prst="rect">
            <a:avLst/>
          </a:prstGeom>
          <a:solidFill>
            <a:srgbClr val="F3F3F3"/>
          </a:solidFill>
          <a:ln w="9360" cap="sq">
            <a:solidFill>
              <a:srgbClr val="000000"/>
            </a:solidFill>
            <a:miter lim="800000"/>
            <a:headEnd/>
            <a:tailEnd/>
          </a:ln>
          <a:effectLst/>
        </p:spPr>
        <p:txBody>
          <a:bodyPr wrap="none" lIns="90000" tIns="46800" rIns="90000" bIns="46800"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latin typeface="Arial" pitchFamily="34" charset="0"/>
              </a:rPr>
              <a:t>Listener</a:t>
            </a:r>
          </a:p>
        </p:txBody>
      </p:sp>
      <p:sp>
        <p:nvSpPr>
          <p:cNvPr id="22541" name="Rectangle 13"/>
          <p:cNvSpPr>
            <a:spLocks noChangeArrowheads="1"/>
          </p:cNvSpPr>
          <p:nvPr/>
        </p:nvSpPr>
        <p:spPr bwMode="auto">
          <a:xfrm>
            <a:off x="1752600" y="3124200"/>
            <a:ext cx="838200" cy="152400"/>
          </a:xfrm>
          <a:prstGeom prst="rect">
            <a:avLst/>
          </a:prstGeom>
          <a:solidFill>
            <a:srgbClr val="F3F3F3"/>
          </a:solidFill>
          <a:ln w="9360" cap="sq">
            <a:solidFill>
              <a:srgbClr val="000000"/>
            </a:solidFill>
            <a:miter lim="800000"/>
            <a:headEnd/>
            <a:tailEnd/>
          </a:ln>
          <a:effectLst/>
        </p:spPr>
        <p:txBody>
          <a:bodyPr wrap="none" lIns="90000" tIns="46800" rIns="90000" bIns="46800"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latin typeface="Arial" pitchFamily="34" charset="0"/>
              </a:rPr>
              <a:t>Listener</a:t>
            </a:r>
          </a:p>
        </p:txBody>
      </p:sp>
      <p:sp>
        <p:nvSpPr>
          <p:cNvPr id="22542" name="Text Box 14"/>
          <p:cNvSpPr txBox="1">
            <a:spLocks noChangeArrowheads="1"/>
          </p:cNvSpPr>
          <p:nvPr/>
        </p:nvSpPr>
        <p:spPr bwMode="auto">
          <a:xfrm>
            <a:off x="3048000" y="2082800"/>
            <a:ext cx="4864100" cy="642938"/>
          </a:xfrm>
          <a:prstGeom prst="rect">
            <a:avLst/>
          </a:prstGeom>
          <a:noFill/>
          <a:ln w="9525" cap="flat">
            <a:noFill/>
            <a:round/>
            <a:headEnd/>
            <a:tailEnd/>
          </a:ln>
          <a:effectLst/>
        </p:spPr>
        <p:txBody>
          <a:bodyPr wrap="none" lIns="90000" tIns="46800" rIns="90000" bIns="46800">
            <a:spAutoFit/>
          </a:bodyPr>
          <a:lstStyle/>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init.ora: </a:t>
            </a:r>
          </a:p>
          <a:p>
            <a:pPr algn="l">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rPr>
              <a:t>REMOTE_LISTENERS=LISTENERS_RACDB</a:t>
            </a:r>
          </a:p>
        </p:txBody>
      </p:sp>
      <p:sp>
        <p:nvSpPr>
          <p:cNvPr id="22543" name="Line 15"/>
          <p:cNvSpPr>
            <a:spLocks noChangeShapeType="1"/>
          </p:cNvSpPr>
          <p:nvPr/>
        </p:nvSpPr>
        <p:spPr bwMode="auto">
          <a:xfrm>
            <a:off x="304800" y="4267200"/>
            <a:ext cx="1588" cy="1588"/>
          </a:xfrm>
          <a:prstGeom prst="line">
            <a:avLst/>
          </a:prstGeom>
          <a:noFill/>
          <a:ln w="9525" cap="flat">
            <a:noFill/>
            <a:round/>
            <a:headEnd/>
            <a:tailEnd/>
          </a:ln>
          <a:effectLst/>
        </p:spPr>
        <p:txBody>
          <a:bodyPr/>
          <a:lstStyle/>
          <a:p>
            <a:endParaRPr lang="en-IN"/>
          </a:p>
        </p:txBody>
      </p:sp>
      <p:sp>
        <p:nvSpPr>
          <p:cNvPr id="22544" name="Line 16"/>
          <p:cNvSpPr>
            <a:spLocks noChangeShapeType="1"/>
          </p:cNvSpPr>
          <p:nvPr/>
        </p:nvSpPr>
        <p:spPr bwMode="auto">
          <a:xfrm>
            <a:off x="457200" y="4343400"/>
            <a:ext cx="8305800" cy="1588"/>
          </a:xfrm>
          <a:prstGeom prst="line">
            <a:avLst/>
          </a:prstGeom>
          <a:noFill/>
          <a:ln w="38160" cap="sq">
            <a:solidFill>
              <a:srgbClr val="0071B4"/>
            </a:solidFill>
            <a:miter lim="800000"/>
            <a:headEnd/>
            <a:tailEnd/>
          </a:ln>
          <a:effectLst/>
        </p:spPr>
        <p:txBody>
          <a:bodyPr/>
          <a:lstStyle/>
          <a:p>
            <a:endParaRPr lang="en-IN"/>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2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3" name="CustomShape 1"/>
          <p:cNvSpPr/>
          <p:nvPr/>
        </p:nvSpPr>
        <p:spPr>
          <a:xfrm>
            <a:off x="761760" y="75960"/>
            <a:ext cx="7997760" cy="77760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pPr>
            <a:r>
              <a:rPr lang="en-US" sz="2600" b="1" strike="noStrike" dirty="0" smtClean="0">
                <a:solidFill>
                  <a:srgbClr val="000000"/>
                </a:solidFill>
                <a:latin typeface="Arial"/>
                <a:ea typeface="DejaVu Sans"/>
              </a:rPr>
              <a:t>What is TAF</a:t>
            </a:r>
            <a:endParaRPr b="1" dirty="0"/>
          </a:p>
        </p:txBody>
      </p:sp>
      <p:sp>
        <p:nvSpPr>
          <p:cNvPr id="1134" name="CustomShape 2"/>
          <p:cNvSpPr/>
          <p:nvPr/>
        </p:nvSpPr>
        <p:spPr>
          <a:xfrm>
            <a:off x="304800" y="990720"/>
            <a:ext cx="8454720" cy="52434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endParaRPr lang="en-US" sz="2000" strike="noStrike" dirty="0" smtClean="0">
              <a:solidFill>
                <a:srgbClr val="000000"/>
              </a:solidFill>
              <a:latin typeface="+mj-lt"/>
              <a:ea typeface="DejaVu Sans"/>
            </a:endParaRPr>
          </a:p>
          <a:p>
            <a:r>
              <a:rPr lang="en-US" sz="2000" strike="noStrike" dirty="0" smtClean="0">
                <a:solidFill>
                  <a:srgbClr val="000000"/>
                </a:solidFill>
                <a:latin typeface="+mj-lt"/>
                <a:ea typeface="DejaVu Sans"/>
              </a:rPr>
              <a:t>TAF </a:t>
            </a:r>
            <a:r>
              <a:rPr lang="en-US" sz="2000" strike="noStrike" dirty="0">
                <a:solidFill>
                  <a:srgbClr val="000000"/>
                </a:solidFill>
                <a:latin typeface="+mj-lt"/>
                <a:ea typeface="DejaVu Sans"/>
              </a:rPr>
              <a:t>is Transparent Application Failover .it </a:t>
            </a:r>
            <a:r>
              <a:rPr lang="en-US" sz="2000" strike="noStrike" dirty="0">
                <a:solidFill>
                  <a:srgbClr val="000000"/>
                </a:solidFill>
                <a:latin typeface="+mj-lt"/>
                <a:ea typeface="Calibri"/>
              </a:rPr>
              <a:t>is a client-side feature that allows for clients to reconnect to surviving nodes in the event of a failure of an instance.</a:t>
            </a:r>
            <a:endParaRPr sz="2000" dirty="0">
              <a:latin typeface="+mj-lt"/>
            </a:endParaRPr>
          </a:p>
          <a:p>
            <a:pPr>
              <a:lnSpc>
                <a:spcPct val="100000"/>
              </a:lnSpc>
            </a:pPr>
            <a:endParaRPr sz="2000" dirty="0">
              <a:latin typeface="+mj-lt"/>
            </a:endParaRPr>
          </a:p>
          <a:p>
            <a:pPr>
              <a:lnSpc>
                <a:spcPct val="100000"/>
              </a:lnSpc>
              <a:buSzPct val="75000"/>
              <a:buFont typeface="Wingdings" charset="2"/>
              <a:buChar char=""/>
            </a:pPr>
            <a:r>
              <a:rPr lang="en-US" sz="2000" strike="noStrike" dirty="0">
                <a:solidFill>
                  <a:srgbClr val="000000"/>
                </a:solidFill>
                <a:latin typeface="+mj-lt"/>
                <a:ea typeface="Calibri"/>
              </a:rPr>
              <a:t>Sessions connected to a failed instance will be terminated</a:t>
            </a:r>
            <a:endParaRPr sz="2000" dirty="0">
              <a:latin typeface="+mj-lt"/>
            </a:endParaRPr>
          </a:p>
          <a:p>
            <a:pPr lvl="1">
              <a:lnSpc>
                <a:spcPct val="100000"/>
              </a:lnSpc>
              <a:buSzPct val="75000"/>
              <a:buFont typeface="Wingdings" charset="2"/>
              <a:buChar char=""/>
            </a:pPr>
            <a:r>
              <a:rPr lang="en-US" sz="2000" strike="noStrike" dirty="0">
                <a:solidFill>
                  <a:srgbClr val="000000"/>
                </a:solidFill>
                <a:latin typeface="+mj-lt"/>
                <a:ea typeface="Calibri"/>
              </a:rPr>
              <a:t>Uncommitted transactions will be rolled back</a:t>
            </a:r>
            <a:endParaRPr sz="2000" dirty="0">
              <a:latin typeface="+mj-lt"/>
            </a:endParaRPr>
          </a:p>
          <a:p>
            <a:pPr>
              <a:lnSpc>
                <a:spcPct val="100000"/>
              </a:lnSpc>
            </a:pPr>
            <a:endParaRPr sz="2000" dirty="0">
              <a:latin typeface="+mj-lt"/>
            </a:endParaRPr>
          </a:p>
          <a:p>
            <a:pPr>
              <a:lnSpc>
                <a:spcPct val="100000"/>
              </a:lnSpc>
              <a:buSzPct val="75000"/>
              <a:buFont typeface="Wingdings" charset="2"/>
              <a:buChar char=""/>
            </a:pPr>
            <a:r>
              <a:rPr lang="en-US" sz="2000" strike="noStrike" dirty="0">
                <a:solidFill>
                  <a:srgbClr val="000000"/>
                </a:solidFill>
                <a:latin typeface="+mj-lt"/>
                <a:ea typeface="Calibri"/>
              </a:rPr>
              <a:t>Sessions can be reconnected to another instance automatically if using TAF</a:t>
            </a:r>
            <a:endParaRPr sz="2000" dirty="0">
              <a:latin typeface="+mj-lt"/>
            </a:endParaRPr>
          </a:p>
          <a:p>
            <a:pPr lvl="1">
              <a:lnSpc>
                <a:spcPct val="100000"/>
              </a:lnSpc>
              <a:buSzPct val="75000"/>
              <a:buFont typeface="Wingdings" charset="2"/>
              <a:buChar char=""/>
            </a:pPr>
            <a:r>
              <a:rPr lang="en-US" sz="2000" strike="noStrike" dirty="0">
                <a:solidFill>
                  <a:srgbClr val="000000"/>
                </a:solidFill>
                <a:latin typeface="+mj-lt"/>
                <a:ea typeface="Calibri"/>
              </a:rPr>
              <a:t>Can optionally re-execute in-progress </a:t>
            </a:r>
            <a:r>
              <a:rPr lang="en-US" sz="2000" strike="noStrike" dirty="0">
                <a:solidFill>
                  <a:srgbClr val="3333CC"/>
                </a:solidFill>
                <a:latin typeface="+mj-lt"/>
                <a:ea typeface="Calibri"/>
              </a:rPr>
              <a:t>SELECT statements</a:t>
            </a:r>
            <a:endParaRPr sz="2000" dirty="0">
              <a:latin typeface="+mj-lt"/>
            </a:endParaRPr>
          </a:p>
          <a:p>
            <a:pPr lvl="2">
              <a:lnSpc>
                <a:spcPct val="100000"/>
              </a:lnSpc>
              <a:buSzPct val="75000"/>
              <a:buFont typeface="Wingdings" charset="2"/>
              <a:buChar char=""/>
            </a:pPr>
            <a:r>
              <a:rPr lang="en-US" sz="2000" strike="noStrike" dirty="0">
                <a:solidFill>
                  <a:srgbClr val="3333CC"/>
                </a:solidFill>
                <a:latin typeface="+mj-lt"/>
                <a:ea typeface="Calibri"/>
              </a:rPr>
              <a:t>Statement re-executed with same SCN</a:t>
            </a:r>
            <a:endParaRPr sz="2000" dirty="0">
              <a:latin typeface="+mj-lt"/>
            </a:endParaRPr>
          </a:p>
          <a:p>
            <a:pPr lvl="2">
              <a:lnSpc>
                <a:spcPct val="100000"/>
              </a:lnSpc>
              <a:buSzPct val="75000"/>
              <a:buFont typeface="Wingdings" charset="2"/>
              <a:buChar char=""/>
            </a:pPr>
            <a:r>
              <a:rPr lang="en-US" sz="2000" strike="noStrike" dirty="0">
                <a:solidFill>
                  <a:srgbClr val="3333CC"/>
                </a:solidFill>
                <a:latin typeface="+mj-lt"/>
                <a:ea typeface="Calibri"/>
              </a:rPr>
              <a:t>Fetches resume at point of failure</a:t>
            </a:r>
            <a:endParaRPr sz="2000" dirty="0">
              <a:latin typeface="+mj-lt"/>
            </a:endParaRPr>
          </a:p>
          <a:p>
            <a:pPr lvl="1">
              <a:lnSpc>
                <a:spcPct val="100000"/>
              </a:lnSpc>
              <a:buSzPct val="75000"/>
              <a:buFont typeface="Wingdings" charset="2"/>
              <a:buChar char=""/>
            </a:pPr>
            <a:r>
              <a:rPr lang="en-US" sz="2000" strike="noStrike" dirty="0">
                <a:solidFill>
                  <a:srgbClr val="3333CC"/>
                </a:solidFill>
                <a:latin typeface="+mj-lt"/>
                <a:ea typeface="Calibri"/>
              </a:rPr>
              <a:t>Session state is lost including</a:t>
            </a:r>
            <a:endParaRPr sz="2000" dirty="0">
              <a:latin typeface="+mj-lt"/>
            </a:endParaRPr>
          </a:p>
          <a:p>
            <a:pPr lvl="2">
              <a:lnSpc>
                <a:spcPct val="100000"/>
              </a:lnSpc>
              <a:buSzPct val="75000"/>
              <a:buFont typeface="Wingdings" charset="2"/>
              <a:buChar char=""/>
            </a:pPr>
            <a:r>
              <a:rPr lang="en-US" sz="2000" strike="noStrike" dirty="0">
                <a:solidFill>
                  <a:srgbClr val="3333CC"/>
                </a:solidFill>
                <a:latin typeface="+mj-lt"/>
                <a:ea typeface="Calibri"/>
              </a:rPr>
              <a:t>Session parameters</a:t>
            </a:r>
            <a:endParaRPr sz="2000" dirty="0">
              <a:latin typeface="+mj-lt"/>
            </a:endParaRPr>
          </a:p>
          <a:p>
            <a:pPr lvl="2">
              <a:lnSpc>
                <a:spcPct val="100000"/>
              </a:lnSpc>
              <a:buSzPct val="75000"/>
              <a:buFont typeface="Wingdings" charset="2"/>
              <a:buChar char=""/>
            </a:pPr>
            <a:r>
              <a:rPr lang="en-US" sz="2000" strike="noStrike" dirty="0">
                <a:solidFill>
                  <a:srgbClr val="3333CC"/>
                </a:solidFill>
                <a:latin typeface="+mj-lt"/>
                <a:ea typeface="Calibri"/>
              </a:rPr>
              <a:t>Package variables</a:t>
            </a:r>
            <a:endParaRPr sz="2000" dirty="0">
              <a:latin typeface="+mj-lt"/>
            </a:endParaRPr>
          </a:p>
          <a:p>
            <a:pPr lvl="2">
              <a:lnSpc>
                <a:spcPct val="100000"/>
              </a:lnSpc>
              <a:buSzPct val="75000"/>
              <a:buFont typeface="Wingdings" charset="2"/>
              <a:buChar char=""/>
            </a:pPr>
            <a:r>
              <a:rPr lang="en-US" sz="2000" strike="noStrike" dirty="0">
                <a:solidFill>
                  <a:srgbClr val="3333CC"/>
                </a:solidFill>
                <a:latin typeface="+mj-lt"/>
                <a:ea typeface="Calibri"/>
              </a:rPr>
              <a:t>Class and ADT instantiations</a:t>
            </a:r>
            <a:endParaRPr sz="2000" dirty="0">
              <a:latin typeface="+mj-lt"/>
            </a:endParaRPr>
          </a:p>
        </p:txBody>
      </p:sp>
    </p:spTree>
  </p:cSld>
  <p:clrMapOvr>
    <a:masterClrMapping/>
  </p:clrMapOvr>
  <p:transition advTm="47053"/>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5" name="CustomShape 1"/>
          <p:cNvSpPr/>
          <p:nvPr/>
        </p:nvSpPr>
        <p:spPr>
          <a:xfrm>
            <a:off x="761760" y="75960"/>
            <a:ext cx="7997760" cy="53364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pPr>
            <a:r>
              <a:rPr lang="en-US" sz="2600" strike="noStrike" dirty="0">
                <a:solidFill>
                  <a:srgbClr val="000000"/>
                </a:solidFill>
                <a:latin typeface="Arial"/>
                <a:ea typeface="DejaVu Sans"/>
              </a:rPr>
              <a:t>What is TAF?</a:t>
            </a:r>
            <a:endParaRPr dirty="0"/>
          </a:p>
        </p:txBody>
      </p:sp>
      <p:sp>
        <p:nvSpPr>
          <p:cNvPr id="1136" name="CustomShape 2"/>
          <p:cNvSpPr/>
          <p:nvPr/>
        </p:nvSpPr>
        <p:spPr>
          <a:xfrm>
            <a:off x="304800" y="685800"/>
            <a:ext cx="8839200" cy="6172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r>
              <a:rPr lang="en-US" strike="noStrike" dirty="0">
                <a:solidFill>
                  <a:srgbClr val="000000"/>
                </a:solidFill>
                <a:latin typeface="+mj-lt"/>
                <a:ea typeface="DejaVu Sans"/>
              </a:rPr>
              <a:t>The failover is configured in tnsnames.ora file, the TAF settings are placed in CONNECT_DATA section of the tnsnames.ora using FAILOVER_MODES parameters.</a:t>
            </a:r>
            <a:endParaRPr dirty="0">
              <a:latin typeface="+mj-lt"/>
            </a:endParaRPr>
          </a:p>
          <a:p>
            <a:endParaRPr dirty="0">
              <a:latin typeface="+mj-lt"/>
            </a:endParaRPr>
          </a:p>
          <a:p>
            <a:r>
              <a:rPr lang="en-US" b="1" strike="noStrike" dirty="0">
                <a:solidFill>
                  <a:srgbClr val="000000"/>
                </a:solidFill>
                <a:latin typeface="+mj-lt"/>
                <a:ea typeface="Calibri"/>
              </a:rPr>
              <a:t>TAF Configuration Option </a:t>
            </a:r>
            <a:endParaRPr dirty="0">
              <a:latin typeface="+mj-lt"/>
            </a:endParaRPr>
          </a:p>
          <a:p>
            <a:r>
              <a:rPr lang="en-US" strike="noStrike" dirty="0">
                <a:solidFill>
                  <a:srgbClr val="000000"/>
                </a:solidFill>
                <a:latin typeface="+mj-lt"/>
                <a:ea typeface="Calibri"/>
              </a:rPr>
              <a:t>----------------------------------------------------------</a:t>
            </a:r>
            <a:endParaRPr dirty="0">
              <a:latin typeface="+mj-lt"/>
            </a:endParaRPr>
          </a:p>
          <a:p>
            <a:r>
              <a:rPr lang="en-US" strike="noStrike" dirty="0">
                <a:solidFill>
                  <a:srgbClr val="000000"/>
                </a:solidFill>
                <a:latin typeface="+mj-lt"/>
                <a:ea typeface="Calibri"/>
              </a:rPr>
              <a:t>(FAILOVER_MODE=(TYPE=SELECT)(METHOD=BASIC))</a:t>
            </a:r>
            <a:endParaRPr dirty="0">
              <a:latin typeface="+mj-lt"/>
            </a:endParaRPr>
          </a:p>
          <a:p>
            <a:endParaRPr dirty="0">
              <a:latin typeface="+mj-lt"/>
            </a:endParaRPr>
          </a:p>
          <a:p>
            <a:r>
              <a:rPr lang="en-US" b="1" u="sng" strike="noStrike" dirty="0">
                <a:solidFill>
                  <a:srgbClr val="000000"/>
                </a:solidFill>
                <a:latin typeface="+mj-lt"/>
                <a:ea typeface="Calibri"/>
              </a:rPr>
              <a:t>TYPE Parameter</a:t>
            </a:r>
            <a:r>
              <a:rPr lang="en-US" b="1" strike="noStrike" dirty="0">
                <a:solidFill>
                  <a:srgbClr val="000000"/>
                </a:solidFill>
                <a:latin typeface="+mj-lt"/>
                <a:ea typeface="Calibri"/>
              </a:rPr>
              <a:t>= </a:t>
            </a:r>
            <a:endParaRPr dirty="0">
              <a:latin typeface="+mj-lt"/>
            </a:endParaRPr>
          </a:p>
          <a:p>
            <a:r>
              <a:rPr lang="en-US" strike="noStrike" dirty="0">
                <a:solidFill>
                  <a:srgbClr val="000000"/>
                </a:solidFill>
                <a:latin typeface="+mj-lt"/>
                <a:ea typeface="Calibri"/>
              </a:rPr>
              <a:t>  a) </a:t>
            </a:r>
            <a:r>
              <a:rPr lang="en-US" b="1" strike="noStrike" dirty="0">
                <a:solidFill>
                  <a:srgbClr val="000000"/>
                </a:solidFill>
                <a:latin typeface="+mj-lt"/>
                <a:ea typeface="Calibri"/>
              </a:rPr>
              <a:t>session</a:t>
            </a:r>
            <a:r>
              <a:rPr lang="en-US" strike="noStrike" dirty="0">
                <a:solidFill>
                  <a:srgbClr val="000000"/>
                </a:solidFill>
                <a:latin typeface="+mj-lt"/>
                <a:ea typeface="Calibri"/>
              </a:rPr>
              <a:t>- set to failover the </a:t>
            </a:r>
            <a:r>
              <a:rPr lang="en-US" strike="noStrike" dirty="0" err="1">
                <a:solidFill>
                  <a:srgbClr val="000000"/>
                </a:solidFill>
                <a:latin typeface="+mj-lt"/>
                <a:ea typeface="Calibri"/>
              </a:rPr>
              <a:t>session,if</a:t>
            </a:r>
            <a:r>
              <a:rPr lang="en-US" strike="noStrike" dirty="0">
                <a:solidFill>
                  <a:srgbClr val="000000"/>
                </a:solidFill>
                <a:latin typeface="+mj-lt"/>
                <a:ea typeface="Calibri"/>
              </a:rPr>
              <a:t> user's connection is lost, a new session is automatically created for the user on the backup node using the service name specified in the tnsnames.ora</a:t>
            </a:r>
            <a:endParaRPr dirty="0">
              <a:latin typeface="+mj-lt"/>
            </a:endParaRPr>
          </a:p>
          <a:p>
            <a:r>
              <a:rPr lang="en-US" strike="noStrike" dirty="0">
                <a:solidFill>
                  <a:srgbClr val="000000"/>
                </a:solidFill>
                <a:latin typeface="+mj-lt"/>
                <a:ea typeface="Calibri"/>
              </a:rPr>
              <a:t>  b) </a:t>
            </a:r>
            <a:r>
              <a:rPr lang="en-US" b="1" strike="noStrike" dirty="0">
                <a:solidFill>
                  <a:srgbClr val="000000"/>
                </a:solidFill>
                <a:latin typeface="+mj-lt"/>
                <a:ea typeface="Calibri"/>
              </a:rPr>
              <a:t>select</a:t>
            </a:r>
            <a:r>
              <a:rPr lang="en-US" strike="noStrike" dirty="0">
                <a:solidFill>
                  <a:srgbClr val="000000"/>
                </a:solidFill>
                <a:latin typeface="+mj-lt"/>
                <a:ea typeface="Calibri"/>
              </a:rPr>
              <a:t> – set to enable users with open cursors to continue fetching on them after failure.</a:t>
            </a:r>
            <a:endParaRPr dirty="0">
              <a:latin typeface="+mj-lt"/>
            </a:endParaRPr>
          </a:p>
          <a:p>
            <a:r>
              <a:rPr lang="en-US" strike="noStrike" dirty="0">
                <a:solidFill>
                  <a:srgbClr val="000000"/>
                </a:solidFill>
                <a:latin typeface="+mj-lt"/>
                <a:ea typeface="Calibri"/>
              </a:rPr>
              <a:t>  c) None= this is default, no failover functionality is used.</a:t>
            </a:r>
            <a:endParaRPr dirty="0">
              <a:latin typeface="+mj-lt"/>
            </a:endParaRPr>
          </a:p>
          <a:p>
            <a:r>
              <a:rPr lang="en-US" b="1" u="sng" strike="noStrike" dirty="0">
                <a:solidFill>
                  <a:srgbClr val="000000"/>
                </a:solidFill>
                <a:latin typeface="+mj-lt"/>
                <a:ea typeface="Calibri"/>
              </a:rPr>
              <a:t>Method Parameter</a:t>
            </a:r>
            <a:r>
              <a:rPr lang="en-US" strike="noStrike" dirty="0">
                <a:solidFill>
                  <a:srgbClr val="000000"/>
                </a:solidFill>
                <a:latin typeface="+mj-lt"/>
                <a:ea typeface="Calibri"/>
              </a:rPr>
              <a:t>:</a:t>
            </a:r>
            <a:endParaRPr dirty="0">
              <a:latin typeface="+mj-lt"/>
            </a:endParaRPr>
          </a:p>
          <a:p>
            <a:endParaRPr dirty="0">
              <a:latin typeface="+mj-lt"/>
            </a:endParaRPr>
          </a:p>
          <a:p>
            <a:r>
              <a:rPr lang="en-US" b="1" strike="noStrike" dirty="0">
                <a:solidFill>
                  <a:srgbClr val="000000"/>
                </a:solidFill>
                <a:latin typeface="+mj-lt"/>
                <a:ea typeface="Calibri"/>
              </a:rPr>
              <a:t>BASIC</a:t>
            </a:r>
            <a:r>
              <a:rPr lang="en-US" strike="noStrike" dirty="0">
                <a:solidFill>
                  <a:srgbClr val="000000"/>
                </a:solidFill>
                <a:latin typeface="+mj-lt"/>
                <a:ea typeface="Calibri"/>
              </a:rPr>
              <a:t>: set to establish connection at failover </a:t>
            </a:r>
            <a:r>
              <a:rPr lang="en-US" strike="noStrike" dirty="0" err="1">
                <a:solidFill>
                  <a:srgbClr val="000000"/>
                </a:solidFill>
                <a:latin typeface="+mj-lt"/>
                <a:ea typeface="Calibri"/>
              </a:rPr>
              <a:t>time.this</a:t>
            </a:r>
            <a:r>
              <a:rPr lang="en-US" strike="noStrike" dirty="0">
                <a:solidFill>
                  <a:srgbClr val="000000"/>
                </a:solidFill>
                <a:latin typeface="+mj-lt"/>
                <a:ea typeface="Calibri"/>
              </a:rPr>
              <a:t> option requires almost no work on backup server until failover time.</a:t>
            </a:r>
            <a:endParaRPr dirty="0">
              <a:latin typeface="+mj-lt"/>
            </a:endParaRPr>
          </a:p>
          <a:p>
            <a:endParaRPr dirty="0">
              <a:latin typeface="+mj-lt"/>
            </a:endParaRPr>
          </a:p>
          <a:p>
            <a:r>
              <a:rPr lang="en-US" b="1" strike="noStrike" dirty="0">
                <a:solidFill>
                  <a:srgbClr val="000000"/>
                </a:solidFill>
                <a:latin typeface="+mj-lt"/>
                <a:ea typeface="Calibri"/>
              </a:rPr>
              <a:t>BACKUP/PRECONNECT:  </a:t>
            </a:r>
            <a:r>
              <a:rPr lang="en-US" strike="noStrike" dirty="0">
                <a:solidFill>
                  <a:srgbClr val="000000"/>
                </a:solidFill>
                <a:latin typeface="+mj-lt"/>
                <a:ea typeface="Calibri"/>
              </a:rPr>
              <a:t>set to pre-established connection .this means a separate database </a:t>
            </a:r>
            <a:r>
              <a:rPr lang="en-US" strike="noStrike" dirty="0" err="1">
                <a:solidFill>
                  <a:srgbClr val="000000"/>
                </a:solidFill>
                <a:latin typeface="+mj-lt"/>
                <a:ea typeface="Calibri"/>
              </a:rPr>
              <a:t>connectionto</a:t>
            </a:r>
            <a:r>
              <a:rPr lang="en-US" strike="noStrike" dirty="0">
                <a:solidFill>
                  <a:srgbClr val="000000"/>
                </a:solidFill>
                <a:latin typeface="+mj-lt"/>
                <a:ea typeface="Calibri"/>
              </a:rPr>
              <a:t> the secondary(backup instance) is maintained all the time while there is connection to the primary </a:t>
            </a:r>
            <a:r>
              <a:rPr lang="en-US" strike="noStrike" dirty="0" err="1">
                <a:solidFill>
                  <a:srgbClr val="000000"/>
                </a:solidFill>
                <a:latin typeface="+mj-lt"/>
                <a:ea typeface="Calibri"/>
              </a:rPr>
              <a:t>instance.Specify</a:t>
            </a:r>
            <a:r>
              <a:rPr lang="en-US" strike="noStrike" dirty="0">
                <a:solidFill>
                  <a:srgbClr val="000000"/>
                </a:solidFill>
                <a:latin typeface="+mj-lt"/>
                <a:ea typeface="Calibri"/>
              </a:rPr>
              <a:t> a different net service name for backup instance connections. A backup should be specified when using PRECONNECT to pre-establish connections.</a:t>
            </a:r>
            <a:endParaRPr dirty="0">
              <a:latin typeface="+mj-lt"/>
            </a:endParaRPr>
          </a:p>
          <a:p>
            <a:endParaRPr dirty="0"/>
          </a:p>
          <a:p>
            <a:endParaRPr dirty="0"/>
          </a:p>
        </p:txBody>
      </p:sp>
    </p:spTree>
  </p:cSld>
  <p:clrMapOvr>
    <a:masterClrMapping/>
  </p:clrMapOvr>
  <p:transition advTm="152104"/>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7" name="CustomShape 1"/>
          <p:cNvSpPr/>
          <p:nvPr/>
        </p:nvSpPr>
        <p:spPr>
          <a:xfrm>
            <a:off x="761760" y="75960"/>
            <a:ext cx="7997760" cy="777600"/>
          </a:xfrm>
          <a:prstGeom prst="rect">
            <a:avLst/>
          </a:prstGeom>
          <a:noFill/>
          <a:ln>
            <a:noFill/>
          </a:ln>
        </p:spPr>
        <p:style>
          <a:lnRef idx="0">
            <a:scrgbClr r="0" g="0" b="0"/>
          </a:lnRef>
          <a:fillRef idx="0">
            <a:scrgbClr r="0" g="0" b="0"/>
          </a:fillRef>
          <a:effectRef idx="0">
            <a:scrgbClr r="0" g="0" b="0"/>
          </a:effectRef>
          <a:fontRef idx="minor"/>
        </p:style>
      </p:sp>
      <p:sp>
        <p:nvSpPr>
          <p:cNvPr id="1138" name="CustomShape 2"/>
          <p:cNvSpPr/>
          <p:nvPr/>
        </p:nvSpPr>
        <p:spPr>
          <a:xfrm>
            <a:off x="381000" y="304800"/>
            <a:ext cx="8534400" cy="63246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r>
              <a:rPr lang="en-US" sz="1600" b="1" strike="noStrike" dirty="0">
                <a:solidFill>
                  <a:srgbClr val="000000"/>
                </a:solidFill>
                <a:latin typeface="Calibri"/>
                <a:ea typeface="Calibri"/>
              </a:rPr>
              <a:t>A BASIC  sample configuration would look like</a:t>
            </a:r>
            <a:endParaRPr dirty="0"/>
          </a:p>
          <a:p>
            <a:r>
              <a:rPr lang="en-US" sz="1600" strike="noStrike" dirty="0">
                <a:solidFill>
                  <a:srgbClr val="000000"/>
                </a:solidFill>
                <a:latin typeface="Calibri"/>
                <a:ea typeface="DejaVu Sans"/>
              </a:rPr>
              <a:t>TESTRAC =</a:t>
            </a:r>
            <a:endParaRPr dirty="0"/>
          </a:p>
          <a:p>
            <a:r>
              <a:rPr lang="en-US" sz="1600" strike="noStrike" dirty="0">
                <a:solidFill>
                  <a:srgbClr val="000000"/>
                </a:solidFill>
                <a:latin typeface="Calibri"/>
                <a:ea typeface="DejaVu Sans"/>
              </a:rPr>
              <a:t>(DESCRIPTION =</a:t>
            </a:r>
            <a:endParaRPr dirty="0"/>
          </a:p>
          <a:p>
            <a:r>
              <a:rPr lang="en-US" sz="1600" strike="noStrike" dirty="0">
                <a:solidFill>
                  <a:srgbClr val="000000"/>
                </a:solidFill>
                <a:latin typeface="Calibri"/>
                <a:ea typeface="DejaVu Sans"/>
              </a:rPr>
              <a:t>(LOAD_BALANCE = ON)</a:t>
            </a:r>
            <a:endParaRPr dirty="0"/>
          </a:p>
          <a:p>
            <a:r>
              <a:rPr lang="en-US" sz="1600" strike="noStrike" dirty="0">
                <a:solidFill>
                  <a:srgbClr val="000000"/>
                </a:solidFill>
                <a:latin typeface="Calibri"/>
                <a:ea typeface="DejaVu Sans"/>
              </a:rPr>
              <a:t>(FAILOVER = ON)</a:t>
            </a:r>
            <a:endParaRPr dirty="0"/>
          </a:p>
          <a:p>
            <a:r>
              <a:rPr lang="en-US" sz="1600" strike="noStrike" dirty="0">
                <a:solidFill>
                  <a:srgbClr val="000000"/>
                </a:solidFill>
                <a:latin typeface="Calibri"/>
                <a:ea typeface="DejaVu Sans"/>
              </a:rPr>
              <a:t>(ADDRESS = (PROTOCOL = TCP)(HOST = TESTRAC1-VIP)(PORT = 1521))</a:t>
            </a:r>
            <a:endParaRPr dirty="0"/>
          </a:p>
          <a:p>
            <a:r>
              <a:rPr lang="en-US" sz="1600" strike="noStrike" dirty="0">
                <a:solidFill>
                  <a:srgbClr val="000000"/>
                </a:solidFill>
                <a:latin typeface="Calibri"/>
                <a:ea typeface="DejaVu Sans"/>
              </a:rPr>
              <a:t>(ADDRESS = (PROTOCOL = TCP)(HOST = TESTRAC1-VIP)(PORT = 1521))</a:t>
            </a:r>
            <a:endParaRPr dirty="0"/>
          </a:p>
          <a:p>
            <a:r>
              <a:rPr lang="en-US" sz="1600" strike="noStrike" dirty="0">
                <a:solidFill>
                  <a:srgbClr val="000000"/>
                </a:solidFill>
                <a:latin typeface="Calibri"/>
                <a:ea typeface="DejaVu Sans"/>
              </a:rPr>
              <a:t>(CONNECT_DATA =</a:t>
            </a:r>
            <a:endParaRPr dirty="0"/>
          </a:p>
          <a:p>
            <a:r>
              <a:rPr lang="en-US" sz="1600" strike="noStrike" dirty="0">
                <a:solidFill>
                  <a:srgbClr val="000000"/>
                </a:solidFill>
                <a:latin typeface="Calibri"/>
                <a:ea typeface="DejaVu Sans"/>
              </a:rPr>
              <a:t>(SERVICE_NAME = testdb.oracleracexpert.com)</a:t>
            </a:r>
            <a:endParaRPr dirty="0"/>
          </a:p>
          <a:p>
            <a:r>
              <a:rPr lang="en-US" sz="1600" b="1" strike="noStrike" dirty="0">
                <a:solidFill>
                  <a:srgbClr val="000000"/>
                </a:solidFill>
                <a:latin typeface="Calibri"/>
                <a:ea typeface="Calibri"/>
              </a:rPr>
              <a:t>(FAILOVER_MODE = (TYPE = SELECT)(METHOD = BASIC)(RETRIES = 180)(DELAY = 5))</a:t>
            </a:r>
            <a:endParaRPr dirty="0"/>
          </a:p>
          <a:p>
            <a:r>
              <a:rPr lang="en-US" sz="1600" b="1" strike="noStrike" dirty="0">
                <a:solidFill>
                  <a:srgbClr val="000000"/>
                </a:solidFill>
                <a:latin typeface="Calibri"/>
                <a:ea typeface="Calibri"/>
              </a:rPr>
              <a:t>)</a:t>
            </a:r>
            <a:r>
              <a:rPr lang="en-US" sz="1600" strike="noStrike" dirty="0">
                <a:solidFill>
                  <a:srgbClr val="000000"/>
                </a:solidFill>
                <a:latin typeface="Calibri"/>
                <a:ea typeface="Calibri"/>
              </a:rPr>
              <a:t>)</a:t>
            </a:r>
            <a:endParaRPr dirty="0"/>
          </a:p>
          <a:p>
            <a:r>
              <a:rPr lang="en-US" sz="1600" b="1" strike="noStrike" dirty="0">
                <a:solidFill>
                  <a:srgbClr val="000000"/>
                </a:solidFill>
                <a:latin typeface="Calibri"/>
                <a:ea typeface="Calibri"/>
              </a:rPr>
              <a:t>A Pre connect  sample configuration would look like</a:t>
            </a:r>
            <a:endParaRPr dirty="0"/>
          </a:p>
          <a:p>
            <a:endParaRPr dirty="0"/>
          </a:p>
          <a:p>
            <a:r>
              <a:rPr lang="en-US" sz="1600" strike="noStrike" dirty="0">
                <a:solidFill>
                  <a:srgbClr val="000000"/>
                </a:solidFill>
                <a:latin typeface="Calibri"/>
                <a:ea typeface="Calibri"/>
              </a:rPr>
              <a:t>TESTDB1 =</a:t>
            </a:r>
            <a:endParaRPr dirty="0"/>
          </a:p>
          <a:p>
            <a:r>
              <a:rPr lang="en-US" sz="1600" strike="noStrike" dirty="0">
                <a:solidFill>
                  <a:srgbClr val="000000"/>
                </a:solidFill>
                <a:latin typeface="Calibri"/>
                <a:ea typeface="Calibri"/>
              </a:rPr>
              <a:t>(DESCRIPTION =</a:t>
            </a:r>
            <a:endParaRPr dirty="0"/>
          </a:p>
          <a:p>
            <a:r>
              <a:rPr lang="en-US" sz="1600" strike="noStrike" dirty="0">
                <a:solidFill>
                  <a:srgbClr val="000000"/>
                </a:solidFill>
                <a:latin typeface="Calibri"/>
                <a:ea typeface="Calibri"/>
              </a:rPr>
              <a:t>(LOAD_BALANCE = ON)</a:t>
            </a:r>
            <a:endParaRPr dirty="0"/>
          </a:p>
          <a:p>
            <a:r>
              <a:rPr lang="en-US" sz="1600" strike="noStrike" dirty="0">
                <a:solidFill>
                  <a:srgbClr val="000000"/>
                </a:solidFill>
                <a:latin typeface="Calibri"/>
                <a:ea typeface="Calibri"/>
              </a:rPr>
              <a:t>(FAILOVER = ON)</a:t>
            </a:r>
            <a:endParaRPr dirty="0"/>
          </a:p>
          <a:p>
            <a:r>
              <a:rPr lang="en-US" sz="1600" strike="noStrike" dirty="0">
                <a:solidFill>
                  <a:srgbClr val="000000"/>
                </a:solidFill>
                <a:latin typeface="Calibri"/>
                <a:ea typeface="Calibri"/>
              </a:rPr>
              <a:t>(ADDRESS = (PROTOCOL = TCP)(HOST = TESTRAC1-VIP)(PORT = 1521))</a:t>
            </a:r>
            <a:endParaRPr dirty="0"/>
          </a:p>
          <a:p>
            <a:r>
              <a:rPr lang="en-US" sz="1600" strike="noStrike" dirty="0">
                <a:solidFill>
                  <a:srgbClr val="000000"/>
                </a:solidFill>
                <a:latin typeface="Calibri"/>
                <a:ea typeface="Calibri"/>
              </a:rPr>
              <a:t>(ADDRESS = (PROTOCOL = TCP)(HOST = TESTRAC2-VIP)(PORT = 1521))</a:t>
            </a:r>
            <a:endParaRPr dirty="0"/>
          </a:p>
          <a:p>
            <a:r>
              <a:rPr lang="en-US" sz="1600" strike="noStrike" dirty="0">
                <a:solidFill>
                  <a:srgbClr val="000000"/>
                </a:solidFill>
                <a:latin typeface="Calibri"/>
                <a:ea typeface="Calibri"/>
              </a:rPr>
              <a:t>(CONNECT_DATA =</a:t>
            </a:r>
            <a:endParaRPr dirty="0"/>
          </a:p>
          <a:p>
            <a:r>
              <a:rPr lang="en-US" sz="1600" strike="noStrike" dirty="0">
                <a:solidFill>
                  <a:srgbClr val="000000"/>
                </a:solidFill>
                <a:latin typeface="Calibri"/>
                <a:ea typeface="Calibri"/>
              </a:rPr>
              <a:t>(SERVICE_NAME = testdb.oracleracexpert.com)</a:t>
            </a:r>
            <a:endParaRPr dirty="0"/>
          </a:p>
          <a:p>
            <a:r>
              <a:rPr lang="en-US" sz="1600" strike="noStrike" dirty="0">
                <a:solidFill>
                  <a:srgbClr val="000000"/>
                </a:solidFill>
                <a:latin typeface="Calibri"/>
                <a:ea typeface="Calibri"/>
              </a:rPr>
              <a:t>(FAILOVER_MODE = (TYPE = SELECT)(METHOD = </a:t>
            </a:r>
            <a:r>
              <a:rPr lang="en-US" sz="1600" b="1" strike="noStrike" dirty="0">
                <a:solidFill>
                  <a:srgbClr val="000000"/>
                </a:solidFill>
                <a:latin typeface="Calibri"/>
                <a:ea typeface="Calibri"/>
              </a:rPr>
              <a:t>PRECONNECT)(BACKUP=TESTDB2))</a:t>
            </a:r>
            <a:endParaRPr dirty="0"/>
          </a:p>
          <a:p>
            <a:pPr>
              <a:lnSpc>
                <a:spcPct val="115000"/>
              </a:lnSpc>
            </a:pPr>
            <a:r>
              <a:rPr lang="en-US" sz="1600" b="1" strike="noStrike" dirty="0">
                <a:solidFill>
                  <a:srgbClr val="000000"/>
                </a:solidFill>
                <a:latin typeface="Calibri"/>
                <a:ea typeface="Calibri"/>
              </a:rPr>
              <a:t>))</a:t>
            </a:r>
            <a:endParaRPr dirty="0"/>
          </a:p>
        </p:txBody>
      </p:sp>
    </p:spTree>
  </p:cSld>
  <p:clrMapOvr>
    <a:masterClrMapping/>
  </p:clrMapOvr>
  <p:transition advTm="41892"/>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9"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600" strike="noStrike" dirty="0">
                <a:solidFill>
                  <a:srgbClr val="000000"/>
                </a:solidFill>
                <a:latin typeface="Arial"/>
                <a:ea typeface="DejaVu Sans"/>
              </a:rPr>
              <a:t>DBCA</a:t>
            </a:r>
            <a:endParaRPr dirty="0"/>
          </a:p>
        </p:txBody>
      </p:sp>
      <p:sp>
        <p:nvSpPr>
          <p:cNvPr id="1170" name="CustomShape 2"/>
          <p:cNvSpPr/>
          <p:nvPr/>
        </p:nvSpPr>
        <p:spPr>
          <a:xfrm>
            <a:off x="761760" y="990360"/>
            <a:ext cx="799704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pPr>
            <a:r>
              <a:rPr lang="en-US" sz="2600" strike="noStrike" dirty="0">
                <a:solidFill>
                  <a:srgbClr val="000000"/>
                </a:solidFill>
                <a:latin typeface="Arial"/>
                <a:ea typeface="DejaVu Sans"/>
              </a:rPr>
              <a:t>Can be used to</a:t>
            </a:r>
            <a:r>
              <a:rPr lang="en-US" sz="3200" strike="noStrike" dirty="0">
                <a:solidFill>
                  <a:srgbClr val="000000"/>
                </a:solidFill>
                <a:latin typeface="Arial"/>
                <a:ea typeface="DejaVu Sans"/>
              </a:rPr>
              <a:t> </a:t>
            </a:r>
            <a:endParaRPr dirty="0"/>
          </a:p>
          <a:p>
            <a:pPr lvl="1">
              <a:lnSpc>
                <a:spcPct val="100000"/>
              </a:lnSpc>
              <a:buSzPct val="75000"/>
              <a:buFont typeface="Arial" pitchFamily="34" charset="0"/>
              <a:buChar char="•"/>
            </a:pPr>
            <a:r>
              <a:rPr lang="en-US" sz="2000" strike="noStrike" dirty="0">
                <a:solidFill>
                  <a:srgbClr val="000000"/>
                </a:solidFill>
                <a:latin typeface="Arial"/>
                <a:ea typeface="DejaVu Sans"/>
              </a:rPr>
              <a:t>Create RAC database and instances</a:t>
            </a:r>
            <a:endParaRPr dirty="0"/>
          </a:p>
          <a:p>
            <a:pPr lvl="1">
              <a:lnSpc>
                <a:spcPct val="100000"/>
              </a:lnSpc>
              <a:buSzPct val="75000"/>
              <a:buFont typeface="Arial" pitchFamily="34" charset="0"/>
              <a:buChar char="•"/>
            </a:pPr>
            <a:r>
              <a:rPr lang="en-US" sz="2000" strike="noStrike" dirty="0">
                <a:solidFill>
                  <a:srgbClr val="000000"/>
                </a:solidFill>
                <a:latin typeface="Arial"/>
                <a:ea typeface="DejaVu Sans"/>
              </a:rPr>
              <a:t>Create ASM instance</a:t>
            </a:r>
            <a:endParaRPr dirty="0"/>
          </a:p>
          <a:p>
            <a:pPr lvl="1">
              <a:lnSpc>
                <a:spcPct val="100000"/>
              </a:lnSpc>
              <a:buSzPct val="75000"/>
            </a:pPr>
            <a:r>
              <a:rPr lang="en-US" sz="2000" strike="noStrike" dirty="0">
                <a:solidFill>
                  <a:srgbClr val="000000"/>
                </a:solidFill>
                <a:latin typeface="Arial"/>
                <a:ea typeface="DejaVu Sans"/>
              </a:rPr>
              <a:t>Manage ASM instance (10.2)</a:t>
            </a:r>
            <a:endParaRPr dirty="0"/>
          </a:p>
          <a:p>
            <a:pPr lvl="1">
              <a:lnSpc>
                <a:spcPct val="100000"/>
              </a:lnSpc>
              <a:buSzPct val="75000"/>
              <a:buFont typeface="Arial" pitchFamily="34" charset="0"/>
              <a:buChar char="•"/>
            </a:pPr>
            <a:r>
              <a:rPr lang="en-US" sz="2000" strike="noStrike" dirty="0">
                <a:solidFill>
                  <a:srgbClr val="000000"/>
                </a:solidFill>
                <a:latin typeface="Arial"/>
                <a:ea typeface="DejaVu Sans"/>
              </a:rPr>
              <a:t>Add RAC instances</a:t>
            </a:r>
            <a:endParaRPr dirty="0"/>
          </a:p>
          <a:p>
            <a:pPr lvl="1">
              <a:lnSpc>
                <a:spcPct val="100000"/>
              </a:lnSpc>
              <a:buSzPct val="75000"/>
              <a:buFont typeface="Arial" pitchFamily="34" charset="0"/>
              <a:buChar char="•"/>
            </a:pPr>
            <a:r>
              <a:rPr lang="en-US" sz="2000" strike="noStrike" dirty="0">
                <a:solidFill>
                  <a:srgbClr val="000000"/>
                </a:solidFill>
                <a:latin typeface="Arial"/>
                <a:ea typeface="DejaVu Sans"/>
              </a:rPr>
              <a:t>Create clone RAC database (10.2)</a:t>
            </a:r>
            <a:endParaRPr dirty="0"/>
          </a:p>
          <a:p>
            <a:pPr lvl="1">
              <a:lnSpc>
                <a:spcPct val="100000"/>
              </a:lnSpc>
              <a:buSzPct val="75000"/>
              <a:buFont typeface="Arial" pitchFamily="34" charset="0"/>
              <a:buChar char="•"/>
            </a:pPr>
            <a:r>
              <a:rPr lang="en-US" sz="2000" strike="noStrike" dirty="0">
                <a:solidFill>
                  <a:srgbClr val="000000"/>
                </a:solidFill>
                <a:latin typeface="Arial"/>
                <a:ea typeface="DejaVu Sans"/>
              </a:rPr>
              <a:t>Create, Manage and Drop Services</a:t>
            </a:r>
            <a:endParaRPr dirty="0"/>
          </a:p>
          <a:p>
            <a:pPr lvl="1">
              <a:lnSpc>
                <a:spcPct val="100000"/>
              </a:lnSpc>
              <a:buSzPct val="75000"/>
              <a:buFont typeface="Arial" pitchFamily="34" charset="0"/>
              <a:buChar char="•"/>
            </a:pPr>
            <a:r>
              <a:rPr lang="en-US" sz="2000" strike="noStrike" dirty="0">
                <a:solidFill>
                  <a:srgbClr val="000000"/>
                </a:solidFill>
                <a:latin typeface="Arial"/>
                <a:ea typeface="DejaVu Sans"/>
              </a:rPr>
              <a:t>Drop instances and database</a:t>
            </a:r>
            <a:endParaRPr dirty="0"/>
          </a:p>
        </p:txBody>
      </p:sp>
      <p:pic>
        <p:nvPicPr>
          <p:cNvPr id="4" name="~PP545.WAV">
            <a:hlinkClick r:id="" action="ppaction://media"/>
          </p:cNvPr>
          <p:cNvPicPr>
            <a:picLocks noRot="1" noChangeAspect="1"/>
          </p:cNvPicPr>
          <p:nvPr>
            <a:wavAudioFile r:embed="rId1" name="~PP545.WAV"/>
          </p:nvPr>
        </p:nvPicPr>
        <p:blipFill>
          <a:blip r:embed="rId4" cstate="print"/>
          <a:stretch>
            <a:fillRect/>
          </a:stretch>
        </p:blipFill>
        <p:spPr>
          <a:xfrm>
            <a:off x="8696325" y="6410325"/>
            <a:ext cx="304800" cy="304800"/>
          </a:xfrm>
          <a:prstGeom prst="rect">
            <a:avLst/>
          </a:prstGeom>
        </p:spPr>
      </p:pic>
    </p:spTree>
  </p:cSld>
  <p:clrMapOvr>
    <a:masterClrMapping/>
  </p:clrMapOvr>
  <p:transition advTm="13986"/>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1" name="CustomShape 1"/>
          <p:cNvSpPr/>
          <p:nvPr/>
        </p:nvSpPr>
        <p:spPr>
          <a:xfrm>
            <a:off x="761760" y="75960"/>
            <a:ext cx="7997040" cy="68604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600" strike="noStrike" dirty="0">
                <a:solidFill>
                  <a:srgbClr val="000000"/>
                </a:solidFill>
                <a:latin typeface="Arial"/>
                <a:ea typeface="DejaVu Sans"/>
              </a:rPr>
              <a:t>What is SRVCTL</a:t>
            </a:r>
            <a:endParaRPr dirty="0"/>
          </a:p>
        </p:txBody>
      </p:sp>
      <p:sp>
        <p:nvSpPr>
          <p:cNvPr id="1172" name="CustomShape 2"/>
          <p:cNvSpPr/>
          <p:nvPr/>
        </p:nvSpPr>
        <p:spPr>
          <a:xfrm>
            <a:off x="761760" y="990720"/>
            <a:ext cx="7997040" cy="552996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StarSymbol"/>
              <a:buChar char="l"/>
            </a:pPr>
            <a:r>
              <a:rPr lang="en-US" sz="2000" strike="noStrike" dirty="0">
                <a:solidFill>
                  <a:srgbClr val="000000"/>
                </a:solidFill>
                <a:latin typeface="Arial"/>
                <a:ea typeface="DejaVu Sans"/>
              </a:rPr>
              <a:t>Utility used to manage cluster database</a:t>
            </a:r>
            <a:endParaRPr dirty="0"/>
          </a:p>
          <a:p>
            <a:pPr>
              <a:lnSpc>
                <a:spcPct val="100000"/>
              </a:lnSpc>
              <a:buSzPct val="45000"/>
              <a:buFont typeface="StarSymbol"/>
              <a:buChar char="l"/>
            </a:pPr>
            <a:r>
              <a:rPr lang="en-US" sz="2000" strike="noStrike" dirty="0">
                <a:solidFill>
                  <a:srgbClr val="000000"/>
                </a:solidFill>
                <a:latin typeface="Arial"/>
                <a:ea typeface="DejaVu Sans"/>
              </a:rPr>
              <a:t>Configured in Oracle Cluster Registry (OCR) </a:t>
            </a:r>
            <a:endParaRPr dirty="0"/>
          </a:p>
          <a:p>
            <a:pPr>
              <a:lnSpc>
                <a:spcPct val="100000"/>
              </a:lnSpc>
              <a:buSzPct val="45000"/>
              <a:buFont typeface="StarSymbol"/>
              <a:buChar char="l"/>
            </a:pPr>
            <a:r>
              <a:rPr lang="en-US" sz="2000" strike="noStrike" dirty="0">
                <a:solidFill>
                  <a:srgbClr val="000000"/>
                </a:solidFill>
                <a:latin typeface="Arial"/>
                <a:ea typeface="DejaVu Sans"/>
              </a:rPr>
              <a:t>Controls </a:t>
            </a:r>
            <a:endParaRPr dirty="0"/>
          </a:p>
          <a:p>
            <a:pPr lvl="1">
              <a:lnSpc>
                <a:spcPct val="100000"/>
              </a:lnSpc>
              <a:buSzPct val="75000"/>
              <a:buFont typeface="StarSymbol"/>
              <a:buChar char="l"/>
            </a:pPr>
            <a:r>
              <a:rPr lang="en-US" sz="2000" strike="noStrike" dirty="0">
                <a:solidFill>
                  <a:srgbClr val="000000"/>
                </a:solidFill>
                <a:latin typeface="Arial"/>
                <a:ea typeface="DejaVu Sans"/>
              </a:rPr>
              <a:t>Database</a:t>
            </a:r>
            <a:endParaRPr dirty="0"/>
          </a:p>
          <a:p>
            <a:pPr lvl="1">
              <a:lnSpc>
                <a:spcPct val="100000"/>
              </a:lnSpc>
              <a:buSzPct val="75000"/>
              <a:buFont typeface="StarSymbol"/>
              <a:buChar char="l"/>
            </a:pPr>
            <a:r>
              <a:rPr lang="en-US" sz="2000" strike="noStrike" dirty="0">
                <a:solidFill>
                  <a:srgbClr val="000000"/>
                </a:solidFill>
                <a:latin typeface="Arial"/>
                <a:ea typeface="DejaVu Sans"/>
              </a:rPr>
              <a:t>Instance</a:t>
            </a:r>
            <a:endParaRPr dirty="0"/>
          </a:p>
          <a:p>
            <a:pPr lvl="1">
              <a:lnSpc>
                <a:spcPct val="100000"/>
              </a:lnSpc>
              <a:buSzPct val="75000"/>
              <a:buFont typeface="StarSymbol"/>
              <a:buChar char="l"/>
            </a:pPr>
            <a:r>
              <a:rPr lang="en-US" sz="2000" strike="noStrike" dirty="0">
                <a:solidFill>
                  <a:srgbClr val="000000"/>
                </a:solidFill>
                <a:latin typeface="Arial"/>
                <a:ea typeface="DejaVu Sans"/>
              </a:rPr>
              <a:t>ASM</a:t>
            </a:r>
            <a:endParaRPr dirty="0"/>
          </a:p>
          <a:p>
            <a:pPr lvl="1">
              <a:lnSpc>
                <a:spcPct val="100000"/>
              </a:lnSpc>
              <a:buSzPct val="75000"/>
              <a:buFont typeface="StarSymbol"/>
              <a:buChar char="l"/>
            </a:pPr>
            <a:r>
              <a:rPr lang="en-US" sz="2000" strike="noStrike" dirty="0">
                <a:solidFill>
                  <a:srgbClr val="000000"/>
                </a:solidFill>
                <a:latin typeface="Arial"/>
                <a:ea typeface="DejaVu Sans"/>
              </a:rPr>
              <a:t>Listener</a:t>
            </a:r>
            <a:endParaRPr dirty="0"/>
          </a:p>
          <a:p>
            <a:pPr lvl="1">
              <a:lnSpc>
                <a:spcPct val="100000"/>
              </a:lnSpc>
              <a:buSzPct val="75000"/>
              <a:buFont typeface="StarSymbol"/>
              <a:buChar char="l"/>
            </a:pPr>
            <a:r>
              <a:rPr lang="en-US" sz="2000" strike="noStrike" dirty="0">
                <a:solidFill>
                  <a:srgbClr val="000000"/>
                </a:solidFill>
                <a:latin typeface="Arial"/>
                <a:ea typeface="DejaVu Sans"/>
              </a:rPr>
              <a:t>Node Applications</a:t>
            </a:r>
            <a:endParaRPr dirty="0"/>
          </a:p>
          <a:p>
            <a:pPr lvl="1">
              <a:lnSpc>
                <a:spcPct val="100000"/>
              </a:lnSpc>
              <a:buSzPct val="75000"/>
              <a:buFont typeface="StarSymbol"/>
              <a:buChar char="l"/>
            </a:pPr>
            <a:r>
              <a:rPr lang="en-US" sz="2000" strike="noStrike" dirty="0">
                <a:solidFill>
                  <a:srgbClr val="000000"/>
                </a:solidFill>
                <a:latin typeface="Arial"/>
                <a:ea typeface="DejaVu Sans"/>
              </a:rPr>
              <a:t>Services</a:t>
            </a:r>
            <a:endParaRPr dirty="0"/>
          </a:p>
          <a:p>
            <a:pPr>
              <a:lnSpc>
                <a:spcPct val="100000"/>
              </a:lnSpc>
              <a:buSzPct val="45000"/>
              <a:buFont typeface="StarSymbol"/>
              <a:buChar char="l"/>
            </a:pPr>
            <a:r>
              <a:rPr lang="en-US" sz="2000" strike="noStrike" dirty="0">
                <a:solidFill>
                  <a:srgbClr val="000000"/>
                </a:solidFill>
                <a:latin typeface="Arial"/>
                <a:ea typeface="DejaVu Sans"/>
              </a:rPr>
              <a:t>Options include</a:t>
            </a:r>
            <a:endParaRPr dirty="0"/>
          </a:p>
          <a:p>
            <a:pPr lvl="1">
              <a:lnSpc>
                <a:spcPct val="100000"/>
              </a:lnSpc>
              <a:buSzPct val="75000"/>
              <a:buFont typeface="StarSymbol"/>
              <a:buChar char="l"/>
            </a:pPr>
            <a:r>
              <a:rPr lang="en-US" sz="2000" strike="noStrike" dirty="0">
                <a:solidFill>
                  <a:srgbClr val="000000"/>
                </a:solidFill>
                <a:latin typeface="Arial"/>
                <a:ea typeface="DejaVu Sans"/>
              </a:rPr>
              <a:t>Start / Stop</a:t>
            </a:r>
            <a:endParaRPr dirty="0"/>
          </a:p>
          <a:p>
            <a:pPr lvl="1">
              <a:lnSpc>
                <a:spcPct val="100000"/>
              </a:lnSpc>
              <a:buSzPct val="75000"/>
              <a:buFont typeface="StarSymbol"/>
              <a:buChar char="l"/>
            </a:pPr>
            <a:r>
              <a:rPr lang="en-US" sz="2000" strike="noStrike" dirty="0">
                <a:solidFill>
                  <a:srgbClr val="000000"/>
                </a:solidFill>
                <a:latin typeface="Arial"/>
                <a:ea typeface="DejaVu Sans"/>
              </a:rPr>
              <a:t>Enable / Disable</a:t>
            </a:r>
            <a:endParaRPr dirty="0"/>
          </a:p>
          <a:p>
            <a:pPr lvl="1">
              <a:lnSpc>
                <a:spcPct val="100000"/>
              </a:lnSpc>
              <a:buSzPct val="75000"/>
              <a:buFont typeface="StarSymbol"/>
              <a:buChar char="l"/>
            </a:pPr>
            <a:r>
              <a:rPr lang="en-US" sz="2000" strike="noStrike" dirty="0">
                <a:solidFill>
                  <a:srgbClr val="000000"/>
                </a:solidFill>
                <a:latin typeface="Arial"/>
                <a:ea typeface="DejaVu Sans"/>
              </a:rPr>
              <a:t>Add / Delete</a:t>
            </a:r>
            <a:endParaRPr dirty="0"/>
          </a:p>
          <a:p>
            <a:pPr lvl="1">
              <a:lnSpc>
                <a:spcPct val="100000"/>
              </a:lnSpc>
              <a:buSzPct val="75000"/>
              <a:buFont typeface="StarSymbol"/>
              <a:buChar char="l"/>
            </a:pPr>
            <a:r>
              <a:rPr lang="en-US" sz="2000" strike="noStrike" dirty="0">
                <a:solidFill>
                  <a:srgbClr val="000000"/>
                </a:solidFill>
                <a:latin typeface="Arial"/>
                <a:ea typeface="DejaVu Sans"/>
              </a:rPr>
              <a:t>Show current configuration</a:t>
            </a:r>
            <a:endParaRPr dirty="0"/>
          </a:p>
          <a:p>
            <a:pPr lvl="1">
              <a:lnSpc>
                <a:spcPct val="100000"/>
              </a:lnSpc>
              <a:buSzPct val="75000"/>
              <a:buFont typeface="StarSymbol"/>
              <a:buChar char="l"/>
            </a:pPr>
            <a:r>
              <a:rPr lang="en-US" sz="2000" strike="noStrike" dirty="0">
                <a:solidFill>
                  <a:srgbClr val="000000"/>
                </a:solidFill>
                <a:latin typeface="Arial"/>
                <a:ea typeface="DejaVu Sans"/>
              </a:rPr>
              <a:t>Show current status</a:t>
            </a:r>
            <a:endParaRPr dirty="0"/>
          </a:p>
        </p:txBody>
      </p:sp>
      <p:pic>
        <p:nvPicPr>
          <p:cNvPr id="4" name="~PP1376.WAV">
            <a:hlinkClick r:id="" action="ppaction://media"/>
          </p:cNvPr>
          <p:cNvPicPr>
            <a:picLocks noRot="1" noChangeAspect="1"/>
          </p:cNvPicPr>
          <p:nvPr>
            <a:wavAudioFile r:embed="rId1" name="~PP1376.WAV"/>
          </p:nvPr>
        </p:nvPicPr>
        <p:blipFill>
          <a:blip r:embed="rId4" cstate="print"/>
          <a:stretch>
            <a:fillRect/>
          </a:stretch>
        </p:blipFill>
        <p:spPr>
          <a:xfrm>
            <a:off x="8696325" y="6410325"/>
            <a:ext cx="304800" cy="304800"/>
          </a:xfrm>
          <a:prstGeom prst="rect">
            <a:avLst/>
          </a:prstGeom>
        </p:spPr>
      </p:pic>
    </p:spTree>
  </p:cSld>
  <p:clrMapOvr>
    <a:masterClrMapping/>
  </p:clrMapOvr>
  <p:transition advTm="25313"/>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3" name="CustomShape 1"/>
          <p:cNvSpPr/>
          <p:nvPr/>
        </p:nvSpPr>
        <p:spPr>
          <a:xfrm>
            <a:off x="761760" y="75960"/>
            <a:ext cx="7997040" cy="7768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600" strike="noStrike" dirty="0" smtClean="0">
                <a:solidFill>
                  <a:srgbClr val="000000"/>
                </a:solidFill>
                <a:latin typeface="Arial"/>
                <a:ea typeface="DejaVu Sans"/>
              </a:rPr>
              <a:t>SRVCTL</a:t>
            </a:r>
            <a:r>
              <a:rPr lang="en-US" sz="4400" strike="noStrike" dirty="0" smtClean="0">
                <a:solidFill>
                  <a:srgbClr val="000000"/>
                </a:solidFill>
                <a:latin typeface="Arial"/>
                <a:ea typeface="DejaVu Sans"/>
              </a:rPr>
              <a:t> </a:t>
            </a:r>
            <a:endParaRPr dirty="0"/>
          </a:p>
        </p:txBody>
      </p:sp>
      <p:sp>
        <p:nvSpPr>
          <p:cNvPr id="1174" name="CustomShape 2"/>
          <p:cNvSpPr/>
          <p:nvPr/>
        </p:nvSpPr>
        <p:spPr>
          <a:xfrm>
            <a:off x="761760" y="990360"/>
            <a:ext cx="7997040" cy="7056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StarSymbol"/>
              <a:buChar char="l"/>
            </a:pPr>
            <a:r>
              <a:rPr lang="en-US" sz="2000" strike="noStrike">
                <a:solidFill>
                  <a:srgbClr val="000000"/>
                </a:solidFill>
                <a:latin typeface="Arial"/>
                <a:ea typeface="DejaVu Sans"/>
              </a:rPr>
              <a:t>Starting and Stopping a Database</a:t>
            </a:r>
            <a:endParaRPr/>
          </a:p>
        </p:txBody>
      </p:sp>
      <p:sp>
        <p:nvSpPr>
          <p:cNvPr id="1175" name="CustomShape 3"/>
          <p:cNvSpPr/>
          <p:nvPr/>
        </p:nvSpPr>
        <p:spPr>
          <a:xfrm>
            <a:off x="1187280" y="1484280"/>
            <a:ext cx="6765480" cy="576720"/>
          </a:xfrm>
          <a:prstGeom prst="rect">
            <a:avLst/>
          </a:prstGeom>
          <a:solidFill>
            <a:srgbClr val="DDDDDD"/>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dirty="0" err="1">
                <a:solidFill>
                  <a:srgbClr val="000000"/>
                </a:solidFill>
                <a:latin typeface="Arial"/>
                <a:ea typeface="DejaVu Sans"/>
              </a:rPr>
              <a:t>srvctl</a:t>
            </a:r>
            <a:r>
              <a:rPr lang="en-US" sz="1600" b="1" strike="noStrike" dirty="0">
                <a:solidFill>
                  <a:srgbClr val="000000"/>
                </a:solidFill>
                <a:latin typeface="Arial"/>
                <a:ea typeface="DejaVu Sans"/>
              </a:rPr>
              <a:t> start database -d RAC</a:t>
            </a:r>
            <a:endParaRPr dirty="0"/>
          </a:p>
          <a:p>
            <a:pPr>
              <a:lnSpc>
                <a:spcPct val="100000"/>
              </a:lnSpc>
            </a:pPr>
            <a:r>
              <a:rPr lang="en-US" sz="1600" b="1" strike="noStrike" dirty="0" err="1">
                <a:solidFill>
                  <a:srgbClr val="000000"/>
                </a:solidFill>
                <a:latin typeface="Arial"/>
                <a:ea typeface="DejaVu Sans"/>
              </a:rPr>
              <a:t>srvctl</a:t>
            </a:r>
            <a:r>
              <a:rPr lang="en-US" sz="1600" b="1" strike="noStrike" dirty="0">
                <a:solidFill>
                  <a:srgbClr val="000000"/>
                </a:solidFill>
                <a:latin typeface="Arial"/>
                <a:ea typeface="DejaVu Sans"/>
              </a:rPr>
              <a:t> stop database -d RAC</a:t>
            </a:r>
            <a:endParaRPr dirty="0"/>
          </a:p>
        </p:txBody>
      </p:sp>
      <p:sp>
        <p:nvSpPr>
          <p:cNvPr id="1176" name="CustomShape 4"/>
          <p:cNvSpPr/>
          <p:nvPr/>
        </p:nvSpPr>
        <p:spPr>
          <a:xfrm>
            <a:off x="1187280" y="2838600"/>
            <a:ext cx="6765480" cy="576720"/>
          </a:xfrm>
          <a:prstGeom prst="rect">
            <a:avLst/>
          </a:prstGeom>
          <a:solidFill>
            <a:srgbClr val="DDDDDD"/>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dirty="0" err="1">
                <a:solidFill>
                  <a:srgbClr val="000000"/>
                </a:solidFill>
                <a:latin typeface="Arial"/>
                <a:ea typeface="DejaVu Sans"/>
              </a:rPr>
              <a:t>srvctl</a:t>
            </a:r>
            <a:r>
              <a:rPr lang="en-US" sz="1600" b="1" strike="noStrike" dirty="0">
                <a:solidFill>
                  <a:srgbClr val="000000"/>
                </a:solidFill>
                <a:latin typeface="Arial"/>
                <a:ea typeface="DejaVu Sans"/>
              </a:rPr>
              <a:t> start instance -d RAC -</a:t>
            </a:r>
            <a:r>
              <a:rPr lang="en-US" sz="1600" b="1" strike="noStrike" dirty="0" err="1">
                <a:solidFill>
                  <a:srgbClr val="000000"/>
                </a:solidFill>
                <a:latin typeface="Arial"/>
                <a:ea typeface="DejaVu Sans"/>
              </a:rPr>
              <a:t>i</a:t>
            </a:r>
            <a:r>
              <a:rPr lang="en-US" sz="1600" b="1" strike="noStrike" dirty="0">
                <a:solidFill>
                  <a:srgbClr val="000000"/>
                </a:solidFill>
                <a:latin typeface="Arial"/>
                <a:ea typeface="DejaVu Sans"/>
              </a:rPr>
              <a:t> RAC1</a:t>
            </a:r>
            <a:endParaRPr dirty="0"/>
          </a:p>
          <a:p>
            <a:pPr>
              <a:lnSpc>
                <a:spcPct val="100000"/>
              </a:lnSpc>
            </a:pPr>
            <a:r>
              <a:rPr lang="en-US" sz="1600" b="1" strike="noStrike" dirty="0" err="1">
                <a:solidFill>
                  <a:srgbClr val="000000"/>
                </a:solidFill>
                <a:latin typeface="Arial"/>
                <a:ea typeface="DejaVu Sans"/>
              </a:rPr>
              <a:t>srvctl</a:t>
            </a:r>
            <a:r>
              <a:rPr lang="en-US" sz="1600" b="1" strike="noStrike" dirty="0">
                <a:solidFill>
                  <a:srgbClr val="000000"/>
                </a:solidFill>
                <a:latin typeface="Arial"/>
                <a:ea typeface="DejaVu Sans"/>
              </a:rPr>
              <a:t> stop instance -d RAC -</a:t>
            </a:r>
            <a:r>
              <a:rPr lang="en-US" sz="1600" b="1" strike="noStrike" dirty="0" err="1">
                <a:solidFill>
                  <a:srgbClr val="000000"/>
                </a:solidFill>
                <a:latin typeface="Arial"/>
                <a:ea typeface="DejaVu Sans"/>
              </a:rPr>
              <a:t>i</a:t>
            </a:r>
            <a:r>
              <a:rPr lang="en-US" sz="1600" b="1" strike="noStrike" dirty="0">
                <a:solidFill>
                  <a:srgbClr val="000000"/>
                </a:solidFill>
                <a:latin typeface="Arial"/>
                <a:ea typeface="DejaVu Sans"/>
              </a:rPr>
              <a:t> RAC1</a:t>
            </a:r>
            <a:endParaRPr dirty="0"/>
          </a:p>
        </p:txBody>
      </p:sp>
      <p:sp>
        <p:nvSpPr>
          <p:cNvPr id="1177" name="CustomShape 5"/>
          <p:cNvSpPr/>
          <p:nvPr/>
        </p:nvSpPr>
        <p:spPr>
          <a:xfrm>
            <a:off x="755640" y="2287440"/>
            <a:ext cx="7997040" cy="70596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75000"/>
              <a:buFont typeface="Wingdings" charset="2"/>
              <a:buChar char=""/>
            </a:pPr>
            <a:r>
              <a:rPr lang="en-US" sz="2000" strike="noStrike">
                <a:solidFill>
                  <a:srgbClr val="000000"/>
                </a:solidFill>
                <a:latin typeface="Arial"/>
                <a:ea typeface="DejaVu Sans"/>
              </a:rPr>
              <a:t>Starting and Stopping an Instance</a:t>
            </a:r>
            <a:endParaRPr/>
          </a:p>
        </p:txBody>
      </p:sp>
      <p:sp>
        <p:nvSpPr>
          <p:cNvPr id="1178" name="CustomShape 6"/>
          <p:cNvSpPr/>
          <p:nvPr/>
        </p:nvSpPr>
        <p:spPr>
          <a:xfrm>
            <a:off x="747720" y="3716280"/>
            <a:ext cx="7997040" cy="705600"/>
          </a:xfrm>
          <a:prstGeom prst="rect">
            <a:avLst/>
          </a:prstGeom>
          <a:noFill/>
          <a:ln>
            <a:noFill/>
          </a:ln>
        </p:spPr>
        <p:style>
          <a:lnRef idx="0">
            <a:scrgbClr r="0" g="0" b="0"/>
          </a:lnRef>
          <a:fillRef idx="0">
            <a:scrgbClr r="0" g="0" b="0"/>
          </a:fillRef>
          <a:effectRef idx="0">
            <a:scrgbClr r="0" g="0" b="0"/>
          </a:effectRef>
          <a:fontRef idx="minor"/>
        </p:style>
      </p:sp>
      <p:sp>
        <p:nvSpPr>
          <p:cNvPr id="1179" name="CustomShape 7"/>
          <p:cNvSpPr/>
          <p:nvPr/>
        </p:nvSpPr>
        <p:spPr>
          <a:xfrm>
            <a:off x="755640" y="5024520"/>
            <a:ext cx="7997040" cy="7056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75000"/>
              <a:buFont typeface="Wingdings" charset="2"/>
              <a:buChar char=""/>
            </a:pPr>
            <a:r>
              <a:rPr lang="en-US" sz="2000" strike="noStrike" dirty="0">
                <a:solidFill>
                  <a:srgbClr val="000000"/>
                </a:solidFill>
                <a:latin typeface="Arial"/>
                <a:ea typeface="DejaVu Sans"/>
              </a:rPr>
              <a:t>Starting and Stopping ASM on a specified node</a:t>
            </a:r>
            <a:endParaRPr dirty="0"/>
          </a:p>
        </p:txBody>
      </p:sp>
      <p:sp>
        <p:nvSpPr>
          <p:cNvPr id="1180" name="CustomShape 8"/>
          <p:cNvSpPr/>
          <p:nvPr/>
        </p:nvSpPr>
        <p:spPr>
          <a:xfrm>
            <a:off x="1187280" y="5430960"/>
            <a:ext cx="6765480" cy="576720"/>
          </a:xfrm>
          <a:prstGeom prst="rect">
            <a:avLst/>
          </a:prstGeom>
          <a:solidFill>
            <a:srgbClr val="DDDDDD"/>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a:solidFill>
                  <a:srgbClr val="000000"/>
                </a:solidFill>
                <a:latin typeface="Arial"/>
                <a:ea typeface="DejaVu Sans"/>
              </a:rPr>
              <a:t>srvctl start asm -n node1</a:t>
            </a:r>
            <a:endParaRPr/>
          </a:p>
          <a:p>
            <a:pPr>
              <a:lnSpc>
                <a:spcPct val="100000"/>
              </a:lnSpc>
            </a:pPr>
            <a:r>
              <a:rPr lang="en-US" sz="1600" b="1" strike="noStrike">
                <a:solidFill>
                  <a:srgbClr val="000000"/>
                </a:solidFill>
                <a:latin typeface="Arial"/>
                <a:ea typeface="DejaVu Sans"/>
              </a:rPr>
              <a:t>srvctl stop asm -n node1</a:t>
            </a:r>
            <a:endParaRPr/>
          </a:p>
        </p:txBody>
      </p:sp>
    </p:spTree>
  </p:cSld>
  <p:clrMapOvr>
    <a:masterClrMapping/>
  </p:clrMapOvr>
  <p:transition advTm="14027"/>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1" name="CustomShape 1"/>
          <p:cNvSpPr/>
          <p:nvPr/>
        </p:nvSpPr>
        <p:spPr>
          <a:xfrm>
            <a:off x="777600" y="91440"/>
            <a:ext cx="7997040" cy="59436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600" strike="noStrike" dirty="0">
                <a:solidFill>
                  <a:srgbClr val="000000"/>
                </a:solidFill>
                <a:latin typeface="Arial"/>
                <a:ea typeface="DejaVu Sans"/>
              </a:rPr>
              <a:t>Some other Important Utilities</a:t>
            </a:r>
            <a:endParaRPr dirty="0"/>
          </a:p>
        </p:txBody>
      </p:sp>
      <p:sp>
        <p:nvSpPr>
          <p:cNvPr id="1182" name="CustomShape 2"/>
          <p:cNvSpPr/>
          <p:nvPr/>
        </p:nvSpPr>
        <p:spPr>
          <a:xfrm>
            <a:off x="228600" y="685800"/>
            <a:ext cx="8530200" cy="6172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buFont typeface="StarSymbol"/>
              <a:buChar char="l"/>
            </a:pPr>
            <a:r>
              <a:rPr lang="en-US" strike="noStrike" dirty="0">
                <a:solidFill>
                  <a:srgbClr val="000000"/>
                </a:solidFill>
                <a:latin typeface="Arial"/>
                <a:ea typeface="DejaVu Sans"/>
              </a:rPr>
              <a:t>RAC utilities and diagnostics include</a:t>
            </a:r>
            <a:endParaRPr dirty="0"/>
          </a:p>
          <a:p>
            <a:pPr>
              <a:lnSpc>
                <a:spcPct val="100000"/>
              </a:lnSpc>
            </a:pPr>
            <a:endParaRPr dirty="0"/>
          </a:p>
          <a:p>
            <a:pPr lvl="1">
              <a:lnSpc>
                <a:spcPct val="100000"/>
              </a:lnSpc>
              <a:buSzPct val="75000"/>
              <a:buFont typeface="StarSymbol"/>
              <a:buChar char="l"/>
            </a:pPr>
            <a:r>
              <a:rPr lang="en-US" strike="noStrike" dirty="0">
                <a:solidFill>
                  <a:srgbClr val="3333CC"/>
                </a:solidFill>
                <a:latin typeface="Arial"/>
                <a:ea typeface="DejaVu Sans"/>
              </a:rPr>
              <a:t>OCRCONFIG</a:t>
            </a:r>
            <a:endParaRPr dirty="0"/>
          </a:p>
          <a:p>
            <a:pPr lvl="1">
              <a:lnSpc>
                <a:spcPct val="100000"/>
              </a:lnSpc>
              <a:buSzPct val="75000"/>
              <a:buFont typeface="StarSymbol"/>
              <a:buChar char="l"/>
            </a:pPr>
            <a:r>
              <a:rPr lang="en-US" strike="noStrike" dirty="0">
                <a:solidFill>
                  <a:srgbClr val="3333CC"/>
                </a:solidFill>
                <a:latin typeface="Arial"/>
                <a:ea typeface="DejaVu Sans"/>
              </a:rPr>
              <a:t>OCRCHECK</a:t>
            </a:r>
            <a:endParaRPr dirty="0"/>
          </a:p>
          <a:p>
            <a:pPr lvl="1">
              <a:lnSpc>
                <a:spcPct val="100000"/>
              </a:lnSpc>
              <a:buSzPct val="75000"/>
              <a:buFont typeface="StarSymbol"/>
              <a:buChar char="l"/>
            </a:pPr>
            <a:r>
              <a:rPr lang="en-US" strike="noStrike" dirty="0">
                <a:solidFill>
                  <a:srgbClr val="3333CC"/>
                </a:solidFill>
                <a:latin typeface="Arial"/>
                <a:ea typeface="DejaVu Sans"/>
              </a:rPr>
              <a:t>OCRDUMP</a:t>
            </a:r>
            <a:endParaRPr dirty="0"/>
          </a:p>
          <a:p>
            <a:pPr lvl="1">
              <a:lnSpc>
                <a:spcPct val="100000"/>
              </a:lnSpc>
              <a:buSzPct val="75000"/>
              <a:buFont typeface="StarSymbol"/>
              <a:buChar char="l"/>
            </a:pPr>
            <a:r>
              <a:rPr lang="en-US" strike="noStrike" dirty="0">
                <a:solidFill>
                  <a:srgbClr val="3333CC"/>
                </a:solidFill>
                <a:latin typeface="Arial"/>
                <a:ea typeface="DejaVu Sans"/>
              </a:rPr>
              <a:t>CRSCTL </a:t>
            </a:r>
            <a:endParaRPr dirty="0"/>
          </a:p>
          <a:p>
            <a:pPr lvl="1">
              <a:lnSpc>
                <a:spcPct val="100000"/>
              </a:lnSpc>
              <a:buSzPct val="75000"/>
              <a:buFont typeface="StarSymbol"/>
              <a:buChar char="l"/>
            </a:pPr>
            <a:r>
              <a:rPr lang="en-US" strike="noStrike" dirty="0" smtClean="0">
                <a:solidFill>
                  <a:srgbClr val="3333CC"/>
                </a:solidFill>
                <a:latin typeface="Arial"/>
                <a:ea typeface="DejaVu Sans"/>
              </a:rPr>
              <a:t>CRS_STAT</a:t>
            </a:r>
          </a:p>
          <a:p>
            <a:r>
              <a:rPr lang="en-US" b="1" dirty="0" smtClean="0">
                <a:latin typeface="Arial"/>
              </a:rPr>
              <a:t>BASIC RAC Commands</a:t>
            </a:r>
            <a:endParaRPr lang="en-US" dirty="0" smtClean="0"/>
          </a:p>
          <a:p>
            <a:endParaRPr lang="en-US" dirty="0" smtClean="0"/>
          </a:p>
          <a:p>
            <a:r>
              <a:rPr lang="en-US" dirty="0" smtClean="0">
                <a:latin typeface="Arial"/>
              </a:rPr>
              <a:t>1) Check database instance on both node</a:t>
            </a:r>
            <a:endParaRPr lang="en-US" dirty="0" smtClean="0"/>
          </a:p>
          <a:p>
            <a:endParaRPr lang="en-US" dirty="0" smtClean="0"/>
          </a:p>
          <a:p>
            <a:r>
              <a:rPr lang="en-US" dirty="0" smtClean="0">
                <a:latin typeface="Arial"/>
              </a:rPr>
              <a:t>     </a:t>
            </a:r>
            <a:r>
              <a:rPr lang="en-US" dirty="0" err="1" smtClean="0">
                <a:latin typeface="Arial"/>
              </a:rPr>
              <a:t>ps</a:t>
            </a:r>
            <a:r>
              <a:rPr lang="en-US" dirty="0" smtClean="0">
                <a:latin typeface="Arial"/>
              </a:rPr>
              <a:t> -</a:t>
            </a:r>
            <a:r>
              <a:rPr lang="en-US" dirty="0" err="1" smtClean="0">
                <a:latin typeface="Arial"/>
              </a:rPr>
              <a:t>ef|grep</a:t>
            </a:r>
            <a:r>
              <a:rPr lang="en-US" dirty="0" smtClean="0">
                <a:latin typeface="Arial"/>
              </a:rPr>
              <a:t> </a:t>
            </a:r>
            <a:r>
              <a:rPr lang="en-US" dirty="0" err="1" smtClean="0">
                <a:latin typeface="Arial"/>
              </a:rPr>
              <a:t>pmon</a:t>
            </a:r>
            <a:r>
              <a:rPr lang="en-US" dirty="0" smtClean="0">
                <a:latin typeface="Arial"/>
              </a:rPr>
              <a:t> -to see database status </a:t>
            </a:r>
            <a:endParaRPr lang="en-US" dirty="0" smtClean="0"/>
          </a:p>
          <a:p>
            <a:r>
              <a:rPr lang="en-US" dirty="0" smtClean="0">
                <a:latin typeface="Arial"/>
              </a:rPr>
              <a:t>     </a:t>
            </a:r>
            <a:r>
              <a:rPr lang="en-US" dirty="0" err="1" smtClean="0">
                <a:latin typeface="Arial"/>
              </a:rPr>
              <a:t>srvctl</a:t>
            </a:r>
            <a:r>
              <a:rPr lang="en-US" dirty="0" smtClean="0">
                <a:latin typeface="Arial"/>
              </a:rPr>
              <a:t> status database -d RONDB</a:t>
            </a:r>
            <a:endParaRPr lang="en-US" dirty="0" smtClean="0"/>
          </a:p>
          <a:p>
            <a:r>
              <a:rPr lang="en-US" dirty="0" smtClean="0">
                <a:latin typeface="Arial"/>
              </a:rPr>
              <a:t>   </a:t>
            </a:r>
            <a:endParaRPr lang="en-US" dirty="0" smtClean="0"/>
          </a:p>
          <a:p>
            <a:r>
              <a:rPr lang="en-US" dirty="0" smtClean="0">
                <a:latin typeface="Arial"/>
              </a:rPr>
              <a:t>2) check listener from both nodes</a:t>
            </a:r>
            <a:endParaRPr lang="en-US" dirty="0" smtClean="0"/>
          </a:p>
          <a:p>
            <a:endParaRPr lang="en-US" dirty="0" smtClean="0"/>
          </a:p>
          <a:p>
            <a:r>
              <a:rPr lang="en-US" dirty="0" smtClean="0">
                <a:latin typeface="Arial"/>
              </a:rPr>
              <a:t>    </a:t>
            </a:r>
            <a:r>
              <a:rPr lang="en-US" dirty="0" err="1" smtClean="0">
                <a:latin typeface="Arial"/>
              </a:rPr>
              <a:t>ps</a:t>
            </a:r>
            <a:r>
              <a:rPr lang="en-US" dirty="0" smtClean="0">
                <a:latin typeface="Arial"/>
              </a:rPr>
              <a:t> -</a:t>
            </a:r>
            <a:r>
              <a:rPr lang="en-US" dirty="0" err="1" smtClean="0">
                <a:latin typeface="Arial"/>
              </a:rPr>
              <a:t>ef|grep</a:t>
            </a:r>
            <a:r>
              <a:rPr lang="en-US" dirty="0" smtClean="0">
                <a:latin typeface="Arial"/>
              </a:rPr>
              <a:t> </a:t>
            </a:r>
            <a:r>
              <a:rPr lang="en-US" dirty="0" err="1" smtClean="0">
                <a:latin typeface="Arial"/>
              </a:rPr>
              <a:t>tns</a:t>
            </a:r>
            <a:r>
              <a:rPr lang="en-US" dirty="0" smtClean="0">
                <a:latin typeface="Arial"/>
              </a:rPr>
              <a:t> to see </a:t>
            </a:r>
            <a:r>
              <a:rPr lang="en-US" dirty="0" err="1" smtClean="0">
                <a:latin typeface="Arial"/>
              </a:rPr>
              <a:t>listerner</a:t>
            </a:r>
            <a:r>
              <a:rPr lang="en-US" dirty="0" smtClean="0">
                <a:latin typeface="Arial"/>
              </a:rPr>
              <a:t> status</a:t>
            </a:r>
            <a:endParaRPr lang="en-US" dirty="0" smtClean="0"/>
          </a:p>
          <a:p>
            <a:endParaRPr lang="en-US" dirty="0" smtClean="0"/>
          </a:p>
          <a:p>
            <a:r>
              <a:rPr lang="en-US" dirty="0" smtClean="0">
                <a:latin typeface="Arial"/>
              </a:rPr>
              <a:t>3) check cluster status from grid owner user on  node</a:t>
            </a:r>
            <a:endParaRPr lang="en-US" dirty="0" smtClean="0"/>
          </a:p>
          <a:p>
            <a:r>
              <a:rPr lang="en-US" dirty="0" smtClean="0">
                <a:latin typeface="Arial"/>
              </a:rPr>
              <a:t> </a:t>
            </a:r>
            <a:r>
              <a:rPr lang="en-US" dirty="0" err="1" smtClean="0">
                <a:latin typeface="Arial"/>
              </a:rPr>
              <a:t>crsctl</a:t>
            </a:r>
            <a:r>
              <a:rPr lang="en-US" dirty="0" smtClean="0">
                <a:latin typeface="Arial"/>
              </a:rPr>
              <a:t> check cluster -all</a:t>
            </a:r>
            <a:endParaRPr lang="en-US" dirty="0" smtClean="0"/>
          </a:p>
          <a:p>
            <a:r>
              <a:rPr lang="en-US" dirty="0" smtClean="0">
                <a:latin typeface="Arial"/>
              </a:rPr>
              <a:t> </a:t>
            </a:r>
            <a:r>
              <a:rPr lang="en-US" dirty="0" err="1" smtClean="0">
                <a:latin typeface="Arial"/>
              </a:rPr>
              <a:t>crsctl</a:t>
            </a:r>
            <a:r>
              <a:rPr lang="en-US" dirty="0" smtClean="0">
                <a:latin typeface="Arial"/>
              </a:rPr>
              <a:t> check </a:t>
            </a:r>
            <a:r>
              <a:rPr lang="en-US" dirty="0" err="1" smtClean="0">
                <a:latin typeface="Arial"/>
              </a:rPr>
              <a:t>crs</a:t>
            </a:r>
            <a:r>
              <a:rPr lang="en-US" dirty="0" smtClean="0">
                <a:latin typeface="Arial"/>
              </a:rPr>
              <a:t>  --To check status of </a:t>
            </a:r>
            <a:r>
              <a:rPr lang="en-US" dirty="0" err="1" smtClean="0">
                <a:latin typeface="Arial"/>
              </a:rPr>
              <a:t>clusterware</a:t>
            </a:r>
            <a:endParaRPr lang="en-US" dirty="0" smtClean="0"/>
          </a:p>
          <a:p>
            <a:r>
              <a:rPr lang="en-US" dirty="0" smtClean="0">
                <a:latin typeface="Arial"/>
              </a:rPr>
              <a:t> </a:t>
            </a:r>
            <a:r>
              <a:rPr lang="en-US" dirty="0" err="1" smtClean="0">
                <a:latin typeface="Arial"/>
              </a:rPr>
              <a:t>crsctl</a:t>
            </a:r>
            <a:r>
              <a:rPr lang="en-US" dirty="0" smtClean="0">
                <a:latin typeface="Arial"/>
              </a:rPr>
              <a:t> status resource -t</a:t>
            </a:r>
            <a:endParaRPr lang="en-US" dirty="0" smtClean="0"/>
          </a:p>
          <a:p>
            <a:r>
              <a:rPr lang="en-US" dirty="0" smtClean="0">
                <a:latin typeface="Arial"/>
              </a:rPr>
              <a:t> </a:t>
            </a:r>
            <a:r>
              <a:rPr lang="en-US" dirty="0" err="1" smtClean="0">
                <a:latin typeface="Arial"/>
              </a:rPr>
              <a:t>crs_stat</a:t>
            </a:r>
            <a:r>
              <a:rPr lang="en-US" dirty="0" smtClean="0">
                <a:latin typeface="Arial"/>
              </a:rPr>
              <a:t> -t</a:t>
            </a:r>
            <a:endParaRPr lang="en-US" dirty="0" smtClean="0"/>
          </a:p>
          <a:p>
            <a:pPr lvl="1">
              <a:lnSpc>
                <a:spcPct val="100000"/>
              </a:lnSpc>
              <a:buSzPct val="75000"/>
              <a:buFont typeface="StarSymbol"/>
              <a:buChar char="l"/>
            </a:pPr>
            <a:endParaRPr dirty="0"/>
          </a:p>
          <a:p>
            <a:pPr>
              <a:lnSpc>
                <a:spcPct val="100000"/>
              </a:lnSpc>
            </a:pPr>
            <a:endParaRPr dirty="0"/>
          </a:p>
        </p:txBody>
      </p:sp>
    </p:spTree>
  </p:cSld>
  <p:clrMapOvr>
    <a:masterClrMapping/>
  </p:clrMapOvr>
  <p:transition advTm="3093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3" name="CustomShape 2"/>
          <p:cNvSpPr/>
          <p:nvPr/>
        </p:nvSpPr>
        <p:spPr>
          <a:xfrm>
            <a:off x="533400" y="685800"/>
            <a:ext cx="8225400" cy="540576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pPr>
            <a:endParaRPr lang="en-US" sz="2000" strike="noStrike" dirty="0" smtClean="0">
              <a:solidFill>
                <a:srgbClr val="000000"/>
              </a:solidFill>
              <a:latin typeface="Cambria" pitchFamily="18" charset="0"/>
              <a:ea typeface="DejaVu Sans"/>
            </a:endParaRPr>
          </a:p>
          <a:p>
            <a:pPr>
              <a:lnSpc>
                <a:spcPct val="100000"/>
              </a:lnSpc>
              <a:buSzPct val="45000"/>
              <a:buFont typeface="Arial" pitchFamily="34" charset="0"/>
              <a:buChar char="•"/>
            </a:pPr>
            <a:r>
              <a:rPr lang="en-US" sz="2000" strike="noStrike" dirty="0" smtClean="0">
                <a:solidFill>
                  <a:srgbClr val="000000"/>
                </a:solidFill>
                <a:latin typeface="Cambria" pitchFamily="18" charset="0"/>
                <a:ea typeface="DejaVu Sans"/>
              </a:rPr>
              <a:t>Introduced </a:t>
            </a:r>
            <a:r>
              <a:rPr lang="en-US" sz="2000" strike="noStrike" dirty="0">
                <a:solidFill>
                  <a:srgbClr val="000000"/>
                </a:solidFill>
                <a:latin typeface="Cambria" pitchFamily="18" charset="0"/>
                <a:ea typeface="DejaVu Sans"/>
              </a:rPr>
              <a:t>in Oracle 10.1 (Cluster Ready Services - </a:t>
            </a:r>
            <a:r>
              <a:rPr lang="en-US" sz="2000" strike="noStrike" dirty="0" smtClean="0">
                <a:solidFill>
                  <a:srgbClr val="000000"/>
                </a:solidFill>
                <a:latin typeface="Cambria" pitchFamily="18" charset="0"/>
                <a:ea typeface="DejaVu Sans"/>
              </a:rPr>
              <a:t>CRS)</a:t>
            </a:r>
          </a:p>
          <a:p>
            <a:pPr>
              <a:lnSpc>
                <a:spcPct val="100000"/>
              </a:lnSpc>
              <a:buSzPct val="45000"/>
              <a:buFont typeface="Arial" pitchFamily="34" charset="0"/>
              <a:buChar char="•"/>
            </a:pPr>
            <a:r>
              <a:rPr lang="en-US" sz="2000" strike="noStrike" dirty="0" smtClean="0">
                <a:solidFill>
                  <a:srgbClr val="000000"/>
                </a:solidFill>
                <a:latin typeface="Cambria" pitchFamily="18" charset="0"/>
                <a:ea typeface="DejaVu Sans"/>
              </a:rPr>
              <a:t>Renamed </a:t>
            </a:r>
            <a:r>
              <a:rPr lang="en-US" sz="2000" strike="noStrike" dirty="0">
                <a:solidFill>
                  <a:srgbClr val="000000"/>
                </a:solidFill>
                <a:latin typeface="Cambria" pitchFamily="18" charset="0"/>
                <a:ea typeface="DejaVu Sans"/>
              </a:rPr>
              <a:t>in Oracle 10.2 to Oracle </a:t>
            </a:r>
            <a:r>
              <a:rPr lang="en-US" sz="2000" strike="noStrike" dirty="0" err="1">
                <a:solidFill>
                  <a:srgbClr val="000000"/>
                </a:solidFill>
                <a:latin typeface="Cambria" pitchFamily="18" charset="0"/>
                <a:ea typeface="DejaVu Sans"/>
              </a:rPr>
              <a:t>Clusterware</a:t>
            </a:r>
            <a:r>
              <a:rPr lang="en-US" sz="2000" strike="noStrike" dirty="0">
                <a:solidFill>
                  <a:srgbClr val="000000"/>
                </a:solidFill>
                <a:latin typeface="Cambria" pitchFamily="18" charset="0"/>
                <a:ea typeface="DejaVu Sans"/>
              </a:rPr>
              <a:t> </a:t>
            </a:r>
            <a:endParaRPr sz="2000" dirty="0">
              <a:latin typeface="Cambria" pitchFamily="18" charset="0"/>
            </a:endParaRPr>
          </a:p>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Cluster Manager providing</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Node membership services</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Global resource management</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High availability functions</a:t>
            </a:r>
            <a:endParaRPr sz="2000" dirty="0">
              <a:latin typeface="Cambria" pitchFamily="18" charset="0"/>
            </a:endParaRPr>
          </a:p>
          <a:p>
            <a:pPr>
              <a:lnSpc>
                <a:spcPct val="100000"/>
              </a:lnSpc>
              <a:buSzPct val="45000"/>
              <a:buFont typeface="StarSymbol"/>
              <a:buChar char="l"/>
            </a:pPr>
            <a:endParaRPr lang="en-US" sz="2000" strike="noStrike" dirty="0" smtClean="0">
              <a:solidFill>
                <a:srgbClr val="000000"/>
              </a:solidFill>
              <a:latin typeface="Cambria" pitchFamily="18" charset="0"/>
              <a:ea typeface="DejaVu Sans"/>
            </a:endParaRPr>
          </a:p>
          <a:p>
            <a:pPr>
              <a:lnSpc>
                <a:spcPct val="100000"/>
              </a:lnSpc>
              <a:buSzPct val="45000"/>
            </a:pPr>
            <a:r>
              <a:rPr lang="en-US" sz="2000" b="1" strike="noStrike" dirty="0" smtClean="0">
                <a:solidFill>
                  <a:srgbClr val="000000"/>
                </a:solidFill>
                <a:latin typeface="Cambria" pitchFamily="18" charset="0"/>
                <a:ea typeface="DejaVu Sans"/>
              </a:rPr>
              <a:t>On </a:t>
            </a:r>
            <a:r>
              <a:rPr lang="en-US" sz="2000" b="1" strike="noStrike" dirty="0">
                <a:solidFill>
                  <a:srgbClr val="000000"/>
                </a:solidFill>
                <a:latin typeface="Cambria" pitchFamily="18" charset="0"/>
                <a:ea typeface="DejaVu Sans"/>
              </a:rPr>
              <a:t>Linux</a:t>
            </a:r>
            <a:endParaRPr sz="2000" b="1" dirty="0">
              <a:latin typeface="Cambria" pitchFamily="18" charset="0"/>
            </a:endParaRPr>
          </a:p>
          <a:p>
            <a:pPr lvl="1">
              <a:lnSpc>
                <a:spcPct val="100000"/>
              </a:lnSpc>
              <a:buSzPct val="75000"/>
              <a:buFont typeface="Arial" pitchFamily="34" charset="0"/>
              <a:buChar char="•"/>
            </a:pPr>
            <a:r>
              <a:rPr lang="en-US" sz="2000" strike="noStrike" dirty="0" smtClean="0">
                <a:solidFill>
                  <a:srgbClr val="000000"/>
                </a:solidFill>
                <a:latin typeface="Cambria" pitchFamily="18" charset="0"/>
                <a:ea typeface="DejaVu Sans"/>
              </a:rPr>
              <a:t>Implemented </a:t>
            </a:r>
            <a:r>
              <a:rPr lang="en-US" sz="2000" strike="noStrike" dirty="0">
                <a:solidFill>
                  <a:srgbClr val="000000"/>
                </a:solidFill>
                <a:latin typeface="Cambria" pitchFamily="18" charset="0"/>
                <a:ea typeface="DejaVu Sans"/>
              </a:rPr>
              <a:t>using three daemons</a:t>
            </a:r>
            <a:endParaRPr sz="2000" dirty="0">
              <a:latin typeface="Cambria" pitchFamily="18" charset="0"/>
            </a:endParaRPr>
          </a:p>
          <a:p>
            <a:pPr lvl="2">
              <a:lnSpc>
                <a:spcPct val="100000"/>
              </a:lnSpc>
              <a:buSzPct val="45000"/>
              <a:buFont typeface="Arial" pitchFamily="34" charset="0"/>
              <a:buChar char="•"/>
            </a:pPr>
            <a:r>
              <a:rPr lang="en-US" sz="2000" strike="noStrike" dirty="0">
                <a:solidFill>
                  <a:srgbClr val="000000"/>
                </a:solidFill>
                <a:latin typeface="Cambria" pitchFamily="18" charset="0"/>
                <a:ea typeface="DejaVu Sans"/>
              </a:rPr>
              <a:t>CRS - Cluster Ready Service</a:t>
            </a:r>
            <a:endParaRPr sz="2000" dirty="0">
              <a:latin typeface="Cambria" pitchFamily="18" charset="0"/>
            </a:endParaRPr>
          </a:p>
          <a:p>
            <a:pPr lvl="2">
              <a:lnSpc>
                <a:spcPct val="100000"/>
              </a:lnSpc>
              <a:buSzPct val="45000"/>
              <a:buFont typeface="Arial" pitchFamily="34" charset="0"/>
              <a:buChar char="•"/>
            </a:pPr>
            <a:r>
              <a:rPr lang="en-US" sz="2000" strike="noStrike" dirty="0">
                <a:solidFill>
                  <a:srgbClr val="000000"/>
                </a:solidFill>
                <a:latin typeface="Cambria" pitchFamily="18" charset="0"/>
                <a:ea typeface="DejaVu Sans"/>
              </a:rPr>
              <a:t>CSS - Cluster Synchronization Service</a:t>
            </a:r>
            <a:endParaRPr sz="2000" dirty="0">
              <a:latin typeface="Cambria" pitchFamily="18" charset="0"/>
            </a:endParaRPr>
          </a:p>
          <a:p>
            <a:pPr lvl="2">
              <a:lnSpc>
                <a:spcPct val="100000"/>
              </a:lnSpc>
              <a:buSzPct val="45000"/>
              <a:buFont typeface="Arial" pitchFamily="34" charset="0"/>
              <a:buChar char="•"/>
            </a:pPr>
            <a:r>
              <a:rPr lang="en-US" sz="2000" strike="noStrike" dirty="0">
                <a:solidFill>
                  <a:srgbClr val="000000"/>
                </a:solidFill>
                <a:latin typeface="Cambria" pitchFamily="18" charset="0"/>
                <a:ea typeface="DejaVu Sans"/>
              </a:rPr>
              <a:t>EVM - Event </a:t>
            </a:r>
            <a:r>
              <a:rPr lang="en-US" sz="2000" strike="noStrike" dirty="0" smtClean="0">
                <a:solidFill>
                  <a:srgbClr val="000000"/>
                </a:solidFill>
                <a:latin typeface="Cambria" pitchFamily="18" charset="0"/>
                <a:ea typeface="DejaVu Sans"/>
              </a:rPr>
              <a:t>Manager</a:t>
            </a:r>
          </a:p>
          <a:p>
            <a:pPr lvl="2">
              <a:lnSpc>
                <a:spcPct val="100000"/>
              </a:lnSpc>
              <a:buSzPct val="45000"/>
              <a:buFont typeface="Arial" pitchFamily="34" charset="0"/>
              <a:buChar char="•"/>
            </a:pPr>
            <a:endParaRPr sz="2000" dirty="0">
              <a:latin typeface="Cambria" pitchFamily="18" charset="0"/>
            </a:endParaRPr>
          </a:p>
          <a:p>
            <a:pPr>
              <a:lnSpc>
                <a:spcPct val="100000"/>
              </a:lnSpc>
              <a:buSzPct val="45000"/>
              <a:buFont typeface="Arial" pitchFamily="34" charset="0"/>
              <a:buChar char="•"/>
            </a:pPr>
            <a:r>
              <a:rPr lang="en-US" sz="2000" strike="noStrike" dirty="0">
                <a:solidFill>
                  <a:srgbClr val="000000"/>
                </a:solidFill>
                <a:latin typeface="Cambria" pitchFamily="18" charset="0"/>
                <a:ea typeface="DejaVu Sans"/>
              </a:rPr>
              <a:t>In Oracle 10.2 includes High Availability framework</a:t>
            </a:r>
            <a:endParaRPr sz="2000" dirty="0">
              <a:latin typeface="Cambria" pitchFamily="18" charset="0"/>
            </a:endParaRPr>
          </a:p>
          <a:p>
            <a:pPr lvl="1">
              <a:lnSpc>
                <a:spcPct val="100000"/>
              </a:lnSpc>
              <a:buSzPct val="75000"/>
              <a:buFont typeface="Arial" pitchFamily="34" charset="0"/>
              <a:buChar char="•"/>
            </a:pPr>
            <a:r>
              <a:rPr lang="en-US" sz="2000" strike="noStrike" dirty="0">
                <a:solidFill>
                  <a:srgbClr val="000000"/>
                </a:solidFill>
                <a:latin typeface="Cambria" pitchFamily="18" charset="0"/>
                <a:ea typeface="DejaVu Sans"/>
              </a:rPr>
              <a:t>Allows non-Oracle applications to be managed</a:t>
            </a:r>
            <a:endParaRPr sz="2000" dirty="0">
              <a:latin typeface="Cambria" pitchFamily="18" charset="0"/>
            </a:endParaRPr>
          </a:p>
          <a:p>
            <a:pPr>
              <a:lnSpc>
                <a:spcPct val="100000"/>
              </a:lnSpc>
            </a:pPr>
            <a:endParaRPr dirty="0"/>
          </a:p>
        </p:txBody>
      </p:sp>
    </p:spTree>
  </p:cSld>
  <p:clrMapOvr>
    <a:masterClrMapping/>
  </p:clrMapOvr>
  <p:transition advTm="4047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 name="CustomShape 1"/>
          <p:cNvSpPr/>
          <p:nvPr/>
        </p:nvSpPr>
        <p:spPr>
          <a:xfrm>
            <a:off x="182880" y="182880"/>
            <a:ext cx="8419680" cy="694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a:p>
            <a:r>
              <a:rPr lang="en-US" sz="1600" strike="noStrike" dirty="0">
                <a:latin typeface="Arial"/>
              </a:rPr>
              <a:t>4)   Check whether sessions are balanced</a:t>
            </a:r>
            <a:endParaRPr sz="1600" dirty="0"/>
          </a:p>
          <a:p>
            <a:r>
              <a:rPr lang="en-US" sz="1600" strike="noStrike" dirty="0">
                <a:latin typeface="Arial"/>
              </a:rPr>
              <a:t>select </a:t>
            </a:r>
            <a:r>
              <a:rPr lang="en-US" sz="1600" strike="noStrike" dirty="0" err="1">
                <a:latin typeface="Arial"/>
              </a:rPr>
              <a:t>name,open_mode</a:t>
            </a:r>
            <a:r>
              <a:rPr lang="en-US" sz="1600" strike="noStrike" dirty="0">
                <a:latin typeface="Arial"/>
              </a:rPr>
              <a:t> from </a:t>
            </a:r>
            <a:r>
              <a:rPr lang="en-US" sz="1600" strike="noStrike" dirty="0" err="1">
                <a:latin typeface="Arial"/>
              </a:rPr>
              <a:t>v$database</a:t>
            </a:r>
            <a:endParaRPr sz="1600" dirty="0"/>
          </a:p>
          <a:p>
            <a:r>
              <a:rPr lang="en-US" sz="1600" strike="noStrike" dirty="0">
                <a:latin typeface="Arial"/>
              </a:rPr>
              <a:t>select count(1),</a:t>
            </a:r>
            <a:r>
              <a:rPr lang="en-US" sz="1600" strike="noStrike" dirty="0" err="1">
                <a:latin typeface="Arial"/>
              </a:rPr>
              <a:t>inst_id</a:t>
            </a:r>
            <a:r>
              <a:rPr lang="en-US" sz="1600" strike="noStrike" dirty="0">
                <a:latin typeface="Arial"/>
              </a:rPr>
              <a:t> from </a:t>
            </a:r>
            <a:r>
              <a:rPr lang="en-US" sz="1600" strike="noStrike" dirty="0" err="1">
                <a:latin typeface="Arial"/>
              </a:rPr>
              <a:t>gv$session</a:t>
            </a:r>
            <a:r>
              <a:rPr lang="en-US" sz="1600" strike="noStrike" dirty="0">
                <a:latin typeface="Arial"/>
              </a:rPr>
              <a:t> group by </a:t>
            </a:r>
            <a:r>
              <a:rPr lang="en-US" sz="1600" strike="noStrike" dirty="0" err="1">
                <a:latin typeface="Arial"/>
              </a:rPr>
              <a:t>inst_id</a:t>
            </a:r>
            <a:endParaRPr sz="1600" dirty="0"/>
          </a:p>
          <a:p>
            <a:endParaRPr sz="1600" dirty="0"/>
          </a:p>
          <a:p>
            <a:r>
              <a:rPr lang="en-US" sz="1600" strike="noStrike" dirty="0">
                <a:latin typeface="Arial"/>
              </a:rPr>
              <a:t>5) To know IP on server</a:t>
            </a:r>
            <a:endParaRPr sz="1600" dirty="0"/>
          </a:p>
          <a:p>
            <a:endParaRPr sz="1600" dirty="0"/>
          </a:p>
          <a:p>
            <a:r>
              <a:rPr lang="en-US" sz="1600" strike="noStrike" dirty="0">
                <a:latin typeface="Arial"/>
              </a:rPr>
              <a:t> </a:t>
            </a:r>
            <a:r>
              <a:rPr lang="en-US" sz="1600" strike="noStrike" dirty="0" err="1">
                <a:latin typeface="Arial"/>
              </a:rPr>
              <a:t>ifconfig</a:t>
            </a:r>
            <a:r>
              <a:rPr lang="en-US" sz="1600" strike="noStrike" dirty="0">
                <a:latin typeface="Arial"/>
              </a:rPr>
              <a:t> -a</a:t>
            </a:r>
            <a:endParaRPr sz="1600" dirty="0"/>
          </a:p>
          <a:p>
            <a:endParaRPr sz="1600" dirty="0"/>
          </a:p>
          <a:p>
            <a:r>
              <a:rPr lang="en-US" sz="1600" strike="noStrike" dirty="0">
                <a:latin typeface="Arial"/>
              </a:rPr>
              <a:t>6) to know RAC </a:t>
            </a:r>
            <a:r>
              <a:rPr lang="en-US" sz="1600" strike="noStrike" dirty="0" smtClean="0">
                <a:latin typeface="Arial"/>
              </a:rPr>
              <a:t>node(Grid owner)</a:t>
            </a:r>
            <a:endParaRPr sz="1600" dirty="0"/>
          </a:p>
          <a:p>
            <a:endParaRPr sz="1600" dirty="0"/>
          </a:p>
          <a:p>
            <a:r>
              <a:rPr lang="en-US" sz="1600" strike="noStrike" dirty="0">
                <a:latin typeface="Arial"/>
              </a:rPr>
              <a:t>     </a:t>
            </a:r>
            <a:r>
              <a:rPr lang="en-US" sz="1600" strike="noStrike" dirty="0" err="1">
                <a:latin typeface="Arial"/>
              </a:rPr>
              <a:t>olsnodes</a:t>
            </a:r>
            <a:r>
              <a:rPr lang="en-US" sz="1600" strike="noStrike" dirty="0">
                <a:latin typeface="Arial"/>
              </a:rPr>
              <a:t> -t -s</a:t>
            </a:r>
            <a:endParaRPr sz="1600" dirty="0"/>
          </a:p>
          <a:p>
            <a:endParaRPr sz="1600" dirty="0"/>
          </a:p>
          <a:p>
            <a:r>
              <a:rPr lang="en-US" sz="1600" strike="noStrike" dirty="0">
                <a:latin typeface="Arial"/>
              </a:rPr>
              <a:t>7) To check completed RAC database configuration</a:t>
            </a:r>
            <a:endParaRPr sz="1600" dirty="0"/>
          </a:p>
          <a:p>
            <a:endParaRPr sz="1600" dirty="0"/>
          </a:p>
          <a:p>
            <a:r>
              <a:rPr lang="en-US" sz="1600" strike="noStrike" dirty="0">
                <a:latin typeface="Arial"/>
              </a:rPr>
              <a:t>    </a:t>
            </a:r>
            <a:r>
              <a:rPr lang="en-US" sz="1600" strike="noStrike" dirty="0" err="1">
                <a:latin typeface="Arial"/>
              </a:rPr>
              <a:t>srvctl</a:t>
            </a:r>
            <a:r>
              <a:rPr lang="en-US" sz="1600" strike="noStrike" dirty="0">
                <a:latin typeface="Arial"/>
              </a:rPr>
              <a:t> </a:t>
            </a:r>
            <a:r>
              <a:rPr lang="en-US" sz="1600" strike="noStrike" dirty="0" err="1">
                <a:latin typeface="Arial"/>
              </a:rPr>
              <a:t>config</a:t>
            </a:r>
            <a:r>
              <a:rPr lang="en-US" sz="1600" strike="noStrike" dirty="0">
                <a:latin typeface="Arial"/>
              </a:rPr>
              <a:t> database -d &lt;</a:t>
            </a:r>
            <a:r>
              <a:rPr lang="en-US" sz="1600" strike="noStrike" dirty="0" err="1">
                <a:latin typeface="Arial"/>
              </a:rPr>
              <a:t>database_name</a:t>
            </a:r>
            <a:r>
              <a:rPr lang="en-US" sz="1600" strike="noStrike" dirty="0">
                <a:latin typeface="Arial"/>
              </a:rPr>
              <a:t>&gt; -a</a:t>
            </a:r>
            <a:endParaRPr sz="1600" dirty="0"/>
          </a:p>
          <a:p>
            <a:endParaRPr sz="1600" dirty="0"/>
          </a:p>
          <a:p>
            <a:r>
              <a:rPr lang="en-US" sz="1600" strike="noStrike" dirty="0">
                <a:latin typeface="Arial"/>
              </a:rPr>
              <a:t>8) To know scan related details</a:t>
            </a:r>
            <a:endParaRPr sz="1600" dirty="0"/>
          </a:p>
          <a:p>
            <a:endParaRPr sz="1600" dirty="0"/>
          </a:p>
          <a:p>
            <a:r>
              <a:rPr lang="en-US" sz="1600" strike="noStrike" dirty="0" err="1">
                <a:latin typeface="Arial"/>
              </a:rPr>
              <a:t>srvctl</a:t>
            </a:r>
            <a:r>
              <a:rPr lang="en-US" sz="1600" strike="noStrike" dirty="0">
                <a:latin typeface="Arial"/>
              </a:rPr>
              <a:t> </a:t>
            </a:r>
            <a:r>
              <a:rPr lang="en-US" sz="1600" strike="noStrike" dirty="0" err="1">
                <a:latin typeface="Arial"/>
              </a:rPr>
              <a:t>config</a:t>
            </a:r>
            <a:r>
              <a:rPr lang="en-US" sz="1600" strike="noStrike" dirty="0">
                <a:latin typeface="Arial"/>
              </a:rPr>
              <a:t> scan</a:t>
            </a:r>
            <a:endParaRPr sz="1600" dirty="0"/>
          </a:p>
          <a:p>
            <a:endParaRPr sz="1600" dirty="0"/>
          </a:p>
          <a:p>
            <a:r>
              <a:rPr lang="en-US" sz="1600" strike="noStrike" dirty="0" err="1">
                <a:latin typeface="Arial"/>
              </a:rPr>
              <a:t>lsnrctl</a:t>
            </a:r>
            <a:r>
              <a:rPr lang="en-US" sz="1600" strike="noStrike" dirty="0">
                <a:latin typeface="Arial"/>
              </a:rPr>
              <a:t> status LISTENER_SCAN1</a:t>
            </a:r>
            <a:endParaRPr sz="1600" dirty="0"/>
          </a:p>
          <a:p>
            <a:endParaRPr sz="1600" dirty="0"/>
          </a:p>
          <a:p>
            <a:r>
              <a:rPr lang="en-US" sz="1600" strike="noStrike" dirty="0">
                <a:latin typeface="Arial"/>
              </a:rPr>
              <a:t>9) </a:t>
            </a:r>
            <a:r>
              <a:rPr lang="en-US" sz="1600" strike="noStrike" dirty="0" err="1">
                <a:latin typeface="Arial"/>
              </a:rPr>
              <a:t>Clusterware</a:t>
            </a:r>
            <a:r>
              <a:rPr lang="en-US" sz="1600" strike="noStrike" dirty="0">
                <a:latin typeface="Arial"/>
              </a:rPr>
              <a:t> log </a:t>
            </a:r>
            <a:r>
              <a:rPr lang="en-US" sz="1600" strike="noStrike" dirty="0" smtClean="0">
                <a:latin typeface="Arial"/>
              </a:rPr>
              <a:t>location</a:t>
            </a:r>
            <a:endParaRPr sz="1600" dirty="0"/>
          </a:p>
          <a:p>
            <a:r>
              <a:rPr lang="en-US" sz="1600" strike="noStrike" dirty="0">
                <a:latin typeface="Arial"/>
              </a:rPr>
              <a:t> </a:t>
            </a:r>
            <a:r>
              <a:rPr lang="en-US" sz="1600" dirty="0" err="1">
                <a:latin typeface="Arial"/>
              </a:rPr>
              <a:t>C</a:t>
            </a:r>
            <a:r>
              <a:rPr lang="en-US" sz="1600" strike="noStrike" dirty="0" err="1" smtClean="0">
                <a:latin typeface="Arial"/>
              </a:rPr>
              <a:t>lusterware</a:t>
            </a:r>
            <a:r>
              <a:rPr lang="en-US" sz="1600" strike="noStrike" dirty="0" smtClean="0">
                <a:latin typeface="Arial"/>
              </a:rPr>
              <a:t> </a:t>
            </a:r>
            <a:r>
              <a:rPr lang="en-US" sz="1600" strike="noStrike" dirty="0">
                <a:latin typeface="Arial"/>
              </a:rPr>
              <a:t>alert log (&lt;GRID_HOME&gt;/log/&lt;hostname&gt;/alert&lt;hostname&gt;.log)</a:t>
            </a:r>
            <a:endParaRPr sz="1600" dirty="0"/>
          </a:p>
          <a:p>
            <a:r>
              <a:rPr lang="en-US" sz="1600" strike="noStrike" dirty="0">
                <a:latin typeface="Arial"/>
              </a:rPr>
              <a:t> </a:t>
            </a:r>
            <a:r>
              <a:rPr lang="en-US" sz="1600" strike="noStrike" dirty="0" err="1">
                <a:latin typeface="Arial"/>
              </a:rPr>
              <a:t>crsd</a:t>
            </a:r>
            <a:r>
              <a:rPr lang="en-US" sz="1600" strike="noStrike" dirty="0">
                <a:latin typeface="Arial"/>
              </a:rPr>
              <a:t> log (&lt;GRID_HOME&gt;/log/&lt;hostname&gt;/</a:t>
            </a:r>
            <a:r>
              <a:rPr lang="en-US" sz="1600" strike="noStrike" dirty="0" err="1">
                <a:latin typeface="Arial"/>
              </a:rPr>
              <a:t>crsd</a:t>
            </a:r>
            <a:r>
              <a:rPr lang="en-US" sz="1600" strike="noStrike" dirty="0">
                <a:latin typeface="Arial"/>
              </a:rPr>
              <a:t>/crsd.log)</a:t>
            </a:r>
            <a:endParaRPr sz="1600" dirty="0"/>
          </a:p>
          <a:p>
            <a:r>
              <a:rPr lang="en-US" sz="1600" strike="noStrike" dirty="0">
                <a:latin typeface="Arial"/>
              </a:rPr>
              <a:t>  </a:t>
            </a:r>
            <a:r>
              <a:rPr lang="en-US" sz="1600" strike="noStrike" dirty="0" err="1">
                <a:latin typeface="Arial"/>
              </a:rPr>
              <a:t>cssd</a:t>
            </a:r>
            <a:r>
              <a:rPr lang="en-US" sz="1600" strike="noStrike" dirty="0">
                <a:latin typeface="Arial"/>
              </a:rPr>
              <a:t> log ( $GI_HOME/log/</a:t>
            </a:r>
            <a:r>
              <a:rPr lang="en-US" sz="1600" strike="noStrike" dirty="0" err="1">
                <a:latin typeface="Arial"/>
              </a:rPr>
              <a:t>nodename</a:t>
            </a:r>
            <a:r>
              <a:rPr lang="en-US" sz="1600" strike="noStrike" dirty="0">
                <a:latin typeface="Arial"/>
              </a:rPr>
              <a:t>/</a:t>
            </a:r>
            <a:r>
              <a:rPr lang="en-US" sz="1600" strike="noStrike" dirty="0" err="1">
                <a:latin typeface="Arial"/>
              </a:rPr>
              <a:t>cssd</a:t>
            </a:r>
            <a:r>
              <a:rPr lang="en-US" sz="1600" strike="noStrike" dirty="0">
                <a:latin typeface="Arial"/>
              </a:rPr>
              <a:t> location)</a:t>
            </a:r>
            <a:endParaRPr sz="1600" dirty="0"/>
          </a:p>
          <a:p>
            <a:endParaRPr dirty="0"/>
          </a:p>
        </p:txBody>
      </p:sp>
    </p:spTree>
  </p:cSld>
  <p:clrMapOvr>
    <a:masterClrMapping/>
  </p:clrMapOvr>
  <p:transition advTm="11172"/>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 name="CustomShape 1"/>
          <p:cNvSpPr/>
          <p:nvPr/>
        </p:nvSpPr>
        <p:spPr>
          <a:xfrm>
            <a:off x="170280" y="0"/>
            <a:ext cx="6459120" cy="76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b="1" strike="noStrike" dirty="0">
                <a:solidFill>
                  <a:srgbClr val="000000"/>
                </a:solidFill>
                <a:latin typeface="Arial"/>
                <a:ea typeface="DejaVu Sans"/>
              </a:rPr>
              <a:t>Root Causes of Node Eviction </a:t>
            </a:r>
            <a:endParaRPr dirty="0"/>
          </a:p>
        </p:txBody>
      </p:sp>
      <p:sp>
        <p:nvSpPr>
          <p:cNvPr id="1185" name="CustomShape 2"/>
          <p:cNvSpPr/>
          <p:nvPr/>
        </p:nvSpPr>
        <p:spPr>
          <a:xfrm>
            <a:off x="198360" y="1066800"/>
            <a:ext cx="8640840" cy="579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Wingdings" charset="2"/>
              <a:buChar char=""/>
            </a:pPr>
            <a:r>
              <a:rPr lang="en-US" sz="1600" strike="noStrike" dirty="0">
                <a:solidFill>
                  <a:srgbClr val="000000"/>
                </a:solidFill>
                <a:latin typeface="Arial"/>
                <a:ea typeface="DejaVu Sans"/>
              </a:rPr>
              <a:t>Network heartbeat lost</a:t>
            </a:r>
            <a:endParaRPr dirty="0"/>
          </a:p>
          <a:p>
            <a:pPr>
              <a:lnSpc>
                <a:spcPct val="100000"/>
              </a:lnSpc>
            </a:pPr>
            <a:endParaRPr dirty="0"/>
          </a:p>
          <a:p>
            <a:pPr>
              <a:lnSpc>
                <a:spcPct val="100000"/>
              </a:lnSpc>
              <a:buFont typeface="Wingdings" charset="2"/>
              <a:buChar char=""/>
            </a:pPr>
            <a:r>
              <a:rPr lang="en-US" sz="1600" strike="noStrike" dirty="0">
                <a:solidFill>
                  <a:srgbClr val="000000"/>
                </a:solidFill>
                <a:latin typeface="Arial"/>
                <a:ea typeface="DejaVu Sans"/>
              </a:rPr>
              <a:t>Voting disk problems</a:t>
            </a:r>
            <a:endParaRPr dirty="0"/>
          </a:p>
          <a:p>
            <a:pPr>
              <a:lnSpc>
                <a:spcPct val="100000"/>
              </a:lnSpc>
            </a:pPr>
            <a:endParaRPr dirty="0"/>
          </a:p>
          <a:p>
            <a:pPr>
              <a:lnSpc>
                <a:spcPct val="100000"/>
              </a:lnSpc>
              <a:buFont typeface="Wingdings" charset="2"/>
              <a:buChar char=""/>
            </a:pPr>
            <a:r>
              <a:rPr lang="en-US" sz="1600" strike="noStrike" dirty="0" err="1">
                <a:solidFill>
                  <a:srgbClr val="000000"/>
                </a:solidFill>
                <a:latin typeface="Arial"/>
                <a:ea typeface="DejaVu Sans"/>
              </a:rPr>
              <a:t>cssd</a:t>
            </a:r>
            <a:r>
              <a:rPr lang="en-US" sz="1600" strike="noStrike" dirty="0">
                <a:solidFill>
                  <a:srgbClr val="000000"/>
                </a:solidFill>
                <a:latin typeface="Arial"/>
                <a:ea typeface="DejaVu Sans"/>
              </a:rPr>
              <a:t> is not healthy</a:t>
            </a:r>
            <a:endParaRPr dirty="0"/>
          </a:p>
          <a:p>
            <a:pPr>
              <a:lnSpc>
                <a:spcPct val="100000"/>
              </a:lnSpc>
            </a:pPr>
            <a:endParaRPr dirty="0"/>
          </a:p>
          <a:p>
            <a:pPr>
              <a:lnSpc>
                <a:spcPct val="100000"/>
              </a:lnSpc>
              <a:buFont typeface="Wingdings" charset="2"/>
              <a:buChar char=""/>
            </a:pPr>
            <a:r>
              <a:rPr lang="en-US" sz="1600" strike="noStrike" dirty="0" err="1">
                <a:solidFill>
                  <a:srgbClr val="000000"/>
                </a:solidFill>
                <a:latin typeface="Arial"/>
                <a:ea typeface="DejaVu Sans"/>
              </a:rPr>
              <a:t>Oprocd</a:t>
            </a:r>
            <a:r>
              <a:rPr lang="en-US" sz="1600" strike="noStrike" dirty="0">
                <a:solidFill>
                  <a:srgbClr val="000000"/>
                </a:solidFill>
                <a:latin typeface="Arial"/>
                <a:ea typeface="DejaVu Sans"/>
              </a:rPr>
              <a:t> </a:t>
            </a:r>
            <a:endParaRPr dirty="0"/>
          </a:p>
          <a:p>
            <a:pPr>
              <a:lnSpc>
                <a:spcPct val="100000"/>
              </a:lnSpc>
            </a:pPr>
            <a:endParaRPr dirty="0"/>
          </a:p>
          <a:p>
            <a:pPr>
              <a:lnSpc>
                <a:spcPct val="100000"/>
              </a:lnSpc>
              <a:buFont typeface="Wingdings" charset="2"/>
              <a:buChar char=""/>
            </a:pPr>
            <a:r>
              <a:rPr lang="en-US" sz="1600" strike="noStrike" dirty="0">
                <a:solidFill>
                  <a:srgbClr val="000000"/>
                </a:solidFill>
                <a:latin typeface="Arial"/>
                <a:ea typeface="DejaVu Sans"/>
              </a:rPr>
              <a:t>Hang check timer</a:t>
            </a:r>
            <a:endParaRPr dirty="0"/>
          </a:p>
          <a:p>
            <a:pPr>
              <a:lnSpc>
                <a:spcPct val="100000"/>
              </a:lnSpc>
              <a:buFont typeface="Wingdings" charset="2"/>
              <a:buChar char=""/>
            </a:pPr>
            <a:r>
              <a:rPr lang="en-US" sz="1600" strike="noStrike" dirty="0">
                <a:solidFill>
                  <a:srgbClr val="000000"/>
                </a:solidFill>
                <a:latin typeface="Arial"/>
                <a:ea typeface="DejaVu Sans"/>
              </a:rPr>
              <a:t>Important files to review are:</a:t>
            </a:r>
            <a:endParaRPr dirty="0"/>
          </a:p>
          <a:p>
            <a:pPr>
              <a:lnSpc>
                <a:spcPct val="100000"/>
              </a:lnSpc>
            </a:pPr>
            <a:endParaRPr dirty="0"/>
          </a:p>
          <a:p>
            <a:pPr>
              <a:lnSpc>
                <a:spcPct val="100000"/>
              </a:lnSpc>
              <a:buFont typeface="Wingdings" charset="2"/>
              <a:buChar char=""/>
            </a:pPr>
            <a:r>
              <a:rPr lang="en-US" sz="1600" strike="noStrike" dirty="0">
                <a:solidFill>
                  <a:srgbClr val="000000"/>
                </a:solidFill>
                <a:latin typeface="Arial"/>
                <a:ea typeface="DejaVu Sans"/>
              </a:rPr>
              <a:t>a) Each instance's alert log</a:t>
            </a:r>
            <a:endParaRPr dirty="0"/>
          </a:p>
          <a:p>
            <a:pPr>
              <a:lnSpc>
                <a:spcPct val="100000"/>
              </a:lnSpc>
              <a:buFont typeface="Wingdings" charset="2"/>
              <a:buChar char=""/>
            </a:pPr>
            <a:r>
              <a:rPr lang="en-US" sz="1600" strike="noStrike" dirty="0">
                <a:solidFill>
                  <a:srgbClr val="000000"/>
                </a:solidFill>
                <a:latin typeface="Arial"/>
                <a:ea typeface="DejaVu Sans"/>
              </a:rPr>
              <a:t>b) Each instance's LMON trace file</a:t>
            </a:r>
            <a:endParaRPr dirty="0"/>
          </a:p>
          <a:p>
            <a:pPr>
              <a:lnSpc>
                <a:spcPct val="100000"/>
              </a:lnSpc>
              <a:buFont typeface="Wingdings" charset="2"/>
              <a:buChar char=""/>
            </a:pPr>
            <a:r>
              <a:rPr lang="en-US" sz="1600" strike="noStrike" dirty="0">
                <a:solidFill>
                  <a:srgbClr val="000000"/>
                </a:solidFill>
                <a:latin typeface="Arial"/>
                <a:ea typeface="DejaVu Sans"/>
              </a:rPr>
              <a:t>c) </a:t>
            </a:r>
            <a:r>
              <a:rPr lang="en-US" sz="1600" strike="noStrike" dirty="0" err="1">
                <a:solidFill>
                  <a:srgbClr val="000000"/>
                </a:solidFill>
                <a:latin typeface="Arial"/>
                <a:ea typeface="DejaVu Sans"/>
              </a:rPr>
              <a:t>awr</a:t>
            </a:r>
            <a:r>
              <a:rPr lang="en-US" sz="1600" strike="noStrike" dirty="0">
                <a:solidFill>
                  <a:srgbClr val="000000"/>
                </a:solidFill>
                <a:latin typeface="Arial"/>
                <a:ea typeface="DejaVu Sans"/>
              </a:rPr>
              <a:t> reports from all nodes leading up to the eviction</a:t>
            </a:r>
            <a:endParaRPr dirty="0"/>
          </a:p>
          <a:p>
            <a:pPr>
              <a:lnSpc>
                <a:spcPct val="100000"/>
              </a:lnSpc>
              <a:buFont typeface="Wingdings" charset="2"/>
              <a:buChar char=""/>
            </a:pPr>
            <a:r>
              <a:rPr lang="en-US" sz="1600" strike="noStrike" dirty="0">
                <a:solidFill>
                  <a:srgbClr val="000000"/>
                </a:solidFill>
                <a:latin typeface="Arial"/>
                <a:ea typeface="DejaVu Sans"/>
              </a:rPr>
              <a:t>d) Each node's </a:t>
            </a:r>
            <a:r>
              <a:rPr lang="en-US" sz="1600" strike="noStrike" dirty="0" err="1">
                <a:solidFill>
                  <a:srgbClr val="000000"/>
                </a:solidFill>
                <a:latin typeface="Arial"/>
                <a:ea typeface="DejaVu Sans"/>
              </a:rPr>
              <a:t>syslog</a:t>
            </a:r>
            <a:r>
              <a:rPr lang="en-US" sz="1600" strike="noStrike" dirty="0">
                <a:solidFill>
                  <a:srgbClr val="000000"/>
                </a:solidFill>
                <a:latin typeface="Arial"/>
                <a:ea typeface="DejaVu Sans"/>
              </a:rPr>
              <a:t> or messages file</a:t>
            </a:r>
            <a:endParaRPr dirty="0"/>
          </a:p>
          <a:p>
            <a:pPr>
              <a:lnSpc>
                <a:spcPct val="100000"/>
              </a:lnSpc>
              <a:buFont typeface="Wingdings" charset="2"/>
              <a:buChar char=""/>
            </a:pPr>
            <a:r>
              <a:rPr lang="en-US" sz="1600" strike="noStrike" dirty="0">
                <a:solidFill>
                  <a:srgbClr val="000000"/>
                </a:solidFill>
                <a:latin typeface="Arial"/>
                <a:ea typeface="DejaVu Sans"/>
              </a:rPr>
              <a:t>e) </a:t>
            </a:r>
            <a:r>
              <a:rPr lang="en-US" sz="1600" strike="noStrike" dirty="0" err="1">
                <a:solidFill>
                  <a:srgbClr val="000000"/>
                </a:solidFill>
                <a:latin typeface="Arial"/>
                <a:ea typeface="DejaVu Sans"/>
              </a:rPr>
              <a:t>iostat</a:t>
            </a:r>
            <a:r>
              <a:rPr lang="en-US" sz="1600" strike="noStrike" dirty="0">
                <a:solidFill>
                  <a:srgbClr val="000000"/>
                </a:solidFill>
                <a:latin typeface="Arial"/>
                <a:ea typeface="DejaVu Sans"/>
              </a:rPr>
              <a:t> output before, after, and during evictions</a:t>
            </a:r>
            <a:endParaRPr dirty="0"/>
          </a:p>
          <a:p>
            <a:pPr>
              <a:lnSpc>
                <a:spcPct val="100000"/>
              </a:lnSpc>
              <a:buFont typeface="Wingdings" charset="2"/>
              <a:buChar char=""/>
            </a:pPr>
            <a:r>
              <a:rPr lang="en-US" sz="1600" strike="noStrike" dirty="0">
                <a:solidFill>
                  <a:srgbClr val="000000"/>
                </a:solidFill>
                <a:latin typeface="Arial"/>
                <a:ea typeface="DejaVu Sans"/>
              </a:rPr>
              <a:t>f) </a:t>
            </a:r>
            <a:r>
              <a:rPr lang="en-US" sz="1600" strike="noStrike" dirty="0" err="1">
                <a:solidFill>
                  <a:srgbClr val="000000"/>
                </a:solidFill>
                <a:latin typeface="Arial"/>
                <a:ea typeface="DejaVu Sans"/>
              </a:rPr>
              <a:t>vmstat</a:t>
            </a:r>
            <a:r>
              <a:rPr lang="en-US" sz="1600" strike="noStrike" dirty="0">
                <a:solidFill>
                  <a:srgbClr val="000000"/>
                </a:solidFill>
                <a:latin typeface="Arial"/>
                <a:ea typeface="DejaVu Sans"/>
              </a:rPr>
              <a:t> output before, after, and during evictions</a:t>
            </a:r>
            <a:endParaRPr dirty="0"/>
          </a:p>
          <a:p>
            <a:pPr>
              <a:lnSpc>
                <a:spcPct val="100000"/>
              </a:lnSpc>
            </a:pPr>
            <a:r>
              <a:rPr lang="en-US" sz="1600" strike="noStrike" dirty="0">
                <a:solidFill>
                  <a:srgbClr val="000000"/>
                </a:solidFill>
                <a:latin typeface="Arial"/>
                <a:ea typeface="DejaVu Sans"/>
              </a:rPr>
              <a:t>g) </a:t>
            </a:r>
            <a:r>
              <a:rPr lang="en-US" sz="1600" strike="noStrike" dirty="0" err="1">
                <a:solidFill>
                  <a:srgbClr val="000000"/>
                </a:solidFill>
                <a:latin typeface="Arial"/>
                <a:ea typeface="DejaVu Sans"/>
              </a:rPr>
              <a:t>netstat</a:t>
            </a:r>
            <a:r>
              <a:rPr lang="en-US" sz="1600" strike="noStrike" dirty="0">
                <a:solidFill>
                  <a:srgbClr val="000000"/>
                </a:solidFill>
                <a:latin typeface="Arial"/>
                <a:ea typeface="DejaVu Sans"/>
              </a:rPr>
              <a:t> output before, after, and during evictions</a:t>
            </a:r>
            <a:r>
              <a:rPr lang="en-US" sz="1600" b="1" strike="noStrike" dirty="0">
                <a:solidFill>
                  <a:srgbClr val="000000"/>
                </a:solidFill>
                <a:latin typeface="Arial"/>
                <a:ea typeface="DejaVu Sans"/>
              </a:rPr>
              <a:t> </a:t>
            </a:r>
            <a:endParaRPr dirty="0"/>
          </a:p>
          <a:p>
            <a:pPr>
              <a:lnSpc>
                <a:spcPct val="115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1186" name="CustomShape 3"/>
          <p:cNvSpPr/>
          <p:nvPr/>
        </p:nvSpPr>
        <p:spPr>
          <a:xfrm>
            <a:off x="3352680" y="6279120"/>
            <a:ext cx="4109400" cy="359640"/>
          </a:xfrm>
          <a:prstGeom prst="rect">
            <a:avLst/>
          </a:prstGeom>
          <a:noFill/>
          <a:ln>
            <a:noFill/>
          </a:ln>
        </p:spPr>
        <p:style>
          <a:lnRef idx="0">
            <a:scrgbClr r="0" g="0" b="0"/>
          </a:lnRef>
          <a:fillRef idx="0">
            <a:scrgbClr r="0" g="0" b="0"/>
          </a:fillRef>
          <a:effectRef idx="0">
            <a:scrgbClr r="0" g="0" b="0"/>
          </a:effectRef>
          <a:fontRef idx="minor"/>
        </p:style>
      </p:sp>
      <p:sp>
        <p:nvSpPr>
          <p:cNvPr id="1187" name="CustomShape 4"/>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1FA3821D-3688-4D23-B25A-BD597BFF8D2D}" type="slidenum">
              <a:rPr lang="en-US" sz="1200" strike="noStrike">
                <a:solidFill>
                  <a:srgbClr val="8B8B8B"/>
                </a:solidFill>
                <a:latin typeface="Calibri"/>
                <a:ea typeface="DejaVu Sans"/>
              </a:rPr>
              <a:pPr algn="r">
                <a:lnSpc>
                  <a:spcPct val="100000"/>
                </a:lnSpc>
              </a:pPr>
              <a:t>61</a:t>
            </a:fld>
            <a:endParaRPr/>
          </a:p>
        </p:txBody>
      </p:sp>
    </p:spTree>
  </p:cSld>
  <p:clrMapOvr>
    <a:masterClrMapping/>
  </p:clrMapOvr>
  <p:transition advTm="46342"/>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 name="CustomShape 1"/>
          <p:cNvSpPr/>
          <p:nvPr/>
        </p:nvSpPr>
        <p:spPr>
          <a:xfrm>
            <a:off x="170280" y="0"/>
            <a:ext cx="6763920" cy="81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b="1" strike="noStrike" dirty="0">
                <a:solidFill>
                  <a:srgbClr val="000000"/>
                </a:solidFill>
                <a:latin typeface="Arial"/>
                <a:ea typeface="DejaVu Sans"/>
              </a:rPr>
              <a:t>Root Causes of Node Eviction </a:t>
            </a:r>
            <a:endParaRPr dirty="0"/>
          </a:p>
        </p:txBody>
      </p:sp>
      <p:sp>
        <p:nvSpPr>
          <p:cNvPr id="1189" name="CustomShape 2"/>
          <p:cNvSpPr/>
          <p:nvPr/>
        </p:nvSpPr>
        <p:spPr>
          <a:xfrm>
            <a:off x="198360" y="1675800"/>
            <a:ext cx="8605080" cy="426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a:solidFill>
                  <a:srgbClr val="000000"/>
                </a:solidFill>
                <a:latin typeface="Arial"/>
                <a:ea typeface="DejaVu Sans"/>
              </a:rPr>
              <a:t>Appropriate ownership and permission of sub-directories and files in $GRID_HOME/log is critical for CRS components to come up properly</a:t>
            </a:r>
            <a:endParaRPr/>
          </a:p>
          <a:p>
            <a:pPr>
              <a:lnSpc>
                <a:spcPct val="100000"/>
              </a:lnSpc>
            </a:pPr>
            <a:r>
              <a:rPr lang="en-US" sz="1600" strike="noStrike">
                <a:solidFill>
                  <a:srgbClr val="000000"/>
                </a:solidFill>
                <a:latin typeface="Arial"/>
                <a:ea typeface="DejaVu Sans"/>
              </a:rPr>
              <a:t>$GRID_ORACLE_HOME/log/&lt;nodename&gt;/alert&lt;nodename&gt;.log</a:t>
            </a:r>
            <a:endParaRPr/>
          </a:p>
          <a:p>
            <a:pPr>
              <a:lnSpc>
                <a:spcPct val="100000"/>
              </a:lnSpc>
            </a:pPr>
            <a:r>
              <a:rPr lang="en-US" sz="1600" strike="noStrike">
                <a:solidFill>
                  <a:srgbClr val="000000"/>
                </a:solidFill>
                <a:latin typeface="Arial"/>
                <a:ea typeface="DejaVu Sans"/>
              </a:rPr>
              <a:t>$GRID_ORACLE_HOME/log/&lt;nodename&gt;/csdd/ocssd.log</a:t>
            </a:r>
            <a:endParaRPr/>
          </a:p>
          <a:p>
            <a:pPr>
              <a:lnSpc>
                <a:spcPct val="100000"/>
              </a:lnSpc>
            </a:pPr>
            <a:r>
              <a:rPr lang="en-US" sz="1600" strike="noStrike">
                <a:solidFill>
                  <a:srgbClr val="000000"/>
                </a:solidFill>
                <a:latin typeface="Arial"/>
                <a:ea typeface="DejaVu Sans"/>
              </a:rPr>
              <a:t>$GRID_ORACLE_HOME/log/&lt;nodename&gt;/crsd/crsd.log</a:t>
            </a:r>
            <a:endParaRPr/>
          </a:p>
          <a:p>
            <a:pPr>
              <a:lnSpc>
                <a:spcPct val="100000"/>
              </a:lnSpc>
            </a:pPr>
            <a:r>
              <a:rPr lang="en-US" sz="1600" strike="noStrike">
                <a:solidFill>
                  <a:srgbClr val="000000"/>
                </a:solidFill>
                <a:latin typeface="Arial"/>
                <a:ea typeface="DejaVu Sans"/>
              </a:rPr>
              <a:t>&lt;grid-home&gt;/log/&lt;nodename&gt;/ohasd/ohasd.log and ohasdOUT.log</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190" name="CustomShape 3"/>
          <p:cNvSpPr/>
          <p:nvPr/>
        </p:nvSpPr>
        <p:spPr>
          <a:xfrm>
            <a:off x="3352680" y="6279120"/>
            <a:ext cx="4109400" cy="359640"/>
          </a:xfrm>
          <a:prstGeom prst="rect">
            <a:avLst/>
          </a:prstGeom>
          <a:noFill/>
          <a:ln>
            <a:noFill/>
          </a:ln>
        </p:spPr>
        <p:style>
          <a:lnRef idx="0">
            <a:scrgbClr r="0" g="0" b="0"/>
          </a:lnRef>
          <a:fillRef idx="0">
            <a:scrgbClr r="0" g="0" b="0"/>
          </a:fillRef>
          <a:effectRef idx="0">
            <a:scrgbClr r="0" g="0" b="0"/>
          </a:effectRef>
          <a:fontRef idx="minor"/>
        </p:style>
      </p:sp>
      <p:sp>
        <p:nvSpPr>
          <p:cNvPr id="1191" name="CustomShape 4"/>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AD1F91D-E0A8-47B5-899D-5FBF06699735}" type="slidenum">
              <a:rPr lang="en-US" sz="1200" strike="noStrike">
                <a:solidFill>
                  <a:srgbClr val="8B8B8B"/>
                </a:solidFill>
                <a:latin typeface="Calibri"/>
                <a:ea typeface="DejaVu Sans"/>
              </a:rPr>
              <a:pPr algn="r">
                <a:lnSpc>
                  <a:spcPct val="100000"/>
                </a:lnSpc>
              </a:pPr>
              <a:t>62</a:t>
            </a:fld>
            <a:endParaRPr/>
          </a:p>
        </p:txBody>
      </p:sp>
      <p:pic>
        <p:nvPicPr>
          <p:cNvPr id="6" name="~PP1958.WAV">
            <a:hlinkClick r:id="" action="ppaction://media"/>
          </p:cNvPr>
          <p:cNvPicPr>
            <a:picLocks noRot="1" noChangeAspect="1"/>
          </p:cNvPicPr>
          <p:nvPr>
            <a:wavAudioFile r:embed="rId1" name="~PP1958.WAV"/>
          </p:nvPr>
        </p:nvPicPr>
        <p:blipFill>
          <a:blip r:embed="rId4" cstate="print"/>
          <a:stretch>
            <a:fillRect/>
          </a:stretch>
        </p:blipFill>
        <p:spPr>
          <a:xfrm>
            <a:off x="8696325" y="6410325"/>
            <a:ext cx="304800" cy="304800"/>
          </a:xfrm>
          <a:prstGeom prst="rect">
            <a:avLst/>
          </a:prstGeom>
        </p:spPr>
      </p:pic>
    </p:spTree>
  </p:cSld>
  <p:clrMapOvr>
    <a:masterClrMapping/>
  </p:clrMapOvr>
  <p:transition advTm="32567"/>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 name="CustomShape 1"/>
          <p:cNvSpPr/>
          <p:nvPr/>
        </p:nvSpPr>
        <p:spPr>
          <a:xfrm>
            <a:off x="170280" y="0"/>
            <a:ext cx="3634200" cy="81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a:solidFill>
                  <a:srgbClr val="000000"/>
                </a:solidFill>
                <a:latin typeface="Arial"/>
                <a:ea typeface="DejaVu Sans"/>
              </a:rPr>
              <a:t>Root Causes of Node Eviction </a:t>
            </a:r>
            <a:endParaRPr/>
          </a:p>
        </p:txBody>
      </p:sp>
      <p:sp>
        <p:nvSpPr>
          <p:cNvPr id="1193" name="CustomShape 2"/>
          <p:cNvSpPr/>
          <p:nvPr/>
        </p:nvSpPr>
        <p:spPr>
          <a:xfrm>
            <a:off x="198360" y="1675800"/>
            <a:ext cx="8605080" cy="426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Wingdings" charset="2"/>
              <a:buChar char=""/>
            </a:pPr>
            <a:r>
              <a:rPr lang="en-US" sz="1600" strike="noStrike">
                <a:solidFill>
                  <a:srgbClr val="000000"/>
                </a:solidFill>
                <a:latin typeface="Arial"/>
                <a:ea typeface="DejaVu Sans"/>
              </a:rPr>
              <a:t>Network heartbeat lost</a:t>
            </a:r>
            <a:endParaRPr/>
          </a:p>
          <a:p>
            <a:pPr>
              <a:lnSpc>
                <a:spcPct val="100000"/>
              </a:lnSpc>
            </a:pPr>
            <a:endParaRPr/>
          </a:p>
          <a:p>
            <a:pPr>
              <a:lnSpc>
                <a:spcPct val="100000"/>
              </a:lnSpc>
              <a:buFont typeface="Wingdings" charset="2"/>
              <a:buChar char=""/>
            </a:pPr>
            <a:r>
              <a:rPr lang="en-US" sz="1600" strike="noStrike">
                <a:solidFill>
                  <a:srgbClr val="000000"/>
                </a:solidFill>
                <a:latin typeface="Arial"/>
                <a:ea typeface="DejaVu Sans"/>
              </a:rPr>
              <a:t>Voting disk problems</a:t>
            </a:r>
            <a:endParaRPr/>
          </a:p>
          <a:p>
            <a:pPr>
              <a:lnSpc>
                <a:spcPct val="100000"/>
              </a:lnSpc>
            </a:pPr>
            <a:endParaRPr/>
          </a:p>
          <a:p>
            <a:pPr>
              <a:lnSpc>
                <a:spcPct val="100000"/>
              </a:lnSpc>
              <a:buFont typeface="Wingdings" charset="2"/>
              <a:buChar char=""/>
            </a:pPr>
            <a:r>
              <a:rPr lang="en-US" sz="1600" strike="noStrike">
                <a:solidFill>
                  <a:srgbClr val="000000"/>
                </a:solidFill>
                <a:latin typeface="Arial"/>
                <a:ea typeface="DejaVu Sans"/>
              </a:rPr>
              <a:t>cssd is not healthy</a:t>
            </a:r>
            <a:endParaRPr/>
          </a:p>
          <a:p>
            <a:pPr>
              <a:lnSpc>
                <a:spcPct val="100000"/>
              </a:lnSpc>
            </a:pPr>
            <a:endParaRPr/>
          </a:p>
          <a:p>
            <a:pPr>
              <a:lnSpc>
                <a:spcPct val="100000"/>
              </a:lnSpc>
              <a:buFont typeface="Wingdings" charset="2"/>
              <a:buChar char=""/>
            </a:pPr>
            <a:r>
              <a:rPr lang="en-US" sz="1600" strike="noStrike">
                <a:solidFill>
                  <a:srgbClr val="000000"/>
                </a:solidFill>
                <a:latin typeface="Arial"/>
                <a:ea typeface="DejaVu Sans"/>
              </a:rPr>
              <a:t>Oprocd </a:t>
            </a:r>
            <a:endParaRPr/>
          </a:p>
          <a:p>
            <a:pPr>
              <a:lnSpc>
                <a:spcPct val="100000"/>
              </a:lnSpc>
            </a:pPr>
            <a:endParaRPr/>
          </a:p>
          <a:p>
            <a:pPr>
              <a:lnSpc>
                <a:spcPct val="100000"/>
              </a:lnSpc>
              <a:buFont typeface="Wingdings" charset="2"/>
              <a:buChar char=""/>
            </a:pPr>
            <a:r>
              <a:rPr lang="en-US" sz="1600" strike="noStrike">
                <a:solidFill>
                  <a:srgbClr val="000000"/>
                </a:solidFill>
                <a:latin typeface="Arial"/>
                <a:ea typeface="DejaVu Sans"/>
              </a:rPr>
              <a:t>Hang check timer</a:t>
            </a:r>
            <a:endParaRPr/>
          </a:p>
          <a:p>
            <a:pPr>
              <a:lnSpc>
                <a:spcPct val="100000"/>
              </a:lnSpc>
              <a:buFont typeface="Wingdings" charset="2"/>
              <a:buChar char=""/>
            </a:pPr>
            <a:r>
              <a:rPr lang="en-US" sz="1600" strike="noStrike">
                <a:solidFill>
                  <a:srgbClr val="000000"/>
                </a:solidFill>
                <a:latin typeface="Arial"/>
                <a:ea typeface="DejaVu Sans"/>
              </a:rPr>
              <a:t>Important files to review are:</a:t>
            </a:r>
            <a:endParaRPr/>
          </a:p>
          <a:p>
            <a:pPr>
              <a:lnSpc>
                <a:spcPct val="100000"/>
              </a:lnSpc>
            </a:pPr>
            <a:endParaRPr/>
          </a:p>
          <a:p>
            <a:pPr>
              <a:lnSpc>
                <a:spcPct val="100000"/>
              </a:lnSpc>
              <a:buFont typeface="Wingdings" charset="2"/>
              <a:buChar char=""/>
            </a:pPr>
            <a:r>
              <a:rPr lang="en-US" sz="1600" strike="noStrike">
                <a:solidFill>
                  <a:srgbClr val="000000"/>
                </a:solidFill>
                <a:latin typeface="Arial"/>
                <a:ea typeface="DejaVu Sans"/>
              </a:rPr>
              <a:t>a) Each instance's alert log</a:t>
            </a:r>
            <a:endParaRPr/>
          </a:p>
          <a:p>
            <a:pPr>
              <a:lnSpc>
                <a:spcPct val="100000"/>
              </a:lnSpc>
              <a:buFont typeface="Wingdings" charset="2"/>
              <a:buChar char=""/>
            </a:pPr>
            <a:r>
              <a:rPr lang="en-US" sz="1600" strike="noStrike">
                <a:solidFill>
                  <a:srgbClr val="000000"/>
                </a:solidFill>
                <a:latin typeface="Arial"/>
                <a:ea typeface="DejaVu Sans"/>
              </a:rPr>
              <a:t>b) Each instance's LMON trace file</a:t>
            </a:r>
            <a:endParaRPr/>
          </a:p>
          <a:p>
            <a:pPr>
              <a:lnSpc>
                <a:spcPct val="100000"/>
              </a:lnSpc>
              <a:buFont typeface="Wingdings" charset="2"/>
              <a:buChar char=""/>
            </a:pPr>
            <a:r>
              <a:rPr lang="en-US" sz="1600" strike="noStrike">
                <a:solidFill>
                  <a:srgbClr val="000000"/>
                </a:solidFill>
                <a:latin typeface="Arial"/>
                <a:ea typeface="DejaVu Sans"/>
              </a:rPr>
              <a:t>c) awr reports from all nodes leading up to the eviction</a:t>
            </a:r>
            <a:endParaRPr/>
          </a:p>
          <a:p>
            <a:pPr>
              <a:lnSpc>
                <a:spcPct val="100000"/>
              </a:lnSpc>
              <a:buFont typeface="Wingdings" charset="2"/>
              <a:buChar char=""/>
            </a:pPr>
            <a:r>
              <a:rPr lang="en-US" sz="1600" strike="noStrike">
                <a:solidFill>
                  <a:srgbClr val="000000"/>
                </a:solidFill>
                <a:latin typeface="Arial"/>
                <a:ea typeface="DejaVu Sans"/>
              </a:rPr>
              <a:t>d) Each node's syslog or messages file</a:t>
            </a:r>
            <a:endParaRPr/>
          </a:p>
          <a:p>
            <a:pPr>
              <a:lnSpc>
                <a:spcPct val="100000"/>
              </a:lnSpc>
              <a:buFont typeface="Wingdings" charset="2"/>
              <a:buChar char=""/>
            </a:pPr>
            <a:r>
              <a:rPr lang="en-US" sz="1600" strike="noStrike">
                <a:solidFill>
                  <a:srgbClr val="000000"/>
                </a:solidFill>
                <a:latin typeface="Arial"/>
                <a:ea typeface="DejaVu Sans"/>
              </a:rPr>
              <a:t>e) iostat output before, after, and during evictions</a:t>
            </a:r>
            <a:endParaRPr/>
          </a:p>
          <a:p>
            <a:pPr>
              <a:lnSpc>
                <a:spcPct val="100000"/>
              </a:lnSpc>
              <a:buFont typeface="Wingdings" charset="2"/>
              <a:buChar char=""/>
            </a:pPr>
            <a:r>
              <a:rPr lang="en-US" sz="1600" strike="noStrike">
                <a:solidFill>
                  <a:srgbClr val="000000"/>
                </a:solidFill>
                <a:latin typeface="Arial"/>
                <a:ea typeface="DejaVu Sans"/>
              </a:rPr>
              <a:t>f) vmstat output before, after, and during evictions</a:t>
            </a:r>
            <a:endParaRPr/>
          </a:p>
          <a:p>
            <a:pPr>
              <a:lnSpc>
                <a:spcPct val="100000"/>
              </a:lnSpc>
            </a:pPr>
            <a:r>
              <a:rPr lang="en-US" sz="1600" strike="noStrike">
                <a:solidFill>
                  <a:srgbClr val="000000"/>
                </a:solidFill>
                <a:latin typeface="Arial"/>
                <a:ea typeface="DejaVu Sans"/>
              </a:rPr>
              <a:t>g) netstat output before, after, and during evictions</a:t>
            </a:r>
            <a:r>
              <a:rPr lang="en-US" sz="1600" b="1" strike="noStrike">
                <a:solidFill>
                  <a:srgbClr val="000000"/>
                </a:solidFill>
                <a:latin typeface="Arial"/>
                <a:ea typeface="DejaVu Sans"/>
              </a:rPr>
              <a:t> </a:t>
            </a:r>
            <a:endParaRPr/>
          </a:p>
          <a:p>
            <a:pPr>
              <a:lnSpc>
                <a:spcPct val="115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194" name="CustomShape 3"/>
          <p:cNvSpPr/>
          <p:nvPr/>
        </p:nvSpPr>
        <p:spPr>
          <a:xfrm>
            <a:off x="3352680" y="6279120"/>
            <a:ext cx="4109400" cy="359640"/>
          </a:xfrm>
          <a:prstGeom prst="rect">
            <a:avLst/>
          </a:prstGeom>
          <a:noFill/>
          <a:ln>
            <a:noFill/>
          </a:ln>
        </p:spPr>
        <p:style>
          <a:lnRef idx="0">
            <a:scrgbClr r="0" g="0" b="0"/>
          </a:lnRef>
          <a:fillRef idx="0">
            <a:scrgbClr r="0" g="0" b="0"/>
          </a:fillRef>
          <a:effectRef idx="0">
            <a:scrgbClr r="0" g="0" b="0"/>
          </a:effectRef>
          <a:fontRef idx="minor"/>
        </p:style>
      </p:sp>
      <p:sp>
        <p:nvSpPr>
          <p:cNvPr id="1195" name="CustomShape 4"/>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4967B7F-F7AC-45A5-A788-2E2812B3EEF9}" type="slidenum">
              <a:rPr lang="en-US" sz="1200" strike="noStrike">
                <a:solidFill>
                  <a:srgbClr val="8B8B8B"/>
                </a:solidFill>
                <a:latin typeface="Calibri"/>
                <a:ea typeface="DejaVu Sans"/>
              </a:rPr>
              <a:pPr algn="r">
                <a:lnSpc>
                  <a:spcPct val="100000"/>
                </a:lnSpc>
              </a:pPr>
              <a:t>63</a:t>
            </a:fld>
            <a:endParaRPr/>
          </a:p>
        </p:txBody>
      </p:sp>
      <p:pic>
        <p:nvPicPr>
          <p:cNvPr id="6" name="~PP1846.WAV">
            <a:hlinkClick r:id="" action="ppaction://media"/>
          </p:cNvPr>
          <p:cNvPicPr>
            <a:picLocks noRot="1" noChangeAspect="1"/>
          </p:cNvPicPr>
          <p:nvPr>
            <a:wavAudioFile r:embed="rId1" name="~PP1846.WAV"/>
          </p:nvPr>
        </p:nvPicPr>
        <p:blipFill>
          <a:blip r:embed="rId4" cstate="print"/>
          <a:stretch>
            <a:fillRect/>
          </a:stretch>
        </p:blipFill>
        <p:spPr>
          <a:xfrm>
            <a:off x="8696325" y="6410325"/>
            <a:ext cx="304800" cy="304800"/>
          </a:xfrm>
          <a:prstGeom prst="rect">
            <a:avLst/>
          </a:prstGeom>
        </p:spPr>
      </p:pic>
    </p:spTree>
  </p:cSld>
  <p:clrMapOvr>
    <a:masterClrMapping/>
  </p:clrMapOvr>
  <p:transition advTm="3817"/>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0" name="CustomShape 1"/>
          <p:cNvSpPr/>
          <p:nvPr/>
        </p:nvSpPr>
        <p:spPr>
          <a:xfrm>
            <a:off x="888840" y="533520"/>
            <a:ext cx="7311600" cy="87264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lnSpc>
                <a:spcPct val="100000"/>
              </a:lnSpc>
              <a:buSzPct val="45000"/>
            </a:pPr>
            <a:r>
              <a:rPr lang="en-US" sz="4000" strike="noStrike" dirty="0">
                <a:solidFill>
                  <a:srgbClr val="000000"/>
                </a:solidFill>
                <a:latin typeface="Arial"/>
                <a:ea typeface="DejaVu Sans"/>
              </a:rPr>
              <a:t>ASM OVERVIEW</a:t>
            </a:r>
            <a:endParaRPr dirty="0"/>
          </a:p>
        </p:txBody>
      </p:sp>
      <p:sp>
        <p:nvSpPr>
          <p:cNvPr id="1201" name="CustomShape 2"/>
          <p:cNvSpPr/>
          <p:nvPr/>
        </p:nvSpPr>
        <p:spPr>
          <a:xfrm>
            <a:off x="863280" y="1815840"/>
            <a:ext cx="7362360" cy="330300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nSpc>
                <a:spcPct val="100000"/>
              </a:lnSpc>
              <a:buFont typeface="Arial" pitchFamily="34" charset="0"/>
              <a:buChar char="•"/>
            </a:pPr>
            <a:r>
              <a:rPr lang="en-US" sz="2000" b="1" strike="noStrike" dirty="0">
                <a:solidFill>
                  <a:srgbClr val="000000"/>
                </a:solidFill>
                <a:latin typeface="Arial"/>
                <a:ea typeface="DejaVu Sans"/>
              </a:rPr>
              <a:t>ASM Overview </a:t>
            </a:r>
            <a:endParaRPr sz="2000" dirty="0"/>
          </a:p>
          <a:p>
            <a:pPr>
              <a:lnSpc>
                <a:spcPct val="100000"/>
              </a:lnSpc>
              <a:buSzPct val="45000"/>
              <a:buFont typeface="Arial" pitchFamily="34" charset="0"/>
              <a:buChar char="•"/>
            </a:pPr>
            <a:r>
              <a:rPr lang="en-US" sz="2000" b="1" strike="noStrike" dirty="0">
                <a:solidFill>
                  <a:srgbClr val="000000"/>
                </a:solidFill>
                <a:latin typeface="Arial"/>
                <a:ea typeface="DejaVu Sans"/>
              </a:rPr>
              <a:t> Disk and disk group</a:t>
            </a:r>
            <a:endParaRPr sz="2000" dirty="0"/>
          </a:p>
          <a:p>
            <a:pPr>
              <a:lnSpc>
                <a:spcPct val="100000"/>
              </a:lnSpc>
              <a:buFont typeface="Arial" pitchFamily="34" charset="0"/>
              <a:buChar char="•"/>
            </a:pPr>
            <a:r>
              <a:rPr lang="en-US" sz="2000" b="1" strike="noStrike" dirty="0">
                <a:solidFill>
                  <a:srgbClr val="000000"/>
                </a:solidFill>
                <a:latin typeface="Arial"/>
                <a:ea typeface="DejaVu Sans"/>
              </a:rPr>
              <a:t> Initialization parameter file for ASM</a:t>
            </a:r>
            <a:endParaRPr sz="2000" dirty="0"/>
          </a:p>
          <a:p>
            <a:pPr>
              <a:lnSpc>
                <a:spcPct val="100000"/>
              </a:lnSpc>
              <a:buSzPct val="45000"/>
              <a:buFont typeface="Arial" pitchFamily="34" charset="0"/>
              <a:buChar char="•"/>
            </a:pPr>
            <a:r>
              <a:rPr lang="en-US" sz="2000" b="1" strike="noStrike" dirty="0">
                <a:solidFill>
                  <a:srgbClr val="000000"/>
                </a:solidFill>
                <a:latin typeface="Arial"/>
                <a:ea typeface="DejaVu Sans"/>
              </a:rPr>
              <a:t>Basic ASM Command</a:t>
            </a:r>
            <a:endParaRPr sz="2000" dirty="0"/>
          </a:p>
          <a:p>
            <a:pPr>
              <a:lnSpc>
                <a:spcPct val="100000"/>
              </a:lnSpc>
            </a:pPr>
            <a:endParaRPr dirty="0"/>
          </a:p>
        </p:txBody>
      </p:sp>
      <p:pic>
        <p:nvPicPr>
          <p:cNvPr id="4" name="~PP114.WAV">
            <a:hlinkClick r:id="" action="ppaction://media"/>
          </p:cNvPr>
          <p:cNvPicPr>
            <a:picLocks noRot="1" noChangeAspect="1"/>
          </p:cNvPicPr>
          <p:nvPr>
            <a:wavAudioFile r:embed="rId1" name="~PP114.WAV"/>
          </p:nvPr>
        </p:nvPicPr>
        <p:blipFill>
          <a:blip r:embed="rId4" cstate="print"/>
          <a:stretch>
            <a:fillRect/>
          </a:stretch>
        </p:blipFill>
        <p:spPr>
          <a:xfrm>
            <a:off x="8696325" y="6410325"/>
            <a:ext cx="304800" cy="304800"/>
          </a:xfrm>
          <a:prstGeom prst="rect">
            <a:avLst/>
          </a:prstGeom>
        </p:spPr>
      </p:pic>
    </p:spTree>
  </p:cSld>
  <p:clrMapOvr>
    <a:masterClrMapping/>
  </p:clrMapOvr>
  <p:transition advTm="20752"/>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2" name="CustomShape 1"/>
          <p:cNvSpPr/>
          <p:nvPr/>
        </p:nvSpPr>
        <p:spPr>
          <a:xfrm>
            <a:off x="888840" y="533520"/>
            <a:ext cx="7311600" cy="65160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lnSpc>
                <a:spcPct val="100000"/>
              </a:lnSpc>
              <a:buSzPct val="45000"/>
            </a:pPr>
            <a:r>
              <a:rPr lang="en-US" sz="2600" b="1" strike="noStrike" dirty="0">
                <a:solidFill>
                  <a:srgbClr val="000000"/>
                </a:solidFill>
                <a:latin typeface="Arial"/>
                <a:ea typeface="DejaVu Sans"/>
              </a:rPr>
              <a:t>ASM OVERVIEW</a:t>
            </a:r>
            <a:endParaRPr dirty="0"/>
          </a:p>
        </p:txBody>
      </p:sp>
      <p:sp>
        <p:nvSpPr>
          <p:cNvPr id="1203" name="CustomShape 2"/>
          <p:cNvSpPr/>
          <p:nvPr/>
        </p:nvSpPr>
        <p:spPr>
          <a:xfrm>
            <a:off x="381000" y="1219200"/>
            <a:ext cx="8153400" cy="546420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r>
              <a:rPr lang="en-US" strike="noStrike" dirty="0">
                <a:solidFill>
                  <a:srgbClr val="000000"/>
                </a:solidFill>
                <a:latin typeface="Arial"/>
                <a:ea typeface="DejaVu Sans"/>
              </a:rPr>
              <a:t> ASM is a volume manager and a file system for Oracle Database files that supports single instance Oracle Database and Oracle RAC Database. Oracle ASM was introduce in oracle 10.1 </a:t>
            </a:r>
            <a:endParaRPr dirty="0"/>
          </a:p>
          <a:p>
            <a:r>
              <a:rPr lang="en-US" strike="noStrike" dirty="0">
                <a:solidFill>
                  <a:srgbClr val="000000"/>
                </a:solidFill>
                <a:latin typeface="Arial"/>
                <a:ea typeface="DejaVu Sans"/>
              </a:rPr>
              <a:t>Oracle ASM is Oracle’s recommended storage management solution that provides an alternative to conventional volume managers, file systems, and raw devices</a:t>
            </a:r>
            <a:endParaRPr dirty="0"/>
          </a:p>
          <a:p>
            <a:r>
              <a:rPr lang="en-US" strike="noStrike" dirty="0">
                <a:solidFill>
                  <a:srgbClr val="000000"/>
                </a:solidFill>
                <a:latin typeface="Arial"/>
                <a:ea typeface="DejaVu Sans"/>
              </a:rPr>
              <a:t>Portable and high performance</a:t>
            </a:r>
            <a:endParaRPr dirty="0"/>
          </a:p>
          <a:p>
            <a:pPr lvl="1">
              <a:lnSpc>
                <a:spcPct val="100000"/>
              </a:lnSpc>
              <a:buSzPct val="75000"/>
              <a:buFont typeface="Arial" pitchFamily="34" charset="0"/>
              <a:buChar char="•"/>
            </a:pPr>
            <a:r>
              <a:rPr lang="en-US" strike="noStrike" dirty="0">
                <a:solidFill>
                  <a:srgbClr val="000000"/>
                </a:solidFill>
                <a:latin typeface="Arial"/>
                <a:ea typeface="DejaVu Sans"/>
              </a:rPr>
              <a:t>cluster file system</a:t>
            </a:r>
            <a:endParaRPr dirty="0"/>
          </a:p>
          <a:p>
            <a:pPr lvl="1">
              <a:lnSpc>
                <a:spcPct val="100000"/>
              </a:lnSpc>
              <a:buSzPct val="75000"/>
              <a:buFont typeface="Arial" pitchFamily="34" charset="0"/>
              <a:buChar char="•"/>
            </a:pPr>
            <a:r>
              <a:rPr lang="en-US" strike="noStrike" dirty="0">
                <a:solidFill>
                  <a:srgbClr val="000000"/>
                </a:solidFill>
                <a:latin typeface="Arial"/>
                <a:ea typeface="DejaVu Sans"/>
              </a:rPr>
              <a:t>Manages Oracle database files</a:t>
            </a:r>
            <a:endParaRPr dirty="0"/>
          </a:p>
          <a:p>
            <a:pPr lvl="1">
              <a:lnSpc>
                <a:spcPct val="100000"/>
              </a:lnSpc>
              <a:buSzPct val="75000"/>
              <a:buFont typeface="Arial" pitchFamily="34" charset="0"/>
              <a:buChar char="•"/>
            </a:pPr>
            <a:r>
              <a:rPr lang="en-US" strike="noStrike" dirty="0">
                <a:solidFill>
                  <a:srgbClr val="000000"/>
                </a:solidFill>
                <a:latin typeface="Arial"/>
                <a:ea typeface="DejaVu Sans"/>
              </a:rPr>
              <a:t>Data is spread across disks</a:t>
            </a:r>
            <a:endParaRPr dirty="0"/>
          </a:p>
          <a:p>
            <a:pPr lvl="1">
              <a:lnSpc>
                <a:spcPct val="100000"/>
              </a:lnSpc>
              <a:buSzPct val="75000"/>
              <a:buFont typeface="Arial" pitchFamily="34" charset="0"/>
              <a:buChar char="•"/>
            </a:pPr>
            <a:r>
              <a:rPr lang="en-US" strike="noStrike" dirty="0">
                <a:solidFill>
                  <a:srgbClr val="000000"/>
                </a:solidFill>
                <a:latin typeface="Arial"/>
                <a:ea typeface="DejaVu Sans"/>
              </a:rPr>
              <a:t>to balance load</a:t>
            </a:r>
            <a:endParaRPr dirty="0"/>
          </a:p>
          <a:p>
            <a:pPr lvl="1">
              <a:lnSpc>
                <a:spcPct val="100000"/>
              </a:lnSpc>
              <a:buSzPct val="75000"/>
              <a:buFont typeface="Arial" pitchFamily="34" charset="0"/>
              <a:buChar char="•"/>
            </a:pPr>
            <a:r>
              <a:rPr lang="en-US" strike="noStrike" dirty="0">
                <a:solidFill>
                  <a:srgbClr val="000000"/>
                </a:solidFill>
                <a:latin typeface="Arial"/>
                <a:ea typeface="DejaVu Sans"/>
              </a:rPr>
              <a:t>Integrated mirroring </a:t>
            </a:r>
            <a:r>
              <a:rPr lang="en-US" strike="noStrike" dirty="0" smtClean="0">
                <a:solidFill>
                  <a:srgbClr val="000000"/>
                </a:solidFill>
                <a:latin typeface="Arial"/>
                <a:ea typeface="DejaVu Sans"/>
              </a:rPr>
              <a:t>across</a:t>
            </a:r>
            <a:r>
              <a:rPr lang="en-US" dirty="0"/>
              <a:t> </a:t>
            </a:r>
            <a:r>
              <a:rPr lang="en-US" strike="noStrike" dirty="0" smtClean="0">
                <a:solidFill>
                  <a:srgbClr val="000000"/>
                </a:solidFill>
                <a:latin typeface="Arial"/>
                <a:ea typeface="DejaVu Sans"/>
              </a:rPr>
              <a:t>disks</a:t>
            </a:r>
            <a:endParaRPr dirty="0"/>
          </a:p>
          <a:p>
            <a:pPr>
              <a:lnSpc>
                <a:spcPct val="100000"/>
              </a:lnSpc>
            </a:pPr>
            <a:endParaRPr dirty="0"/>
          </a:p>
        </p:txBody>
      </p:sp>
      <p:sp>
        <p:nvSpPr>
          <p:cNvPr id="1204" name="CustomShape 3"/>
          <p:cNvSpPr/>
          <p:nvPr/>
        </p:nvSpPr>
        <p:spPr>
          <a:xfrm>
            <a:off x="6217920" y="5652360"/>
            <a:ext cx="2358720" cy="551880"/>
          </a:xfrm>
          <a:prstGeom prst="rect">
            <a:avLst/>
          </a:prstGeom>
          <a:solidFill>
            <a:srgbClr val="99CC99"/>
          </a:solidFill>
          <a:ln w="28440">
            <a:solidFill>
              <a:srgbClr val="000000"/>
            </a:solidFill>
            <a:miter/>
          </a:ln>
        </p:spPr>
        <p:style>
          <a:lnRef idx="0">
            <a:scrgbClr r="0" g="0" b="0"/>
          </a:lnRef>
          <a:fillRef idx="0">
            <a:scrgbClr r="0" g="0" b="0"/>
          </a:fillRef>
          <a:effectRef idx="0">
            <a:scrgbClr r="0" g="0" b="0"/>
          </a:effectRef>
          <a:fontRef idx="minor"/>
        </p:style>
      </p:sp>
      <p:sp>
        <p:nvSpPr>
          <p:cNvPr id="1205" name="CustomShape 4"/>
          <p:cNvSpPr/>
          <p:nvPr/>
        </p:nvSpPr>
        <p:spPr>
          <a:xfrm>
            <a:off x="6217920" y="5096520"/>
            <a:ext cx="2345760" cy="552240"/>
          </a:xfrm>
          <a:prstGeom prst="rect">
            <a:avLst/>
          </a:prstGeom>
          <a:solidFill>
            <a:srgbClr val="FFCC99"/>
          </a:solidFill>
          <a:ln w="28440">
            <a:solidFill>
              <a:srgbClr val="000000"/>
            </a:solidFill>
            <a:miter/>
          </a:ln>
        </p:spPr>
        <p:style>
          <a:lnRef idx="0">
            <a:scrgbClr r="0" g="0" b="0"/>
          </a:lnRef>
          <a:fillRef idx="0">
            <a:scrgbClr r="0" g="0" b="0"/>
          </a:fillRef>
          <a:effectRef idx="0">
            <a:scrgbClr r="0" g="0" b="0"/>
          </a:effectRef>
          <a:fontRef idx="minor"/>
        </p:style>
      </p:sp>
      <p:sp>
        <p:nvSpPr>
          <p:cNvPr id="1206" name="CustomShape 5"/>
          <p:cNvSpPr/>
          <p:nvPr/>
        </p:nvSpPr>
        <p:spPr>
          <a:xfrm>
            <a:off x="6217920" y="4541040"/>
            <a:ext cx="2345760" cy="551880"/>
          </a:xfrm>
          <a:prstGeom prst="rect">
            <a:avLst/>
          </a:prstGeom>
          <a:solidFill>
            <a:srgbClr val="FF9999"/>
          </a:solidFill>
          <a:ln w="28440">
            <a:solidFill>
              <a:srgbClr val="000000"/>
            </a:solidFill>
            <a:miter/>
          </a:ln>
        </p:spPr>
        <p:style>
          <a:lnRef idx="0">
            <a:scrgbClr r="0" g="0" b="0"/>
          </a:lnRef>
          <a:fillRef idx="0">
            <a:scrgbClr r="0" g="0" b="0"/>
          </a:fillRef>
          <a:effectRef idx="0">
            <a:scrgbClr r="0" g="0" b="0"/>
          </a:effectRef>
          <a:fontRef idx="minor"/>
        </p:style>
      </p:sp>
      <p:sp>
        <p:nvSpPr>
          <p:cNvPr id="1207" name="CustomShape 6"/>
          <p:cNvSpPr/>
          <p:nvPr/>
        </p:nvSpPr>
        <p:spPr>
          <a:xfrm>
            <a:off x="7767360" y="4541040"/>
            <a:ext cx="809280" cy="1107720"/>
          </a:xfrm>
          <a:prstGeom prst="rect">
            <a:avLst/>
          </a:prstGeom>
          <a:solidFill>
            <a:srgbClr val="FFCCFF"/>
          </a:solidFill>
          <a:ln w="2844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strike="noStrike">
                <a:solidFill>
                  <a:srgbClr val="FF0000"/>
                </a:solidFill>
                <a:latin typeface="Arial"/>
                <a:ea typeface="DejaVu Sans"/>
              </a:rPr>
              <a:t>ASM</a:t>
            </a:r>
            <a:endParaRPr/>
          </a:p>
        </p:txBody>
      </p:sp>
      <p:sp>
        <p:nvSpPr>
          <p:cNvPr id="1208" name="CustomShape 7"/>
          <p:cNvSpPr/>
          <p:nvPr/>
        </p:nvSpPr>
        <p:spPr>
          <a:xfrm>
            <a:off x="6470640" y="4504680"/>
            <a:ext cx="9892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b="1" strike="noStrike">
                <a:solidFill>
                  <a:srgbClr val="000000"/>
                </a:solidFill>
                <a:latin typeface="Arial"/>
                <a:ea typeface="DejaVu Sans"/>
              </a:rPr>
              <a:t>File</a:t>
            </a:r>
            <a:endParaRPr/>
          </a:p>
          <a:p>
            <a:pPr algn="ctr">
              <a:lnSpc>
                <a:spcPct val="100000"/>
              </a:lnSpc>
            </a:pPr>
            <a:r>
              <a:rPr lang="en-US" b="1" strike="noStrike">
                <a:solidFill>
                  <a:srgbClr val="000000"/>
                </a:solidFill>
                <a:latin typeface="Arial"/>
                <a:ea typeface="DejaVu Sans"/>
              </a:rPr>
              <a:t>System</a:t>
            </a:r>
            <a:endParaRPr/>
          </a:p>
        </p:txBody>
      </p:sp>
      <p:sp>
        <p:nvSpPr>
          <p:cNvPr id="1209" name="CustomShape 8"/>
          <p:cNvSpPr/>
          <p:nvPr/>
        </p:nvSpPr>
        <p:spPr>
          <a:xfrm>
            <a:off x="6433560" y="5071680"/>
            <a:ext cx="111456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b="1" strike="noStrike">
                <a:solidFill>
                  <a:srgbClr val="000000"/>
                </a:solidFill>
                <a:latin typeface="Arial"/>
                <a:ea typeface="DejaVu Sans"/>
              </a:rPr>
              <a:t>Volume</a:t>
            </a:r>
            <a:endParaRPr/>
          </a:p>
          <a:p>
            <a:pPr algn="ctr">
              <a:lnSpc>
                <a:spcPct val="100000"/>
              </a:lnSpc>
            </a:pPr>
            <a:r>
              <a:rPr lang="en-US" b="1" strike="noStrike">
                <a:solidFill>
                  <a:srgbClr val="000000"/>
                </a:solidFill>
                <a:latin typeface="Arial"/>
                <a:ea typeface="DejaVu Sans"/>
              </a:rPr>
              <a:t>Manager</a:t>
            </a:r>
            <a:endParaRPr/>
          </a:p>
        </p:txBody>
      </p:sp>
      <p:sp>
        <p:nvSpPr>
          <p:cNvPr id="1210" name="CustomShape 9"/>
          <p:cNvSpPr/>
          <p:nvPr/>
        </p:nvSpPr>
        <p:spPr>
          <a:xfrm>
            <a:off x="6281640" y="5754960"/>
            <a:ext cx="21294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Arial"/>
                <a:ea typeface="DejaVu Sans"/>
              </a:rPr>
              <a:t>Operating System</a:t>
            </a:r>
            <a:endParaRPr/>
          </a:p>
        </p:txBody>
      </p:sp>
      <p:sp>
        <p:nvSpPr>
          <p:cNvPr id="1211" name="CustomShape 10"/>
          <p:cNvSpPr/>
          <p:nvPr/>
        </p:nvSpPr>
        <p:spPr>
          <a:xfrm>
            <a:off x="6217920" y="3383280"/>
            <a:ext cx="2358720" cy="1154160"/>
          </a:xfrm>
          <a:prstGeom prst="rect">
            <a:avLst/>
          </a:prstGeom>
          <a:solidFill>
            <a:srgbClr val="FFFF00"/>
          </a:solidFill>
          <a:ln w="28440">
            <a:solidFill>
              <a:srgbClr val="000000"/>
            </a:solidFill>
            <a:miter/>
          </a:ln>
        </p:spPr>
        <p:style>
          <a:lnRef idx="0">
            <a:scrgbClr r="0" g="0" b="0"/>
          </a:lnRef>
          <a:fillRef idx="0">
            <a:scrgbClr r="0" g="0" b="0"/>
          </a:fillRef>
          <a:effectRef idx="0">
            <a:scrgbClr r="0" g="0" b="0"/>
          </a:effectRef>
          <a:fontRef idx="minor"/>
        </p:style>
      </p:sp>
      <p:sp>
        <p:nvSpPr>
          <p:cNvPr id="1212" name="CustomShape 11"/>
          <p:cNvSpPr/>
          <p:nvPr/>
        </p:nvSpPr>
        <p:spPr>
          <a:xfrm>
            <a:off x="6687720" y="3509280"/>
            <a:ext cx="14191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Arial"/>
                <a:ea typeface="DejaVu Sans"/>
              </a:rPr>
              <a:t>Application</a:t>
            </a:r>
            <a:endParaRPr/>
          </a:p>
        </p:txBody>
      </p:sp>
      <p:sp>
        <p:nvSpPr>
          <p:cNvPr id="1213" name="CustomShape 12"/>
          <p:cNvSpPr/>
          <p:nvPr/>
        </p:nvSpPr>
        <p:spPr>
          <a:xfrm>
            <a:off x="6738480" y="3996720"/>
            <a:ext cx="1838160" cy="540720"/>
          </a:xfrm>
          <a:prstGeom prst="rect">
            <a:avLst/>
          </a:prstGeom>
          <a:solidFill>
            <a:srgbClr val="9999FF"/>
          </a:solidFill>
          <a:ln w="28440">
            <a:solidFill>
              <a:srgbClr val="000000"/>
            </a:solidFill>
            <a:miter/>
          </a:ln>
        </p:spPr>
        <p:style>
          <a:lnRef idx="0">
            <a:scrgbClr r="0" g="0" b="0"/>
          </a:lnRef>
          <a:fillRef idx="0">
            <a:scrgbClr r="0" g="0" b="0"/>
          </a:fillRef>
          <a:effectRef idx="0">
            <a:scrgbClr r="0" g="0" b="0"/>
          </a:effectRef>
          <a:fontRef idx="minor"/>
        </p:style>
      </p:sp>
      <p:sp>
        <p:nvSpPr>
          <p:cNvPr id="1214" name="CustomShape 13"/>
          <p:cNvSpPr/>
          <p:nvPr/>
        </p:nvSpPr>
        <p:spPr>
          <a:xfrm>
            <a:off x="7106760" y="4099680"/>
            <a:ext cx="11905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Arial"/>
                <a:ea typeface="DejaVu Sans"/>
              </a:rPr>
              <a:t>Database</a:t>
            </a:r>
            <a:endParaRPr/>
          </a:p>
        </p:txBody>
      </p:sp>
    </p:spTree>
  </p:cSld>
  <p:clrMapOvr>
    <a:masterClrMapping/>
  </p:clrMapOvr>
  <p:transition advTm="45001"/>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5" name="CustomShape 1"/>
          <p:cNvSpPr/>
          <p:nvPr/>
        </p:nvSpPr>
        <p:spPr>
          <a:xfrm>
            <a:off x="888840" y="381000"/>
            <a:ext cx="7311600" cy="62124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r>
              <a:rPr lang="en-US" sz="2600" b="1" strike="noStrike" dirty="0">
                <a:solidFill>
                  <a:srgbClr val="000000"/>
                </a:solidFill>
                <a:latin typeface="Arial"/>
                <a:ea typeface="DejaVu Sans"/>
              </a:rPr>
              <a:t>ASM Overview</a:t>
            </a:r>
            <a:endParaRPr dirty="0"/>
          </a:p>
          <a:p>
            <a:pPr algn="ctr">
              <a:lnSpc>
                <a:spcPct val="100000"/>
              </a:lnSpc>
            </a:pPr>
            <a:endParaRPr dirty="0"/>
          </a:p>
        </p:txBody>
      </p:sp>
      <p:sp>
        <p:nvSpPr>
          <p:cNvPr id="1216" name="CustomShape 2"/>
          <p:cNvSpPr/>
          <p:nvPr/>
        </p:nvSpPr>
        <p:spPr>
          <a:xfrm>
            <a:off x="304800" y="932520"/>
            <a:ext cx="8153400" cy="592548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r>
              <a:rPr lang="en-US" sz="2000" strike="noStrike" dirty="0">
                <a:solidFill>
                  <a:srgbClr val="000000"/>
                </a:solidFill>
                <a:latin typeface="DejaVu Serif"/>
                <a:ea typeface="ヒラギノ角ゴ ProN W3"/>
              </a:rPr>
              <a:t>In order to use ASM in a RAC cluster, a separate ASM instance must be running on each </a:t>
            </a:r>
            <a:r>
              <a:rPr lang="en-US" sz="2000" strike="noStrike" dirty="0" err="1">
                <a:solidFill>
                  <a:srgbClr val="000000"/>
                </a:solidFill>
                <a:latin typeface="DejaVu Serif"/>
                <a:ea typeface="ヒラギノ角ゴ ProN W3"/>
              </a:rPr>
              <a:t>node.it</a:t>
            </a:r>
            <a:r>
              <a:rPr lang="en-US" sz="2000" strike="noStrike" dirty="0">
                <a:solidFill>
                  <a:srgbClr val="000000"/>
                </a:solidFill>
                <a:latin typeface="DejaVu Serif"/>
                <a:ea typeface="ヒラギノ角ゴ ProN W3"/>
              </a:rPr>
              <a:t> maintain metadata in the ASM disk group . The ASM instance must be started before other database instances .So database instance can access file located in ASM storage. The database instance communicates with the ASM instance to obtain information about file stored in ASM. </a:t>
            </a:r>
            <a:r>
              <a:rPr lang="en-US" sz="2000" strike="noStrike" dirty="0">
                <a:solidFill>
                  <a:srgbClr val="000000"/>
                </a:solidFill>
                <a:latin typeface="DejaVu Serif"/>
                <a:ea typeface="Times New Roman"/>
              </a:rPr>
              <a:t>ASM divides files into allocation units (AUs) and spreads the AUs for each file evenly across all the disk.. One unique advantage of ASM is that the mirroring is applied on a file basis, rather than on a volume basis.</a:t>
            </a:r>
            <a:endParaRPr sz="2000" dirty="0"/>
          </a:p>
          <a:p>
            <a:r>
              <a:rPr lang="en-US" sz="2000" strike="noStrike" dirty="0">
                <a:solidFill>
                  <a:srgbClr val="000000"/>
                </a:solidFill>
                <a:latin typeface="DejaVu Serif"/>
                <a:ea typeface="Times New Roman"/>
              </a:rPr>
              <a:t>ASM supports data files, log files, control files, archive logs, RMAN backup sets, and other Oracle database file types. </a:t>
            </a:r>
            <a:endParaRPr sz="2000" dirty="0"/>
          </a:p>
          <a:p>
            <a:r>
              <a:rPr lang="en-US" sz="2000" strike="noStrike" dirty="0">
                <a:solidFill>
                  <a:srgbClr val="000000"/>
                </a:solidFill>
                <a:latin typeface="DejaVu Serif"/>
                <a:ea typeface="Times New Roman"/>
              </a:rPr>
              <a:t>.</a:t>
            </a:r>
            <a:endParaRPr sz="2000" dirty="0"/>
          </a:p>
          <a:p>
            <a:pPr>
              <a:lnSpc>
                <a:spcPct val="100000"/>
              </a:lnSpc>
            </a:pPr>
            <a:r>
              <a:rPr lang="en-US" sz="2000" b="1" strike="noStrike" dirty="0">
                <a:solidFill>
                  <a:srgbClr val="000000"/>
                </a:solidFill>
                <a:latin typeface="DejaVu Serif"/>
                <a:ea typeface="Times New Roman"/>
              </a:rPr>
              <a:t>Disk Groups -</a:t>
            </a:r>
            <a:r>
              <a:rPr lang="en-US" sz="2000" strike="noStrike" dirty="0">
                <a:solidFill>
                  <a:srgbClr val="000000"/>
                </a:solidFill>
                <a:latin typeface="DejaVu Serif"/>
                <a:ea typeface="ヒラギノ角ゴ ProN W3"/>
              </a:rPr>
              <a:t>Logical grouping of disks and determine file mirroring option</a:t>
            </a:r>
            <a:endParaRPr sz="2000" dirty="0"/>
          </a:p>
          <a:p>
            <a:pPr>
              <a:lnSpc>
                <a:spcPct val="100000"/>
              </a:lnSpc>
            </a:pPr>
            <a:r>
              <a:rPr lang="en-US" sz="2000" b="1" strike="noStrike" dirty="0">
                <a:solidFill>
                  <a:srgbClr val="000000"/>
                </a:solidFill>
                <a:latin typeface="DejaVu Serif"/>
                <a:ea typeface="ヒラギノ角ゴ ProN W3"/>
              </a:rPr>
              <a:t>ASM Disks-</a:t>
            </a:r>
            <a:r>
              <a:rPr lang="en-US" sz="2000" strike="noStrike" dirty="0">
                <a:solidFill>
                  <a:srgbClr val="000000"/>
                </a:solidFill>
                <a:latin typeface="DejaVu Serif"/>
                <a:ea typeface="ヒラギノ角ゴ ProN W3"/>
              </a:rPr>
              <a:t>LUNs presented to ASM</a:t>
            </a:r>
            <a:endParaRPr sz="2000" dirty="0"/>
          </a:p>
          <a:p>
            <a:pPr>
              <a:lnSpc>
                <a:spcPct val="100000"/>
              </a:lnSpc>
            </a:pPr>
            <a:r>
              <a:rPr lang="en-US" sz="2000" b="1" strike="noStrike" dirty="0">
                <a:solidFill>
                  <a:srgbClr val="000000"/>
                </a:solidFill>
                <a:latin typeface="DejaVu Serif"/>
                <a:ea typeface="ヒラギノ角ゴ ProN W3"/>
              </a:rPr>
              <a:t>ASM Files -</a:t>
            </a:r>
            <a:r>
              <a:rPr lang="en-US" sz="2000" strike="noStrike" dirty="0">
                <a:solidFill>
                  <a:srgbClr val="000000"/>
                </a:solidFill>
                <a:latin typeface="DejaVu Serif"/>
                <a:ea typeface="ヒラギノ角ゴ ProN W3"/>
              </a:rPr>
              <a:t>Files that are stored in ASM disk groups are called ASM files, this includes database files and ACFS-ADVM volume files</a:t>
            </a:r>
            <a:endParaRPr sz="2000" dirty="0"/>
          </a:p>
        </p:txBody>
      </p:sp>
    </p:spTree>
  </p:cSld>
  <p:clrMapOvr>
    <a:masterClrMapping/>
  </p:clrMapOvr>
  <p:transition advTm="45946"/>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9" name="CustomShape 1"/>
          <p:cNvSpPr/>
          <p:nvPr/>
        </p:nvSpPr>
        <p:spPr>
          <a:xfrm>
            <a:off x="888840" y="304800"/>
            <a:ext cx="7311600" cy="45720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lnSpc>
                <a:spcPct val="100000"/>
              </a:lnSpc>
              <a:buSzPct val="45000"/>
              <a:buFont typeface="StarSymbol"/>
              <a:buChar char="l"/>
            </a:pPr>
            <a:r>
              <a:rPr lang="en-US" sz="2600" b="1" strike="noStrike" dirty="0">
                <a:solidFill>
                  <a:srgbClr val="000000"/>
                </a:solidFill>
                <a:latin typeface="Arial"/>
                <a:ea typeface="DejaVu Sans"/>
              </a:rPr>
              <a:t>ASM Key Features and Benefits</a:t>
            </a:r>
            <a:endParaRPr dirty="0"/>
          </a:p>
        </p:txBody>
      </p:sp>
      <p:sp>
        <p:nvSpPr>
          <p:cNvPr id="1220" name="CustomShape 2"/>
          <p:cNvSpPr/>
          <p:nvPr/>
        </p:nvSpPr>
        <p:spPr>
          <a:xfrm>
            <a:off x="228600" y="914400"/>
            <a:ext cx="8458200" cy="571500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nSpc>
                <a:spcPct val="100000"/>
              </a:lnSpc>
            </a:pPr>
            <a:r>
              <a:rPr lang="en-US" sz="2000" b="1" strike="noStrike" dirty="0">
                <a:solidFill>
                  <a:srgbClr val="000000"/>
                </a:solidFill>
                <a:latin typeface="Arial"/>
                <a:ea typeface="DejaVu Sans"/>
              </a:rPr>
              <a:t>The following are some key benefits of ASM</a:t>
            </a:r>
            <a:r>
              <a:rPr lang="en-US" sz="2000" strike="noStrike" dirty="0">
                <a:solidFill>
                  <a:srgbClr val="000000"/>
                </a:solidFill>
                <a:latin typeface="Arial"/>
                <a:ea typeface="DejaVu Sans"/>
              </a:rPr>
              <a:t>:</a:t>
            </a:r>
            <a:endParaRPr sz="2000" dirty="0"/>
          </a:p>
          <a:p>
            <a:pPr marL="457200" indent="-457200">
              <a:lnSpc>
                <a:spcPct val="100000"/>
              </a:lnSpc>
              <a:buFont typeface="+mj-lt"/>
              <a:buAutoNum type="arabicPeriod"/>
            </a:pPr>
            <a:endParaRPr sz="2000" dirty="0"/>
          </a:p>
          <a:p>
            <a:pPr marL="457200" indent="-457200">
              <a:lnSpc>
                <a:spcPct val="100000"/>
              </a:lnSpc>
              <a:buSzPct val="45000"/>
              <a:buFont typeface="+mj-lt"/>
              <a:buAutoNum type="arabicPeriod"/>
            </a:pPr>
            <a:r>
              <a:rPr lang="en-IN" sz="2000" dirty="0" smtClean="0">
                <a:latin typeface="+mj-lt"/>
              </a:rPr>
              <a:t>ASM distributes input/output (I/O) load across all available resources to optimize performance while removing the need for manual I/O tuning. ASM helps database administrators (DBAs) manage a dynamic database environment by enabling them to increase the database size without having to shut down the database to adjust storage allocation.</a:t>
            </a:r>
          </a:p>
          <a:p>
            <a:pPr marL="457200" indent="-457200">
              <a:lnSpc>
                <a:spcPct val="100000"/>
              </a:lnSpc>
              <a:buSzPct val="45000"/>
              <a:buFont typeface="+mj-lt"/>
              <a:buAutoNum type="arabicPeriod"/>
            </a:pPr>
            <a:r>
              <a:rPr lang="en-US" sz="2000" strike="noStrike" dirty="0" smtClean="0">
                <a:solidFill>
                  <a:srgbClr val="000000"/>
                </a:solidFill>
                <a:latin typeface="+mj-lt"/>
                <a:ea typeface="DejaVu Sans"/>
              </a:rPr>
              <a:t>Performs  </a:t>
            </a:r>
            <a:r>
              <a:rPr lang="en-US" sz="2000" strike="noStrike" dirty="0">
                <a:solidFill>
                  <a:srgbClr val="000000"/>
                </a:solidFill>
                <a:latin typeface="+mj-lt"/>
                <a:ea typeface="DejaVu Sans"/>
              </a:rPr>
              <a:t>automatic  online  redistribution  after  the incremental  addition  or  removal  of  storage capacity.</a:t>
            </a:r>
            <a:endParaRPr sz="2000" dirty="0">
              <a:latin typeface="+mj-lt"/>
            </a:endParaRPr>
          </a:p>
          <a:p>
            <a:pPr marL="457200" indent="-457200">
              <a:lnSpc>
                <a:spcPct val="100000"/>
              </a:lnSpc>
              <a:buSzPct val="45000"/>
              <a:buFont typeface="+mj-lt"/>
              <a:buAutoNum type="arabicPeriod"/>
            </a:pPr>
            <a:r>
              <a:rPr lang="en-US" sz="2000" strike="noStrike" dirty="0">
                <a:solidFill>
                  <a:srgbClr val="000000"/>
                </a:solidFill>
                <a:latin typeface="+mj-lt"/>
                <a:ea typeface="DejaVu Sans"/>
              </a:rPr>
              <a:t>Maintains  redundant  copies  of  data  to  provide  high availability, or  leverages  3rd party  RAID functionality.</a:t>
            </a:r>
            <a:endParaRPr sz="2000" dirty="0">
              <a:latin typeface="+mj-lt"/>
            </a:endParaRPr>
          </a:p>
          <a:p>
            <a:pPr marL="457200" indent="-457200">
              <a:lnSpc>
                <a:spcPct val="100000"/>
              </a:lnSpc>
              <a:buSzPct val="45000"/>
              <a:buFont typeface="+mj-lt"/>
              <a:buAutoNum type="arabicPeriod"/>
            </a:pPr>
            <a:r>
              <a:rPr lang="en-US" sz="2000" strike="noStrike" dirty="0">
                <a:solidFill>
                  <a:srgbClr val="000000"/>
                </a:solidFill>
                <a:latin typeface="+mj-lt"/>
                <a:ea typeface="DejaVu Sans"/>
              </a:rPr>
              <a:t>For simplicity and easier migration to ASM, an Oracle database can contain ASM and non-ASM files. Any new files can be created as ASM files whilst existing files can also be migrated to ASM.  </a:t>
            </a:r>
            <a:endParaRPr sz="2000" dirty="0">
              <a:latin typeface="+mj-lt"/>
            </a:endParaRPr>
          </a:p>
          <a:p>
            <a:pPr marL="457200" indent="-457200">
              <a:lnSpc>
                <a:spcPct val="100000"/>
              </a:lnSpc>
              <a:buSzPct val="45000"/>
              <a:buFont typeface="+mj-lt"/>
              <a:buAutoNum type="arabicPeriod"/>
            </a:pPr>
            <a:r>
              <a:rPr lang="en-US" sz="2000" strike="noStrike" dirty="0">
                <a:solidFill>
                  <a:srgbClr val="000000"/>
                </a:solidFill>
                <a:latin typeface="+mj-lt"/>
                <a:ea typeface="DejaVu Sans"/>
              </a:rPr>
              <a:t>RMAN commands enable non-ASM managed files to be relocated to an ASM disk group.</a:t>
            </a:r>
            <a:endParaRPr sz="2000" dirty="0">
              <a:latin typeface="+mj-lt"/>
            </a:endParaRPr>
          </a:p>
          <a:p>
            <a:pPr marL="457200" indent="-457200">
              <a:lnSpc>
                <a:spcPct val="100000"/>
              </a:lnSpc>
              <a:buSzPct val="45000"/>
              <a:buFont typeface="+mj-lt"/>
              <a:buAutoNum type="arabicPeriod"/>
            </a:pPr>
            <a:r>
              <a:rPr lang="en-US" sz="2000" strike="noStrike" dirty="0">
                <a:solidFill>
                  <a:srgbClr val="000000"/>
                </a:solidFill>
                <a:latin typeface="+mj-lt"/>
                <a:ea typeface="DejaVu Sans"/>
              </a:rPr>
              <a:t>Enterprise Manager Database Control or Grid Control can be used to manage ASM disk and file activities</a:t>
            </a:r>
            <a:r>
              <a:rPr lang="en-US" sz="2000" strike="noStrike" dirty="0">
                <a:solidFill>
                  <a:srgbClr val="000000"/>
                </a:solidFill>
                <a:latin typeface="Arial"/>
                <a:ea typeface="DejaVu Sans"/>
              </a:rPr>
              <a:t>.</a:t>
            </a:r>
            <a:endParaRPr sz="2000" dirty="0"/>
          </a:p>
          <a:p>
            <a:pPr>
              <a:lnSpc>
                <a:spcPct val="100000"/>
              </a:lnSpc>
            </a:pPr>
            <a:endParaRPr sz="2000" dirty="0"/>
          </a:p>
        </p:txBody>
      </p:sp>
    </p:spTree>
  </p:cSld>
  <p:clrMapOvr>
    <a:masterClrMapping/>
  </p:clrMapOvr>
  <p:transition advTm="58664"/>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 name="TextShape 1"/>
          <p:cNvSpPr txBox="1"/>
          <p:nvPr/>
        </p:nvSpPr>
        <p:spPr>
          <a:xfrm>
            <a:off x="-37800" y="304800"/>
            <a:ext cx="9286560" cy="7528440"/>
          </a:xfrm>
          <a:prstGeom prst="rect">
            <a:avLst/>
          </a:prstGeom>
          <a:noFill/>
          <a:ln>
            <a:noFill/>
          </a:ln>
        </p:spPr>
        <p:txBody>
          <a:bodyPr lIns="90000" tIns="45000" rIns="90000" bIns="45000"/>
          <a:lstStyle/>
          <a:p>
            <a:pPr>
              <a:buFont typeface="Arial" pitchFamily="34" charset="0"/>
              <a:buChar char="•"/>
            </a:pPr>
            <a:r>
              <a:rPr lang="en-US" dirty="0">
                <a:latin typeface="Arial"/>
              </a:rPr>
              <a:t>ASM is a cluster-aware logical volume manager that automates the layout of </a:t>
            </a:r>
            <a:r>
              <a:rPr lang="en-US" dirty="0" err="1">
                <a:latin typeface="Arial"/>
              </a:rPr>
              <a:t>datafiles</a:t>
            </a:r>
            <a:r>
              <a:rPr lang="en-US" dirty="0">
                <a:latin typeface="Arial"/>
              </a:rPr>
              <a:t>, control files </a:t>
            </a:r>
            <a:r>
              <a:rPr lang="en-US" dirty="0" smtClean="0">
                <a:latin typeface="Arial"/>
              </a:rPr>
              <a:t>and</a:t>
            </a:r>
            <a:r>
              <a:rPr lang="en-US" dirty="0"/>
              <a:t> </a:t>
            </a:r>
            <a:r>
              <a:rPr lang="en-US" dirty="0" smtClean="0">
                <a:latin typeface="Arial"/>
              </a:rPr>
              <a:t>redo </a:t>
            </a:r>
            <a:r>
              <a:rPr lang="en-US" dirty="0">
                <a:latin typeface="Arial"/>
              </a:rPr>
              <a:t>log files by distributing them across all available disks assigned to an ASM disk group. When</a:t>
            </a:r>
            <a:endParaRPr dirty="0"/>
          </a:p>
          <a:p>
            <a:pPr>
              <a:buFont typeface="Arial" pitchFamily="34" charset="0"/>
              <a:buChar char="•"/>
            </a:pPr>
            <a:r>
              <a:rPr lang="en-US" dirty="0">
                <a:latin typeface="Arial"/>
              </a:rPr>
              <a:t>creating a new </a:t>
            </a:r>
            <a:r>
              <a:rPr lang="en-US" dirty="0" err="1">
                <a:latin typeface="Arial"/>
              </a:rPr>
              <a:t>tablespace</a:t>
            </a:r>
            <a:r>
              <a:rPr lang="en-US" dirty="0">
                <a:latin typeface="Arial"/>
              </a:rPr>
              <a:t> or other database structure, such as a control file or redo log file, you can</a:t>
            </a:r>
            <a:endParaRPr dirty="0"/>
          </a:p>
          <a:p>
            <a:r>
              <a:rPr lang="en-US" dirty="0">
                <a:latin typeface="Arial"/>
              </a:rPr>
              <a:t>specify a disk group as the storage area for the database structure instead of an operating system file. </a:t>
            </a:r>
            <a:endParaRPr lang="en-US" dirty="0" smtClean="0">
              <a:latin typeface="Arial"/>
            </a:endParaRPr>
          </a:p>
          <a:p>
            <a:pPr>
              <a:buFont typeface="Arial" pitchFamily="34" charset="0"/>
              <a:buChar char="•"/>
            </a:pPr>
            <a:r>
              <a:rPr lang="en-US" dirty="0" smtClean="0">
                <a:latin typeface="Arial"/>
              </a:rPr>
              <a:t>ASM</a:t>
            </a:r>
            <a:r>
              <a:rPr lang="en-US" dirty="0"/>
              <a:t> </a:t>
            </a:r>
            <a:r>
              <a:rPr lang="en-US" dirty="0" smtClean="0"/>
              <a:t>t</a:t>
            </a:r>
            <a:r>
              <a:rPr lang="en-US" dirty="0" smtClean="0">
                <a:latin typeface="Arial"/>
              </a:rPr>
              <a:t>akes </a:t>
            </a:r>
            <a:r>
              <a:rPr lang="en-US" dirty="0">
                <a:latin typeface="Arial"/>
              </a:rPr>
              <a:t>the ease of use of Oracle Managed Files (OMF) and combines it with mirroring and striping </a:t>
            </a:r>
            <a:r>
              <a:rPr lang="en-US" dirty="0" smtClean="0">
                <a:latin typeface="Arial"/>
              </a:rPr>
              <a:t>features</a:t>
            </a:r>
            <a:r>
              <a:rPr lang="en-US" dirty="0"/>
              <a:t> </a:t>
            </a:r>
            <a:r>
              <a:rPr lang="en-US" dirty="0" smtClean="0">
                <a:latin typeface="Arial"/>
              </a:rPr>
              <a:t>to </a:t>
            </a:r>
            <a:r>
              <a:rPr lang="en-US" dirty="0">
                <a:latin typeface="Arial"/>
              </a:rPr>
              <a:t>provide a robust file system and logical volume manager that can even support multiple nodes in </a:t>
            </a:r>
            <a:r>
              <a:rPr lang="en-US" dirty="0" smtClean="0">
                <a:latin typeface="Arial"/>
              </a:rPr>
              <a:t>an</a:t>
            </a:r>
            <a:r>
              <a:rPr lang="en-US" dirty="0"/>
              <a:t> </a:t>
            </a:r>
            <a:r>
              <a:rPr lang="en-US" dirty="0" smtClean="0">
                <a:latin typeface="Arial"/>
              </a:rPr>
              <a:t>Oracle </a:t>
            </a:r>
            <a:r>
              <a:rPr lang="en-US" dirty="0">
                <a:latin typeface="Arial"/>
              </a:rPr>
              <a:t>Real Application Cluster (RAC).</a:t>
            </a:r>
            <a:endParaRPr dirty="0"/>
          </a:p>
          <a:p>
            <a:pPr>
              <a:buFont typeface="Arial" pitchFamily="34" charset="0"/>
              <a:buChar char="•"/>
            </a:pPr>
            <a:r>
              <a:rPr lang="en-US" dirty="0">
                <a:latin typeface="Arial"/>
              </a:rPr>
              <a:t>Automatic rebalancing is one of the key features of ASM. When an increase in disk space is needed,</a:t>
            </a:r>
            <a:endParaRPr dirty="0"/>
          </a:p>
          <a:p>
            <a:pPr>
              <a:buFont typeface="Arial" pitchFamily="34" charset="0"/>
              <a:buChar char="•"/>
            </a:pPr>
            <a:r>
              <a:rPr lang="en-US" dirty="0">
                <a:latin typeface="Arial"/>
              </a:rPr>
              <a:t>additional disk devices can be dynamically added to a disk group, and ASM moves a proportional </a:t>
            </a:r>
            <a:r>
              <a:rPr lang="en-US" dirty="0" smtClean="0">
                <a:latin typeface="Arial"/>
              </a:rPr>
              <a:t>number</a:t>
            </a:r>
            <a:r>
              <a:rPr lang="en-US" dirty="0"/>
              <a:t> </a:t>
            </a:r>
            <a:r>
              <a:rPr lang="en-US" dirty="0" smtClean="0">
                <a:latin typeface="Arial"/>
              </a:rPr>
              <a:t>of </a:t>
            </a:r>
            <a:r>
              <a:rPr lang="en-US" dirty="0">
                <a:latin typeface="Arial"/>
              </a:rPr>
              <a:t>extents from one or more existing disks to the new disks to maintain the overall I/O balance across </a:t>
            </a:r>
            <a:r>
              <a:rPr lang="en-US" dirty="0" smtClean="0">
                <a:latin typeface="Arial"/>
              </a:rPr>
              <a:t>all</a:t>
            </a:r>
            <a:r>
              <a:rPr lang="en-US" dirty="0"/>
              <a:t> </a:t>
            </a:r>
            <a:r>
              <a:rPr lang="en-US" dirty="0" smtClean="0">
                <a:latin typeface="Arial"/>
              </a:rPr>
              <a:t>disks</a:t>
            </a:r>
            <a:r>
              <a:rPr lang="en-US" dirty="0">
                <a:latin typeface="Arial"/>
              </a:rPr>
              <a:t>. This happens in the background while the database objects contained in the disk files are still </a:t>
            </a:r>
            <a:r>
              <a:rPr lang="en-US" dirty="0" smtClean="0">
                <a:latin typeface="Arial"/>
              </a:rPr>
              <a:t>online</a:t>
            </a:r>
            <a:r>
              <a:rPr lang="en-US" dirty="0"/>
              <a:t> </a:t>
            </a:r>
            <a:r>
              <a:rPr lang="en-US" dirty="0" smtClean="0">
                <a:latin typeface="Arial"/>
              </a:rPr>
              <a:t>and </a:t>
            </a:r>
            <a:r>
              <a:rPr lang="en-US" dirty="0">
                <a:latin typeface="Arial"/>
              </a:rPr>
              <a:t>available to users. </a:t>
            </a:r>
            <a:endParaRPr lang="en-US" dirty="0" smtClean="0">
              <a:latin typeface="Arial"/>
            </a:endParaRPr>
          </a:p>
          <a:p>
            <a:pPr>
              <a:buFont typeface="Arial" pitchFamily="34" charset="0"/>
              <a:buChar char="•"/>
            </a:pPr>
            <a:r>
              <a:rPr lang="en-US" dirty="0" smtClean="0">
                <a:latin typeface="Arial"/>
              </a:rPr>
              <a:t>To </a:t>
            </a:r>
            <a:r>
              <a:rPr lang="en-US" dirty="0">
                <a:latin typeface="Arial"/>
              </a:rPr>
              <a:t>reduce the impact of the rebalancing operation on the I/O subsystem, the </a:t>
            </a:r>
            <a:r>
              <a:rPr lang="en-US" dirty="0" smtClean="0">
                <a:latin typeface="Arial"/>
              </a:rPr>
              <a:t>speed</a:t>
            </a:r>
            <a:r>
              <a:rPr lang="en-US" dirty="0"/>
              <a:t> </a:t>
            </a:r>
            <a:r>
              <a:rPr lang="en-US" dirty="0" smtClean="0">
                <a:latin typeface="Arial"/>
              </a:rPr>
              <a:t>at </a:t>
            </a:r>
            <a:r>
              <a:rPr lang="en-US" dirty="0">
                <a:latin typeface="Arial"/>
              </a:rPr>
              <a:t>which the rebalance occurs can be changed or deferred using the initialization </a:t>
            </a:r>
            <a:r>
              <a:rPr lang="en-US" dirty="0" smtClean="0">
                <a:latin typeface="Arial"/>
              </a:rPr>
              <a:t>parameter</a:t>
            </a:r>
            <a:r>
              <a:rPr lang="en-US" dirty="0"/>
              <a:t> </a:t>
            </a:r>
            <a:r>
              <a:rPr lang="en-US" dirty="0" smtClean="0">
                <a:latin typeface="Arial"/>
              </a:rPr>
              <a:t>ASM_POWER_LIMIT</a:t>
            </a:r>
            <a:r>
              <a:rPr lang="en-US" dirty="0">
                <a:latin typeface="Arial"/>
              </a:rPr>
              <a:t>.</a:t>
            </a:r>
            <a:endParaRPr dirty="0"/>
          </a:p>
          <a:p>
            <a:pPr>
              <a:buFont typeface="Arial" pitchFamily="34" charset="0"/>
              <a:buChar char="•"/>
            </a:pPr>
            <a:r>
              <a:rPr lang="en-US" dirty="0">
                <a:latin typeface="Arial"/>
              </a:rPr>
              <a:t>ASM requires a special type of Oracle instance to provide the interface between a traditional Oracle</a:t>
            </a:r>
            <a:endParaRPr dirty="0"/>
          </a:p>
          <a:p>
            <a:pPr>
              <a:buFont typeface="Arial" pitchFamily="34" charset="0"/>
              <a:buChar char="•"/>
            </a:pPr>
            <a:r>
              <a:rPr lang="en-US" dirty="0">
                <a:latin typeface="Arial"/>
              </a:rPr>
              <a:t>instance and the file system; the ASM software components are shipped with the Oracle Database or </a:t>
            </a:r>
            <a:r>
              <a:rPr lang="en-US" dirty="0" smtClean="0">
                <a:latin typeface="Arial"/>
              </a:rPr>
              <a:t>Grid</a:t>
            </a:r>
            <a:r>
              <a:rPr lang="en-US" dirty="0"/>
              <a:t> </a:t>
            </a:r>
            <a:r>
              <a:rPr lang="en-US" dirty="0" smtClean="0"/>
              <a:t> </a:t>
            </a:r>
            <a:r>
              <a:rPr lang="en-US" dirty="0" smtClean="0">
                <a:latin typeface="Arial"/>
              </a:rPr>
              <a:t>Infrastructure </a:t>
            </a:r>
            <a:r>
              <a:rPr lang="en-US" dirty="0">
                <a:latin typeface="Arial"/>
              </a:rPr>
              <a:t>software and is a viable option for database storage</a:t>
            </a:r>
            <a:r>
              <a:rPr lang="en-US" dirty="0" smtClean="0">
                <a:latin typeface="Arial"/>
              </a:rPr>
              <a:t>.</a:t>
            </a:r>
            <a:endParaRPr dirty="0"/>
          </a:p>
        </p:txBody>
      </p:sp>
    </p:spTree>
  </p:cSld>
  <p:clrMapOvr>
    <a:masterClrMapping/>
  </p:clrMapOvr>
  <p:transition advTm="4493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 name="CustomShape 1"/>
          <p:cNvSpPr/>
          <p:nvPr/>
        </p:nvSpPr>
        <p:spPr>
          <a:xfrm>
            <a:off x="761760" y="75960"/>
            <a:ext cx="7997400" cy="76224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800" strike="noStrike" dirty="0">
                <a:solidFill>
                  <a:srgbClr val="000000"/>
                </a:solidFill>
                <a:latin typeface="Arial"/>
                <a:ea typeface="DejaVu Sans"/>
              </a:rPr>
              <a:t>ASM RAC Architecture</a:t>
            </a:r>
            <a:endParaRPr dirty="0"/>
          </a:p>
        </p:txBody>
      </p:sp>
      <p:sp>
        <p:nvSpPr>
          <p:cNvPr id="1222" name="CustomShape 2"/>
          <p:cNvSpPr/>
          <p:nvPr/>
        </p:nvSpPr>
        <p:spPr>
          <a:xfrm>
            <a:off x="755640" y="1052640"/>
            <a:ext cx="8133840" cy="525240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223" name="CustomShape 3"/>
          <p:cNvSpPr/>
          <p:nvPr/>
        </p:nvSpPr>
        <p:spPr>
          <a:xfrm>
            <a:off x="1692360" y="1197000"/>
            <a:ext cx="2084040" cy="2299680"/>
          </a:xfrm>
          <a:prstGeom prst="rect">
            <a:avLst/>
          </a:prstGeom>
          <a:solidFill>
            <a:srgbClr val="CCFFCC"/>
          </a:solidFill>
          <a:ln w="12600">
            <a:solidFill>
              <a:srgbClr val="000000"/>
            </a:solidFill>
            <a:miter/>
          </a:ln>
        </p:spPr>
        <p:style>
          <a:lnRef idx="0">
            <a:scrgbClr r="0" g="0" b="0"/>
          </a:lnRef>
          <a:fillRef idx="0">
            <a:scrgbClr r="0" g="0" b="0"/>
          </a:fillRef>
          <a:effectRef idx="0">
            <a:scrgbClr r="0" g="0" b="0"/>
          </a:effectRef>
          <a:fontRef idx="minor"/>
        </p:style>
      </p:sp>
      <p:sp>
        <p:nvSpPr>
          <p:cNvPr id="1224" name="CustomShape 4"/>
          <p:cNvSpPr/>
          <p:nvPr/>
        </p:nvSpPr>
        <p:spPr>
          <a:xfrm>
            <a:off x="1835280" y="2779560"/>
            <a:ext cx="861480" cy="501480"/>
          </a:xfrm>
          <a:prstGeom prst="rect">
            <a:avLst/>
          </a:prstGeom>
          <a:solidFill>
            <a:srgbClr val="00FF00"/>
          </a:solidFill>
          <a:ln w="12600">
            <a:solidFill>
              <a:srgbClr val="000000"/>
            </a:solidFill>
            <a:miter/>
          </a:ln>
        </p:spPr>
        <p:style>
          <a:lnRef idx="0">
            <a:scrgbClr r="0" g="0" b="0"/>
          </a:lnRef>
          <a:fillRef idx="0">
            <a:scrgbClr r="0" g="0" b="0"/>
          </a:fillRef>
          <a:effectRef idx="0">
            <a:scrgbClr r="0" g="0" b="0"/>
          </a:effectRef>
          <a:fontRef idx="minor"/>
        </p:style>
      </p:sp>
      <p:sp>
        <p:nvSpPr>
          <p:cNvPr id="1225" name="CustomShape 5"/>
          <p:cNvSpPr/>
          <p:nvPr/>
        </p:nvSpPr>
        <p:spPr>
          <a:xfrm>
            <a:off x="1801800" y="2852640"/>
            <a:ext cx="93312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PROD1</a:t>
            </a:r>
            <a:endParaRPr/>
          </a:p>
        </p:txBody>
      </p:sp>
      <p:sp>
        <p:nvSpPr>
          <p:cNvPr id="1226" name="CustomShape 6"/>
          <p:cNvSpPr/>
          <p:nvPr/>
        </p:nvSpPr>
        <p:spPr>
          <a:xfrm>
            <a:off x="2805120" y="2779560"/>
            <a:ext cx="861480" cy="501480"/>
          </a:xfrm>
          <a:prstGeom prst="rect">
            <a:avLst/>
          </a:prstGeom>
          <a:solidFill>
            <a:srgbClr val="00FF00"/>
          </a:solidFill>
          <a:ln w="12600">
            <a:solidFill>
              <a:srgbClr val="000000"/>
            </a:solidFill>
            <a:miter/>
          </a:ln>
        </p:spPr>
        <p:style>
          <a:lnRef idx="0">
            <a:scrgbClr r="0" g="0" b="0"/>
          </a:lnRef>
          <a:fillRef idx="0">
            <a:scrgbClr r="0" g="0" b="0"/>
          </a:fillRef>
          <a:effectRef idx="0">
            <a:scrgbClr r="0" g="0" b="0"/>
          </a:effectRef>
          <a:fontRef idx="minor"/>
        </p:style>
      </p:sp>
      <p:sp>
        <p:nvSpPr>
          <p:cNvPr id="1227" name="CustomShape 7"/>
          <p:cNvSpPr/>
          <p:nvPr/>
        </p:nvSpPr>
        <p:spPr>
          <a:xfrm>
            <a:off x="2771640" y="2852640"/>
            <a:ext cx="93312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TEST1</a:t>
            </a:r>
            <a:endParaRPr/>
          </a:p>
        </p:txBody>
      </p:sp>
      <p:sp>
        <p:nvSpPr>
          <p:cNvPr id="1228" name="CustomShape 8"/>
          <p:cNvSpPr/>
          <p:nvPr/>
        </p:nvSpPr>
        <p:spPr>
          <a:xfrm>
            <a:off x="1836720" y="1413000"/>
            <a:ext cx="1868040" cy="283680"/>
          </a:xfrm>
          <a:prstGeom prst="rect">
            <a:avLst/>
          </a:prstGeom>
          <a:solidFill>
            <a:srgbClr val="00CCFF"/>
          </a:solidFill>
          <a:ln w="12600">
            <a:solidFill>
              <a:srgbClr val="000000"/>
            </a:solidFill>
            <a:miter/>
          </a:ln>
        </p:spPr>
        <p:style>
          <a:lnRef idx="0">
            <a:scrgbClr r="0" g="0" b="0"/>
          </a:lnRef>
          <a:fillRef idx="0">
            <a:scrgbClr r="0" g="0" b="0"/>
          </a:fillRef>
          <a:effectRef idx="0">
            <a:scrgbClr r="0" g="0" b="0"/>
          </a:effectRef>
          <a:fontRef idx="minor"/>
        </p:style>
      </p:sp>
      <p:sp>
        <p:nvSpPr>
          <p:cNvPr id="1229" name="CustomShape 9"/>
          <p:cNvSpPr/>
          <p:nvPr/>
        </p:nvSpPr>
        <p:spPr>
          <a:xfrm>
            <a:off x="1862280" y="1387440"/>
            <a:ext cx="179640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dirty="0">
                <a:solidFill>
                  <a:srgbClr val="000000"/>
                </a:solidFill>
                <a:latin typeface="Arial"/>
                <a:ea typeface="DejaVu Sans"/>
              </a:rPr>
              <a:t>CLUSTERWARE</a:t>
            </a:r>
            <a:endParaRPr dirty="0"/>
          </a:p>
        </p:txBody>
      </p:sp>
      <p:sp>
        <p:nvSpPr>
          <p:cNvPr id="1230" name="CustomShape 10"/>
          <p:cNvSpPr/>
          <p:nvPr/>
        </p:nvSpPr>
        <p:spPr>
          <a:xfrm>
            <a:off x="2301840" y="1987560"/>
            <a:ext cx="861480" cy="50112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231" name="CustomShape 11"/>
          <p:cNvSpPr/>
          <p:nvPr/>
        </p:nvSpPr>
        <p:spPr>
          <a:xfrm>
            <a:off x="2266920" y="2060640"/>
            <a:ext cx="93312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+ASM1</a:t>
            </a:r>
            <a:endParaRPr/>
          </a:p>
        </p:txBody>
      </p:sp>
      <p:sp>
        <p:nvSpPr>
          <p:cNvPr id="1232" name="CustomShape 12"/>
          <p:cNvSpPr/>
          <p:nvPr/>
        </p:nvSpPr>
        <p:spPr>
          <a:xfrm>
            <a:off x="5940360" y="1197000"/>
            <a:ext cx="2084040" cy="2299680"/>
          </a:xfrm>
          <a:prstGeom prst="rect">
            <a:avLst/>
          </a:prstGeom>
          <a:solidFill>
            <a:srgbClr val="CCFFCC"/>
          </a:solidFill>
          <a:ln w="12600">
            <a:solidFill>
              <a:srgbClr val="000000"/>
            </a:solidFill>
            <a:miter/>
          </a:ln>
        </p:spPr>
        <p:style>
          <a:lnRef idx="0">
            <a:scrgbClr r="0" g="0" b="0"/>
          </a:lnRef>
          <a:fillRef idx="0">
            <a:scrgbClr r="0" g="0" b="0"/>
          </a:fillRef>
          <a:effectRef idx="0">
            <a:scrgbClr r="0" g="0" b="0"/>
          </a:effectRef>
          <a:fontRef idx="minor"/>
        </p:style>
      </p:sp>
      <p:sp>
        <p:nvSpPr>
          <p:cNvPr id="1233" name="CustomShape 13"/>
          <p:cNvSpPr/>
          <p:nvPr/>
        </p:nvSpPr>
        <p:spPr>
          <a:xfrm>
            <a:off x="6083280" y="2779560"/>
            <a:ext cx="861480" cy="501480"/>
          </a:xfrm>
          <a:prstGeom prst="rect">
            <a:avLst/>
          </a:prstGeom>
          <a:solidFill>
            <a:srgbClr val="00FF00"/>
          </a:solidFill>
          <a:ln w="12600">
            <a:solidFill>
              <a:srgbClr val="000000"/>
            </a:solidFill>
            <a:miter/>
          </a:ln>
        </p:spPr>
        <p:style>
          <a:lnRef idx="0">
            <a:scrgbClr r="0" g="0" b="0"/>
          </a:lnRef>
          <a:fillRef idx="0">
            <a:scrgbClr r="0" g="0" b="0"/>
          </a:fillRef>
          <a:effectRef idx="0">
            <a:scrgbClr r="0" g="0" b="0"/>
          </a:effectRef>
          <a:fontRef idx="minor"/>
        </p:style>
      </p:sp>
      <p:sp>
        <p:nvSpPr>
          <p:cNvPr id="1234" name="CustomShape 14"/>
          <p:cNvSpPr/>
          <p:nvPr/>
        </p:nvSpPr>
        <p:spPr>
          <a:xfrm>
            <a:off x="6049800" y="2852640"/>
            <a:ext cx="93312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PROD2</a:t>
            </a:r>
            <a:endParaRPr/>
          </a:p>
        </p:txBody>
      </p:sp>
      <p:sp>
        <p:nvSpPr>
          <p:cNvPr id="1235" name="CustomShape 15"/>
          <p:cNvSpPr/>
          <p:nvPr/>
        </p:nvSpPr>
        <p:spPr>
          <a:xfrm>
            <a:off x="7053120" y="2779560"/>
            <a:ext cx="861840" cy="501480"/>
          </a:xfrm>
          <a:prstGeom prst="rect">
            <a:avLst/>
          </a:prstGeom>
          <a:solidFill>
            <a:srgbClr val="00FF00"/>
          </a:solidFill>
          <a:ln w="12600">
            <a:solidFill>
              <a:srgbClr val="000000"/>
            </a:solidFill>
            <a:miter/>
          </a:ln>
        </p:spPr>
        <p:style>
          <a:lnRef idx="0">
            <a:scrgbClr r="0" g="0" b="0"/>
          </a:lnRef>
          <a:fillRef idx="0">
            <a:scrgbClr r="0" g="0" b="0"/>
          </a:fillRef>
          <a:effectRef idx="0">
            <a:scrgbClr r="0" g="0" b="0"/>
          </a:effectRef>
          <a:fontRef idx="minor"/>
        </p:style>
      </p:sp>
      <p:sp>
        <p:nvSpPr>
          <p:cNvPr id="1236" name="CustomShape 16"/>
          <p:cNvSpPr/>
          <p:nvPr/>
        </p:nvSpPr>
        <p:spPr>
          <a:xfrm>
            <a:off x="7020000" y="2852640"/>
            <a:ext cx="93312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TEST2</a:t>
            </a:r>
            <a:endParaRPr/>
          </a:p>
        </p:txBody>
      </p:sp>
      <p:sp>
        <p:nvSpPr>
          <p:cNvPr id="1237" name="CustomShape 17"/>
          <p:cNvSpPr/>
          <p:nvPr/>
        </p:nvSpPr>
        <p:spPr>
          <a:xfrm>
            <a:off x="6084720" y="1413000"/>
            <a:ext cx="1868400" cy="283680"/>
          </a:xfrm>
          <a:prstGeom prst="rect">
            <a:avLst/>
          </a:prstGeom>
          <a:solidFill>
            <a:srgbClr val="00CCFF"/>
          </a:solidFill>
          <a:ln w="12600">
            <a:solidFill>
              <a:srgbClr val="000000"/>
            </a:solidFill>
            <a:miter/>
          </a:ln>
        </p:spPr>
        <p:style>
          <a:lnRef idx="0">
            <a:scrgbClr r="0" g="0" b="0"/>
          </a:lnRef>
          <a:fillRef idx="0">
            <a:scrgbClr r="0" g="0" b="0"/>
          </a:fillRef>
          <a:effectRef idx="0">
            <a:scrgbClr r="0" g="0" b="0"/>
          </a:effectRef>
          <a:fontRef idx="minor"/>
        </p:style>
      </p:sp>
      <p:sp>
        <p:nvSpPr>
          <p:cNvPr id="1238" name="CustomShape 18"/>
          <p:cNvSpPr/>
          <p:nvPr/>
        </p:nvSpPr>
        <p:spPr>
          <a:xfrm>
            <a:off x="6110280" y="1387440"/>
            <a:ext cx="179676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CLUSTERWARE</a:t>
            </a:r>
            <a:endParaRPr/>
          </a:p>
        </p:txBody>
      </p:sp>
      <p:sp>
        <p:nvSpPr>
          <p:cNvPr id="1239" name="CustomShape 19"/>
          <p:cNvSpPr/>
          <p:nvPr/>
        </p:nvSpPr>
        <p:spPr>
          <a:xfrm>
            <a:off x="6550200" y="1987560"/>
            <a:ext cx="861480" cy="50112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240" name="CustomShape 20"/>
          <p:cNvSpPr/>
          <p:nvPr/>
        </p:nvSpPr>
        <p:spPr>
          <a:xfrm>
            <a:off x="6515280" y="2060640"/>
            <a:ext cx="93276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+ASM2</a:t>
            </a:r>
            <a:endParaRPr/>
          </a:p>
        </p:txBody>
      </p:sp>
      <p:sp>
        <p:nvSpPr>
          <p:cNvPr id="1241" name="CustomShape 21"/>
          <p:cNvSpPr/>
          <p:nvPr/>
        </p:nvSpPr>
        <p:spPr>
          <a:xfrm>
            <a:off x="3780000" y="3933720"/>
            <a:ext cx="2156760" cy="194112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242" name="CustomShape 22"/>
          <p:cNvSpPr/>
          <p:nvPr/>
        </p:nvSpPr>
        <p:spPr>
          <a:xfrm>
            <a:off x="4410000" y="4508640"/>
            <a:ext cx="861840" cy="501120"/>
          </a:xfrm>
          <a:prstGeom prst="rect">
            <a:avLst/>
          </a:prstGeom>
          <a:solidFill>
            <a:srgbClr val="FF9900"/>
          </a:solidFill>
          <a:ln w="12600">
            <a:solidFill>
              <a:srgbClr val="000000"/>
            </a:solidFill>
            <a:miter/>
          </a:ln>
        </p:spPr>
        <p:style>
          <a:lnRef idx="0">
            <a:scrgbClr r="0" g="0" b="0"/>
          </a:lnRef>
          <a:fillRef idx="0">
            <a:scrgbClr r="0" g="0" b="0"/>
          </a:fillRef>
          <a:effectRef idx="0">
            <a:scrgbClr r="0" g="0" b="0"/>
          </a:effectRef>
          <a:fontRef idx="minor"/>
        </p:style>
      </p:sp>
      <p:sp>
        <p:nvSpPr>
          <p:cNvPr id="1243" name="CustomShape 23"/>
          <p:cNvSpPr/>
          <p:nvPr/>
        </p:nvSpPr>
        <p:spPr>
          <a:xfrm>
            <a:off x="4376880" y="4581360"/>
            <a:ext cx="93276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dirty="0">
                <a:solidFill>
                  <a:srgbClr val="000000"/>
                </a:solidFill>
                <a:latin typeface="Arial"/>
                <a:ea typeface="DejaVu Sans"/>
              </a:rPr>
              <a:t>PROD</a:t>
            </a:r>
            <a:endParaRPr dirty="0"/>
          </a:p>
        </p:txBody>
      </p:sp>
      <p:sp>
        <p:nvSpPr>
          <p:cNvPr id="1244" name="CustomShape 24"/>
          <p:cNvSpPr/>
          <p:nvPr/>
        </p:nvSpPr>
        <p:spPr>
          <a:xfrm>
            <a:off x="4410000" y="5157720"/>
            <a:ext cx="861840" cy="501120"/>
          </a:xfrm>
          <a:prstGeom prst="rect">
            <a:avLst/>
          </a:prstGeom>
          <a:solidFill>
            <a:srgbClr val="FF9900"/>
          </a:solidFill>
          <a:ln w="12600">
            <a:solidFill>
              <a:srgbClr val="000000"/>
            </a:solidFill>
            <a:miter/>
          </a:ln>
        </p:spPr>
        <p:style>
          <a:lnRef idx="0">
            <a:scrgbClr r="0" g="0" b="0"/>
          </a:lnRef>
          <a:fillRef idx="0">
            <a:scrgbClr r="0" g="0" b="0"/>
          </a:fillRef>
          <a:effectRef idx="0">
            <a:scrgbClr r="0" g="0" b="0"/>
          </a:effectRef>
          <a:fontRef idx="minor"/>
        </p:style>
      </p:sp>
      <p:sp>
        <p:nvSpPr>
          <p:cNvPr id="1245" name="CustomShape 25"/>
          <p:cNvSpPr/>
          <p:nvPr/>
        </p:nvSpPr>
        <p:spPr>
          <a:xfrm>
            <a:off x="4376880" y="5230800"/>
            <a:ext cx="93276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TEST</a:t>
            </a:r>
            <a:endParaRPr/>
          </a:p>
        </p:txBody>
      </p:sp>
      <p:sp>
        <p:nvSpPr>
          <p:cNvPr id="1246" name="CustomShape 26"/>
          <p:cNvSpPr/>
          <p:nvPr/>
        </p:nvSpPr>
        <p:spPr>
          <a:xfrm>
            <a:off x="3995640" y="1339920"/>
            <a:ext cx="165240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dirty="0" err="1">
                <a:solidFill>
                  <a:srgbClr val="3333CC"/>
                </a:solidFill>
                <a:latin typeface="Arial"/>
                <a:ea typeface="DejaVu Sans"/>
              </a:rPr>
              <a:t>Clusterware</a:t>
            </a:r>
            <a:endParaRPr dirty="0"/>
          </a:p>
        </p:txBody>
      </p:sp>
      <p:sp>
        <p:nvSpPr>
          <p:cNvPr id="1247" name="CustomShape 27"/>
          <p:cNvSpPr/>
          <p:nvPr/>
        </p:nvSpPr>
        <p:spPr>
          <a:xfrm>
            <a:off x="4067280" y="1982880"/>
            <a:ext cx="1652040" cy="577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a:solidFill>
                  <a:srgbClr val="3333CC"/>
                </a:solidFill>
                <a:latin typeface="Arial"/>
                <a:ea typeface="DejaVu Sans"/>
              </a:rPr>
              <a:t>ASM </a:t>
            </a:r>
            <a:endParaRPr/>
          </a:p>
          <a:p>
            <a:pPr algn="ctr">
              <a:lnSpc>
                <a:spcPct val="100000"/>
              </a:lnSpc>
            </a:pPr>
            <a:r>
              <a:rPr lang="en-US" sz="1600" b="1" strike="noStrike">
                <a:solidFill>
                  <a:srgbClr val="3333CC"/>
                </a:solidFill>
                <a:latin typeface="Arial"/>
                <a:ea typeface="DejaVu Sans"/>
              </a:rPr>
              <a:t>Instances</a:t>
            </a:r>
            <a:endParaRPr/>
          </a:p>
        </p:txBody>
      </p:sp>
      <p:sp>
        <p:nvSpPr>
          <p:cNvPr id="1248" name="CustomShape 28"/>
          <p:cNvSpPr/>
          <p:nvPr/>
        </p:nvSpPr>
        <p:spPr>
          <a:xfrm>
            <a:off x="4067280" y="2774880"/>
            <a:ext cx="1652040" cy="577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3333CC"/>
                </a:solidFill>
                <a:latin typeface="Arial"/>
                <a:ea typeface="DejaVu Sans"/>
              </a:rPr>
              <a:t>RDBMS Instances</a:t>
            </a:r>
            <a:endParaRPr/>
          </a:p>
        </p:txBody>
      </p:sp>
      <p:sp>
        <p:nvSpPr>
          <p:cNvPr id="1249" name="CustomShape 29"/>
          <p:cNvSpPr/>
          <p:nvPr/>
        </p:nvSpPr>
        <p:spPr>
          <a:xfrm>
            <a:off x="4029120" y="5950080"/>
            <a:ext cx="1652040" cy="333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3333CC"/>
                </a:solidFill>
                <a:latin typeface="Arial"/>
                <a:ea typeface="DejaVu Sans"/>
              </a:rPr>
              <a:t>Database Files</a:t>
            </a:r>
            <a:endParaRPr/>
          </a:p>
        </p:txBody>
      </p:sp>
      <p:sp>
        <p:nvSpPr>
          <p:cNvPr id="1250" name="Line 30"/>
          <p:cNvSpPr/>
          <p:nvPr/>
        </p:nvSpPr>
        <p:spPr>
          <a:xfrm>
            <a:off x="2771640" y="3500280"/>
            <a:ext cx="0" cy="216000"/>
          </a:xfrm>
          <a:prstGeom prst="line">
            <a:avLst/>
          </a:prstGeom>
          <a:ln w="38160">
            <a:solidFill>
              <a:srgbClr val="000000"/>
            </a:solidFill>
            <a:miter/>
          </a:ln>
        </p:spPr>
      </p:sp>
      <p:sp>
        <p:nvSpPr>
          <p:cNvPr id="1251" name="Line 31"/>
          <p:cNvSpPr/>
          <p:nvPr/>
        </p:nvSpPr>
        <p:spPr>
          <a:xfrm>
            <a:off x="7020000" y="3500280"/>
            <a:ext cx="0" cy="216000"/>
          </a:xfrm>
          <a:prstGeom prst="line">
            <a:avLst/>
          </a:prstGeom>
          <a:ln w="38160">
            <a:solidFill>
              <a:srgbClr val="000000"/>
            </a:solidFill>
            <a:miter/>
          </a:ln>
        </p:spPr>
      </p:sp>
      <p:sp>
        <p:nvSpPr>
          <p:cNvPr id="1252" name="Line 32"/>
          <p:cNvSpPr/>
          <p:nvPr/>
        </p:nvSpPr>
        <p:spPr>
          <a:xfrm>
            <a:off x="2771640" y="3716280"/>
            <a:ext cx="4248360" cy="0"/>
          </a:xfrm>
          <a:prstGeom prst="line">
            <a:avLst/>
          </a:prstGeom>
          <a:ln w="38160">
            <a:solidFill>
              <a:srgbClr val="000000"/>
            </a:solidFill>
            <a:miter/>
          </a:ln>
        </p:spPr>
      </p:sp>
      <p:sp>
        <p:nvSpPr>
          <p:cNvPr id="1253" name="Line 33"/>
          <p:cNvSpPr/>
          <p:nvPr/>
        </p:nvSpPr>
        <p:spPr>
          <a:xfrm>
            <a:off x="4859280" y="3716280"/>
            <a:ext cx="0" cy="217440"/>
          </a:xfrm>
          <a:prstGeom prst="line">
            <a:avLst/>
          </a:prstGeom>
          <a:ln w="38160">
            <a:solidFill>
              <a:srgbClr val="000000"/>
            </a:solidFill>
            <a:miter/>
          </a:ln>
        </p:spPr>
      </p:sp>
      <p:pic>
        <p:nvPicPr>
          <p:cNvPr id="35" name="~PP2731.WAV">
            <a:hlinkClick r:id="" action="ppaction://media"/>
          </p:cNvPr>
          <p:cNvPicPr>
            <a:picLocks noRot="1" noChangeAspect="1"/>
          </p:cNvPicPr>
          <p:nvPr>
            <a:wavAudioFile r:embed="rId1" name="~PP2731.WAV"/>
          </p:nvPr>
        </p:nvPicPr>
        <p:blipFill>
          <a:blip r:embed="rId4" cstate="print"/>
          <a:stretch>
            <a:fillRect/>
          </a:stretch>
        </p:blipFill>
        <p:spPr>
          <a:xfrm>
            <a:off x="8696325" y="6410325"/>
            <a:ext cx="304800" cy="304800"/>
          </a:xfrm>
          <a:prstGeom prst="rect">
            <a:avLst/>
          </a:prstGeom>
        </p:spPr>
      </p:pic>
    </p:spTree>
  </p:cSld>
  <p:clrMapOvr>
    <a:masterClrMapping/>
  </p:clrMapOvr>
  <p:transition advTm="12097"/>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8" name="CustomShape 2"/>
          <p:cNvSpPr/>
          <p:nvPr/>
        </p:nvSpPr>
        <p:spPr>
          <a:xfrm>
            <a:off x="640080" y="914400"/>
            <a:ext cx="7997040" cy="51012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pPr>
            <a:r>
              <a:rPr lang="en-US" sz="2000" strike="noStrike">
                <a:solidFill>
                  <a:srgbClr val="000000"/>
                </a:solidFill>
                <a:latin typeface="Arial"/>
                <a:ea typeface="DejaVu Sans"/>
              </a:rPr>
              <a:t> </a:t>
            </a:r>
            <a:r>
              <a:rPr lang="en-US" sz="1000" strike="noStrike">
                <a:solidFill>
                  <a:srgbClr val="000000"/>
                </a:solidFill>
                <a:latin typeface="Liberation"/>
                <a:ea typeface="Liberation"/>
              </a:rPr>
              <a:t> </a:t>
            </a:r>
            <a:endParaRPr/>
          </a:p>
          <a:p>
            <a:pPr>
              <a:lnSpc>
                <a:spcPct val="100000"/>
              </a:lnSpc>
            </a:pPr>
            <a:endParaRPr/>
          </a:p>
        </p:txBody>
      </p:sp>
      <p:pic>
        <p:nvPicPr>
          <p:cNvPr id="499" name="Picture 498"/>
          <p:cNvPicPr/>
          <p:nvPr/>
        </p:nvPicPr>
        <p:blipFill>
          <a:blip r:embed="rId4" cstate="print"/>
          <a:stretch/>
        </p:blipFill>
        <p:spPr>
          <a:xfrm>
            <a:off x="457200" y="609600"/>
            <a:ext cx="8229600" cy="5867400"/>
          </a:xfrm>
          <a:prstGeom prst="rect">
            <a:avLst/>
          </a:prstGeom>
          <a:ln>
            <a:noFill/>
          </a:ln>
        </p:spPr>
      </p:pic>
      <p:pic>
        <p:nvPicPr>
          <p:cNvPr id="5" name="~PP3448.WAV">
            <a:hlinkClick r:id="" action="ppaction://media"/>
          </p:cNvPr>
          <p:cNvPicPr>
            <a:picLocks noRot="1" noChangeAspect="1"/>
          </p:cNvPicPr>
          <p:nvPr>
            <a:wavAudioFile r:embed="rId1" name="~PP3448.WAV"/>
          </p:nvPr>
        </p:nvPicPr>
        <p:blipFill>
          <a:blip r:embed="rId5" cstate="print"/>
          <a:stretch>
            <a:fillRect/>
          </a:stretch>
        </p:blipFill>
        <p:spPr>
          <a:xfrm>
            <a:off x="8696325" y="6410325"/>
            <a:ext cx="304800" cy="304800"/>
          </a:xfrm>
          <a:prstGeom prst="rect">
            <a:avLst/>
          </a:prstGeom>
        </p:spPr>
      </p:pic>
    </p:spTree>
  </p:cSld>
  <p:clrMapOvr>
    <a:masterClrMapping/>
  </p:clrMapOvr>
  <p:transition advTm="390144"/>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CustomShape 1"/>
          <p:cNvSpPr/>
          <p:nvPr/>
        </p:nvSpPr>
        <p:spPr>
          <a:xfrm>
            <a:off x="17640" y="160560"/>
            <a:ext cx="8226000" cy="449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r>
              <a:rPr lang="en-US" sz="3600" strike="noStrike" dirty="0">
                <a:solidFill>
                  <a:srgbClr val="000000"/>
                </a:solidFill>
                <a:latin typeface="Arial"/>
                <a:ea typeface="DejaVu Sans"/>
              </a:rPr>
              <a:t>ASM  Process </a:t>
            </a:r>
            <a:r>
              <a:rPr lang="en-US" sz="3600" strike="noStrike" dirty="0" smtClean="0">
                <a:solidFill>
                  <a:srgbClr val="000000"/>
                </a:solidFill>
                <a:latin typeface="Arial"/>
                <a:ea typeface="DejaVu Sans"/>
              </a:rPr>
              <a:t>Architecture</a:t>
            </a:r>
            <a:endParaRPr sz="3600" dirty="0"/>
          </a:p>
          <a:p>
            <a:pPr>
              <a:lnSpc>
                <a:spcPct val="100000"/>
              </a:lnSpc>
            </a:pPr>
            <a:endParaRPr sz="3600" dirty="0"/>
          </a:p>
        </p:txBody>
      </p:sp>
      <p:sp>
        <p:nvSpPr>
          <p:cNvPr id="1255" name="CustomShape 2"/>
          <p:cNvSpPr/>
          <p:nvPr/>
        </p:nvSpPr>
        <p:spPr>
          <a:xfrm>
            <a:off x="71280" y="2196720"/>
            <a:ext cx="2157480" cy="425160"/>
          </a:xfrm>
          <a:prstGeom prst="rightArrow">
            <a:avLst>
              <a:gd name="adj1" fmla="val 19458"/>
              <a:gd name="adj2" fmla="val 5400"/>
            </a:avLst>
          </a:prstGeom>
          <a:solidFill>
            <a:srgbClr val="BBE0E3"/>
          </a:solidFill>
          <a:ln>
            <a:noFill/>
          </a:ln>
        </p:spPr>
        <p:style>
          <a:lnRef idx="0">
            <a:scrgbClr r="0" g="0" b="0"/>
          </a:lnRef>
          <a:fillRef idx="0">
            <a:scrgbClr r="0" g="0" b="0"/>
          </a:fillRef>
          <a:effectRef idx="0">
            <a:scrgbClr r="0" g="0" b="0"/>
          </a:effectRef>
          <a:fontRef idx="minor"/>
        </p:style>
      </p:sp>
      <p:sp>
        <p:nvSpPr>
          <p:cNvPr id="1256" name="CustomShape 3"/>
          <p:cNvSpPr/>
          <p:nvPr/>
        </p:nvSpPr>
        <p:spPr>
          <a:xfrm>
            <a:off x="71280" y="3858120"/>
            <a:ext cx="2027160" cy="478440"/>
          </a:xfrm>
          <a:prstGeom prst="rightArrow">
            <a:avLst>
              <a:gd name="adj1" fmla="val 19035"/>
              <a:gd name="adj2" fmla="val 5400"/>
            </a:avLst>
          </a:prstGeom>
          <a:solidFill>
            <a:srgbClr val="BBE0E3"/>
          </a:solidFill>
          <a:ln>
            <a:noFill/>
          </a:ln>
        </p:spPr>
        <p:style>
          <a:lnRef idx="0">
            <a:scrgbClr r="0" g="0" b="0"/>
          </a:lnRef>
          <a:fillRef idx="0">
            <a:scrgbClr r="0" g="0" b="0"/>
          </a:fillRef>
          <a:effectRef idx="0">
            <a:scrgbClr r="0" g="0" b="0"/>
          </a:effectRef>
          <a:fontRef idx="minor"/>
        </p:style>
      </p:sp>
      <p:sp>
        <p:nvSpPr>
          <p:cNvPr id="1257" name="CustomShape 4"/>
          <p:cNvSpPr/>
          <p:nvPr/>
        </p:nvSpPr>
        <p:spPr>
          <a:xfrm>
            <a:off x="124920" y="4822560"/>
            <a:ext cx="1925280" cy="532080"/>
          </a:xfrm>
          <a:prstGeom prst="rightArrow">
            <a:avLst>
              <a:gd name="adj1" fmla="val 18600"/>
              <a:gd name="adj2" fmla="val 5400"/>
            </a:avLst>
          </a:prstGeom>
          <a:solidFill>
            <a:srgbClr val="BBE0E3"/>
          </a:solidFill>
          <a:ln>
            <a:noFill/>
          </a:ln>
        </p:spPr>
        <p:style>
          <a:lnRef idx="0">
            <a:scrgbClr r="0" g="0" b="0"/>
          </a:lnRef>
          <a:fillRef idx="0">
            <a:scrgbClr r="0" g="0" b="0"/>
          </a:fillRef>
          <a:effectRef idx="0">
            <a:scrgbClr r="0" g="0" b="0"/>
          </a:effectRef>
          <a:fontRef idx="minor"/>
        </p:style>
      </p:sp>
      <p:pic>
        <p:nvPicPr>
          <p:cNvPr id="1258" name="Picture 1257"/>
          <p:cNvPicPr/>
          <p:nvPr/>
        </p:nvPicPr>
        <p:blipFill>
          <a:blip r:embed="rId3" cstate="print"/>
          <a:stretch/>
        </p:blipFill>
        <p:spPr>
          <a:xfrm>
            <a:off x="304800" y="838200"/>
            <a:ext cx="8458200" cy="5638800"/>
          </a:xfrm>
          <a:prstGeom prst="rect">
            <a:avLst/>
          </a:prstGeom>
          <a:ln>
            <a:noFill/>
          </a:ln>
        </p:spPr>
      </p:pic>
    </p:spTree>
  </p:cSld>
  <p:clrMapOvr>
    <a:masterClrMapping/>
  </p:clrMapOvr>
  <p:transition spd="med" advTm="19787">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CustomShape 1"/>
          <p:cNvSpPr/>
          <p:nvPr/>
        </p:nvSpPr>
        <p:spPr>
          <a:xfrm>
            <a:off x="17640" y="160560"/>
            <a:ext cx="8821560" cy="1439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b="1" strike="noStrike" dirty="0">
                <a:solidFill>
                  <a:srgbClr val="000000"/>
                </a:solidFill>
                <a:latin typeface="Arial"/>
                <a:ea typeface="DejaVu Sans"/>
              </a:rPr>
              <a:t>ASM Instance </a:t>
            </a:r>
            <a:r>
              <a:rPr lang="en-US" strike="noStrike" dirty="0">
                <a:solidFill>
                  <a:srgbClr val="000000"/>
                </a:solidFill>
                <a:latin typeface="Arial"/>
                <a:ea typeface="DejaVu Sans"/>
              </a:rPr>
              <a:t>– it is  instance that manages the metadata for disk group .The  ASM instance, which is generally named  +ASM, is started with the INSTANCE_TYPE=ASM init.ora </a:t>
            </a:r>
            <a:r>
              <a:rPr lang="en-US" strike="noStrike" dirty="0" err="1">
                <a:solidFill>
                  <a:srgbClr val="000000"/>
                </a:solidFill>
                <a:latin typeface="Arial"/>
                <a:ea typeface="DejaVu Sans"/>
              </a:rPr>
              <a:t>parameter.Upon</a:t>
            </a:r>
            <a:r>
              <a:rPr lang="en-US" strike="noStrike" dirty="0">
                <a:solidFill>
                  <a:srgbClr val="000000"/>
                </a:solidFill>
                <a:latin typeface="Arial"/>
                <a:ea typeface="DejaVu Sans"/>
              </a:rPr>
              <a:t> startup, an ASM instance will spawn all the basic background processes, plus some new ones that are specific to the operation of </a:t>
            </a:r>
            <a:r>
              <a:rPr lang="en-US" strike="noStrike" dirty="0" err="1">
                <a:solidFill>
                  <a:srgbClr val="000000"/>
                </a:solidFill>
                <a:latin typeface="Arial"/>
                <a:ea typeface="DejaVu Sans"/>
              </a:rPr>
              <a:t>ASM.For</a:t>
            </a:r>
            <a:r>
              <a:rPr lang="en-US" strike="noStrike" dirty="0">
                <a:solidFill>
                  <a:srgbClr val="000000"/>
                </a:solidFill>
                <a:latin typeface="Arial"/>
                <a:ea typeface="DejaVu Sans"/>
              </a:rPr>
              <a:t> RAC configurations, the ASM SID is +</a:t>
            </a:r>
            <a:r>
              <a:rPr lang="en-US" strike="noStrike" dirty="0" err="1">
                <a:solidFill>
                  <a:srgbClr val="000000"/>
                </a:solidFill>
                <a:latin typeface="Arial"/>
                <a:ea typeface="DejaVu Sans"/>
              </a:rPr>
              <a:t>ASMx</a:t>
            </a:r>
            <a:r>
              <a:rPr lang="en-US" strike="noStrike" dirty="0">
                <a:solidFill>
                  <a:srgbClr val="000000"/>
                </a:solidFill>
                <a:latin typeface="Arial"/>
                <a:ea typeface="DejaVu Sans"/>
              </a:rPr>
              <a:t> instance, where x represents the instance number </a:t>
            </a:r>
            <a:endParaRPr dirty="0"/>
          </a:p>
          <a:p>
            <a:pPr>
              <a:lnSpc>
                <a:spcPct val="100000"/>
              </a:lnSpc>
            </a:pPr>
            <a:endParaRPr dirty="0"/>
          </a:p>
        </p:txBody>
      </p:sp>
      <p:pic>
        <p:nvPicPr>
          <p:cNvPr id="1263" name="Picture 1262"/>
          <p:cNvPicPr/>
          <p:nvPr/>
        </p:nvPicPr>
        <p:blipFill>
          <a:blip r:embed="rId3" cstate="print"/>
          <a:stretch/>
        </p:blipFill>
        <p:spPr>
          <a:xfrm>
            <a:off x="457200" y="1981200"/>
            <a:ext cx="8168640" cy="4528200"/>
          </a:xfrm>
          <a:prstGeom prst="rect">
            <a:avLst/>
          </a:prstGeom>
          <a:ln>
            <a:noFill/>
          </a:ln>
        </p:spPr>
      </p:pic>
    </p:spTree>
  </p:cSld>
  <p:clrMapOvr>
    <a:masterClrMapping/>
  </p:clrMapOvr>
  <p:transition spd="med" advTm="716909">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 name="CustomShape 1"/>
          <p:cNvSpPr/>
          <p:nvPr/>
        </p:nvSpPr>
        <p:spPr>
          <a:xfrm>
            <a:off x="182880" y="1099080"/>
            <a:ext cx="9048240" cy="264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000" strike="noStrike" dirty="0">
                <a:solidFill>
                  <a:srgbClr val="000000"/>
                </a:solidFill>
                <a:latin typeface="Arial"/>
                <a:ea typeface="DejaVu Sans"/>
              </a:rPr>
              <a:t>There is one ASM instance per server. Even when there are several database instances on a single </a:t>
            </a:r>
            <a:endParaRPr sz="2000" dirty="0"/>
          </a:p>
          <a:p>
            <a:r>
              <a:rPr lang="en-US" sz="2000" strike="noStrike" dirty="0">
                <a:solidFill>
                  <a:srgbClr val="000000"/>
                </a:solidFill>
                <a:latin typeface="Arial"/>
                <a:ea typeface="DejaVu Sans"/>
              </a:rPr>
              <a:t>server, each database shares a single ASM instance on that </a:t>
            </a:r>
            <a:r>
              <a:rPr lang="en-US" sz="2000" strike="noStrike" dirty="0" err="1">
                <a:solidFill>
                  <a:srgbClr val="000000"/>
                </a:solidFill>
                <a:latin typeface="Arial"/>
                <a:ea typeface="DejaVu Sans"/>
              </a:rPr>
              <a:t>server.In</a:t>
            </a:r>
            <a:r>
              <a:rPr lang="en-US" sz="2000" strike="noStrike" dirty="0">
                <a:solidFill>
                  <a:srgbClr val="000000"/>
                </a:solidFill>
                <a:latin typeface="Arial"/>
                <a:ea typeface="DejaVu Sans"/>
              </a:rPr>
              <a:t> a RAC configuration, each server in the cluster has an ASM instance. </a:t>
            </a:r>
            <a:endParaRPr sz="2000" dirty="0"/>
          </a:p>
          <a:p>
            <a:r>
              <a:rPr lang="en-US" sz="2000" strike="noStrike" dirty="0">
                <a:solidFill>
                  <a:srgbClr val="000000"/>
                </a:solidFill>
                <a:latin typeface="Arial"/>
                <a:ea typeface="DejaVu Sans"/>
              </a:rPr>
              <a:t>Each of these instances communicates amongst themselves in the management and presentation of the file system. </a:t>
            </a:r>
            <a:endParaRPr sz="2000" dirty="0"/>
          </a:p>
          <a:p>
            <a:r>
              <a:rPr lang="en-US" sz="2000" strike="noStrike" dirty="0">
                <a:solidFill>
                  <a:srgbClr val="000000"/>
                </a:solidFill>
                <a:latin typeface="Arial"/>
                <a:ea typeface="DejaVu Sans"/>
              </a:rPr>
              <a:t>•Each database instance coordinates file access through the ASM instance on the server for which it operates.</a:t>
            </a:r>
            <a:endParaRPr sz="2000" dirty="0"/>
          </a:p>
          <a:p>
            <a:r>
              <a:rPr lang="en-US" sz="2000" strike="noStrike" dirty="0">
                <a:solidFill>
                  <a:srgbClr val="000000"/>
                </a:solidFill>
                <a:latin typeface="Arial"/>
                <a:ea typeface="DejaVu Sans"/>
              </a:rPr>
              <a:t>•Lastly, each ASM instance gathers performance related data from its  associated database instance on its server.</a:t>
            </a:r>
            <a:endParaRPr sz="2000" dirty="0"/>
          </a:p>
        </p:txBody>
      </p:sp>
    </p:spTree>
  </p:cSld>
  <p:clrMapOvr>
    <a:masterClrMapping/>
  </p:clrMapOvr>
  <p:transition spd="med" advTm="107386">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 name="CustomShape 1"/>
          <p:cNvSpPr/>
          <p:nvPr/>
        </p:nvSpPr>
        <p:spPr>
          <a:xfrm>
            <a:off x="228600" y="0"/>
            <a:ext cx="8408880" cy="640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a:p>
            <a:r>
              <a:rPr lang="en-US" sz="1600" b="1" strike="noStrike" dirty="0">
                <a:solidFill>
                  <a:srgbClr val="000000"/>
                </a:solidFill>
                <a:latin typeface="Arial"/>
                <a:ea typeface="DejaVu Sans"/>
              </a:rPr>
              <a:t>Startup mode for ASM instance-</a:t>
            </a:r>
            <a:r>
              <a:rPr lang="en-US" sz="1600" strike="noStrike" dirty="0">
                <a:solidFill>
                  <a:srgbClr val="000000"/>
                </a:solidFill>
                <a:latin typeface="Arial"/>
                <a:ea typeface="DejaVu Sans"/>
              </a:rPr>
              <a:t>The STARTUP clauses for ASM instances are similar to those for database instances</a:t>
            </a:r>
            <a:endParaRPr dirty="0"/>
          </a:p>
          <a:p>
            <a:r>
              <a:rPr lang="en-US" sz="1600" strike="noStrike" dirty="0">
                <a:solidFill>
                  <a:srgbClr val="000000"/>
                </a:solidFill>
                <a:latin typeface="Arial"/>
                <a:ea typeface="DejaVu Sans"/>
              </a:rPr>
              <a:t>----------------------------------------</a:t>
            </a:r>
            <a:endParaRPr dirty="0"/>
          </a:p>
          <a:p>
            <a:r>
              <a:rPr lang="en-US" sz="1600" b="1" strike="noStrike" dirty="0">
                <a:solidFill>
                  <a:srgbClr val="000000"/>
                </a:solidFill>
                <a:latin typeface="Arial"/>
                <a:ea typeface="DejaVu Sans"/>
              </a:rPr>
              <a:t>NOMOUNT</a:t>
            </a:r>
            <a:r>
              <a:rPr lang="en-US" sz="1600" strike="noStrike" dirty="0">
                <a:solidFill>
                  <a:srgbClr val="000000"/>
                </a:solidFill>
                <a:latin typeface="Arial"/>
                <a:ea typeface="DejaVu Sans"/>
              </a:rPr>
              <a:t>- start up the ASM instance without mounting any </a:t>
            </a:r>
            <a:r>
              <a:rPr lang="en-US" sz="1600" strike="noStrike" dirty="0" smtClean="0">
                <a:solidFill>
                  <a:srgbClr val="000000"/>
                </a:solidFill>
                <a:latin typeface="Arial"/>
                <a:ea typeface="DejaVu Sans"/>
              </a:rPr>
              <a:t>disk group</a:t>
            </a:r>
            <a:endParaRPr dirty="0"/>
          </a:p>
          <a:p>
            <a:r>
              <a:rPr lang="en-US" sz="1600" b="1" strike="noStrike" dirty="0">
                <a:solidFill>
                  <a:srgbClr val="000000"/>
                </a:solidFill>
                <a:latin typeface="Arial"/>
                <a:ea typeface="DejaVu Sans"/>
              </a:rPr>
              <a:t>MOUNT</a:t>
            </a:r>
            <a:r>
              <a:rPr lang="en-US" sz="1600" strike="noStrike" dirty="0">
                <a:solidFill>
                  <a:srgbClr val="000000"/>
                </a:solidFill>
                <a:latin typeface="Arial"/>
                <a:ea typeface="DejaVu Sans"/>
              </a:rPr>
              <a:t> – start up the ASM instance and mounts the disk group</a:t>
            </a:r>
            <a:endParaRPr dirty="0"/>
          </a:p>
          <a:p>
            <a:r>
              <a:rPr lang="en-US" sz="1600" b="1" strike="noStrike" dirty="0">
                <a:solidFill>
                  <a:srgbClr val="000000"/>
                </a:solidFill>
                <a:latin typeface="Arial"/>
                <a:ea typeface="DejaVu Sans"/>
              </a:rPr>
              <a:t>OPEN </a:t>
            </a:r>
            <a:r>
              <a:rPr lang="en-US" sz="1600" strike="noStrike" dirty="0">
                <a:solidFill>
                  <a:srgbClr val="000000"/>
                </a:solidFill>
                <a:latin typeface="Arial"/>
                <a:ea typeface="DejaVu Sans"/>
              </a:rPr>
              <a:t>– mount the disk groups and allows connection from database. This is default startup mount</a:t>
            </a:r>
            <a:endParaRPr dirty="0"/>
          </a:p>
          <a:p>
            <a:r>
              <a:rPr lang="en-US" sz="1600" b="1" strike="noStrike" dirty="0">
                <a:solidFill>
                  <a:srgbClr val="000000"/>
                </a:solidFill>
                <a:latin typeface="Arial"/>
                <a:ea typeface="DejaVu Sans"/>
              </a:rPr>
              <a:t>RESTRICT</a:t>
            </a:r>
            <a:r>
              <a:rPr lang="en-US" sz="1600" strike="noStrike" dirty="0">
                <a:solidFill>
                  <a:srgbClr val="000000"/>
                </a:solidFill>
                <a:latin typeface="Arial"/>
                <a:ea typeface="DejaVu Sans"/>
              </a:rPr>
              <a:t> prevents database instances from connecting to this ASM instance.  </a:t>
            </a:r>
            <a:endParaRPr dirty="0"/>
          </a:p>
          <a:p>
            <a:endParaRPr dirty="0"/>
          </a:p>
          <a:p>
            <a:r>
              <a:rPr lang="en-US" sz="1600" b="1" strike="noStrike" dirty="0">
                <a:solidFill>
                  <a:srgbClr val="000000"/>
                </a:solidFill>
                <a:latin typeface="Arial"/>
                <a:ea typeface="DejaVu Sans"/>
              </a:rPr>
              <a:t>ASM Background Process</a:t>
            </a:r>
            <a:endParaRPr dirty="0"/>
          </a:p>
          <a:p>
            <a:r>
              <a:rPr lang="en-US" sz="1600" strike="noStrike" dirty="0">
                <a:solidFill>
                  <a:srgbClr val="000000"/>
                </a:solidFill>
                <a:latin typeface="Arial"/>
                <a:ea typeface="DejaVu Sans"/>
              </a:rPr>
              <a:t>----------------------------------</a:t>
            </a:r>
            <a:endParaRPr dirty="0"/>
          </a:p>
          <a:p>
            <a:r>
              <a:rPr lang="en-US" sz="1600" b="1" strike="noStrike" dirty="0">
                <a:solidFill>
                  <a:srgbClr val="000000"/>
                </a:solidFill>
                <a:latin typeface="Arial"/>
                <a:ea typeface="DejaVu Sans"/>
              </a:rPr>
              <a:t>RBAL</a:t>
            </a:r>
            <a:r>
              <a:rPr lang="en-US" sz="1600" strike="noStrike" dirty="0">
                <a:solidFill>
                  <a:srgbClr val="000000"/>
                </a:solidFill>
                <a:latin typeface="Arial"/>
                <a:ea typeface="DejaVu Sans"/>
              </a:rPr>
              <a:t>:  This background process coordinates disk re balancing activity. It also exist in RDBMS </a:t>
            </a:r>
            <a:r>
              <a:rPr lang="en-US" sz="1600" strike="noStrike" dirty="0" smtClean="0">
                <a:solidFill>
                  <a:srgbClr val="000000"/>
                </a:solidFill>
                <a:latin typeface="Arial"/>
                <a:ea typeface="DejaVu Sans"/>
              </a:rPr>
              <a:t>instances.</a:t>
            </a:r>
            <a:r>
              <a:rPr lang="en-IN" dirty="0" smtClean="0"/>
              <a:t> Opens all device files as part of the discovery and coordinates the rebalance activity</a:t>
            </a:r>
          </a:p>
          <a:p>
            <a:endParaRPr lang="en-IN" dirty="0" smtClean="0"/>
          </a:p>
          <a:p>
            <a:r>
              <a:rPr lang="en-IN" b="1" dirty="0" err="1" smtClean="0">
                <a:solidFill>
                  <a:srgbClr val="000000"/>
                </a:solidFill>
                <a:latin typeface="Arial"/>
                <a:ea typeface="DejaVu Sans"/>
              </a:rPr>
              <a:t>ARBn</a:t>
            </a:r>
            <a:r>
              <a:rPr lang="en-IN" dirty="0" smtClean="0">
                <a:solidFill>
                  <a:srgbClr val="000000"/>
                </a:solidFill>
                <a:latin typeface="Arial"/>
                <a:ea typeface="DejaVu Sans"/>
              </a:rPr>
              <a:t>: </a:t>
            </a:r>
            <a:r>
              <a:rPr lang="en-IN" dirty="0" smtClean="0"/>
              <a:t>One or more slave processes that do the rebalance </a:t>
            </a:r>
            <a:r>
              <a:rPr lang="en-IN" dirty="0" err="1" smtClean="0"/>
              <a:t>activity.</a:t>
            </a:r>
            <a:r>
              <a:rPr lang="en-IN" dirty="0" err="1" smtClean="0">
                <a:solidFill>
                  <a:srgbClr val="000000"/>
                </a:solidFill>
                <a:latin typeface="Arial"/>
                <a:ea typeface="DejaVu Sans"/>
              </a:rPr>
              <a:t>The</a:t>
            </a:r>
            <a:r>
              <a:rPr lang="en-IN" dirty="0" smtClean="0">
                <a:solidFill>
                  <a:srgbClr val="000000"/>
                </a:solidFill>
                <a:latin typeface="Arial"/>
                <a:ea typeface="DejaVu Sans"/>
              </a:rPr>
              <a:t> ASM rebalancing slave processes perform the actual rebalancing by moving data extents between disks.</a:t>
            </a:r>
            <a:endParaRPr lang="en-IN" dirty="0" smtClean="0"/>
          </a:p>
          <a:p>
            <a:endParaRPr dirty="0"/>
          </a:p>
          <a:p>
            <a:r>
              <a:rPr lang="en-US" sz="1600" b="1" strike="noStrike" dirty="0">
                <a:solidFill>
                  <a:srgbClr val="000000"/>
                </a:solidFill>
                <a:latin typeface="Arial"/>
                <a:ea typeface="DejaVu Sans"/>
              </a:rPr>
              <a:t>ASMB</a:t>
            </a:r>
            <a:r>
              <a:rPr lang="en-US" sz="1600" strike="noStrike" dirty="0">
                <a:solidFill>
                  <a:srgbClr val="000000"/>
                </a:solidFill>
                <a:latin typeface="Arial"/>
                <a:ea typeface="DejaVu Sans"/>
              </a:rPr>
              <a:t>: The background process is used for interaction between the CSS </a:t>
            </a:r>
            <a:r>
              <a:rPr lang="en-US" sz="1600" strike="noStrike" dirty="0" err="1">
                <a:solidFill>
                  <a:srgbClr val="000000"/>
                </a:solidFill>
                <a:latin typeface="Arial"/>
                <a:ea typeface="DejaVu Sans"/>
              </a:rPr>
              <a:t>daemon,mainly</a:t>
            </a:r>
            <a:r>
              <a:rPr lang="en-US" sz="1600" strike="noStrike" dirty="0">
                <a:solidFill>
                  <a:srgbClr val="000000"/>
                </a:solidFill>
                <a:latin typeface="Arial"/>
                <a:ea typeface="DejaVu Sans"/>
              </a:rPr>
              <a:t> during the initial connection to the ASM instance and a heartbeat mechanism with database </a:t>
            </a:r>
            <a:r>
              <a:rPr lang="en-US" sz="1600" strike="noStrike" dirty="0" err="1">
                <a:solidFill>
                  <a:srgbClr val="000000"/>
                </a:solidFill>
                <a:latin typeface="Arial"/>
                <a:ea typeface="DejaVu Sans"/>
              </a:rPr>
              <a:t>instacne</a:t>
            </a:r>
            <a:endParaRPr dirty="0"/>
          </a:p>
          <a:p>
            <a:endParaRPr dirty="0"/>
          </a:p>
          <a:p>
            <a:r>
              <a:rPr lang="en-US" sz="1600" b="1" strike="noStrike" dirty="0">
                <a:solidFill>
                  <a:srgbClr val="000000"/>
                </a:solidFill>
                <a:latin typeface="Arial"/>
                <a:ea typeface="DejaVu Sans"/>
              </a:rPr>
              <a:t>DMON</a:t>
            </a:r>
            <a:r>
              <a:rPr lang="en-US" sz="1600" strike="noStrike" dirty="0">
                <a:solidFill>
                  <a:srgbClr val="000000"/>
                </a:solidFill>
                <a:latin typeface="Arial"/>
                <a:ea typeface="DejaVu Sans"/>
              </a:rPr>
              <a:t>: The disk group monitor process manages disk group compatibility and monitors disk groups for offline disks in </a:t>
            </a:r>
            <a:r>
              <a:rPr lang="en-US" sz="1600" strike="noStrike" dirty="0" err="1" smtClean="0">
                <a:solidFill>
                  <a:srgbClr val="000000"/>
                </a:solidFill>
                <a:latin typeface="Arial"/>
                <a:ea typeface="DejaVu Sans"/>
              </a:rPr>
              <a:t>diskgroups</a:t>
            </a:r>
            <a:endParaRPr lang="en-US" sz="1600" strike="noStrike" dirty="0" smtClean="0">
              <a:solidFill>
                <a:srgbClr val="000000"/>
              </a:solidFill>
              <a:latin typeface="Arial"/>
              <a:ea typeface="DejaVu Sans"/>
            </a:endParaRPr>
          </a:p>
          <a:p>
            <a:r>
              <a:rPr lang="en-IN" b="1" dirty="0" err="1" smtClean="0"/>
              <a:t>Onnn</a:t>
            </a:r>
            <a:r>
              <a:rPr lang="en-IN" b="1" dirty="0" smtClean="0"/>
              <a:t> :</a:t>
            </a:r>
            <a:r>
              <a:rPr lang="en-IN" dirty="0" smtClean="0"/>
              <a:t>One or more ASM slave processes forming a pool of connections to the ASM instance for exchanging messages</a:t>
            </a:r>
          </a:p>
          <a:p>
            <a:r>
              <a:rPr lang="en-IN" b="1" dirty="0" smtClean="0"/>
              <a:t>GMON: </a:t>
            </a:r>
            <a:r>
              <a:rPr lang="en-IN" dirty="0" smtClean="0"/>
              <a:t>Responsible for managing the disk-level activities such as drop or offline and advancing the ASM disk group compatibility</a:t>
            </a:r>
          </a:p>
          <a:p>
            <a:r>
              <a:rPr lang="en-IN" b="1" dirty="0" err="1" smtClean="0"/>
              <a:t>MARK:</a:t>
            </a:r>
            <a:r>
              <a:rPr lang="en-IN" dirty="0" err="1" smtClean="0"/>
              <a:t>Marks</a:t>
            </a:r>
            <a:r>
              <a:rPr lang="en-IN" dirty="0" smtClean="0"/>
              <a:t> ASM allocation units as stale when needed</a:t>
            </a:r>
            <a:endParaRPr dirty="0"/>
          </a:p>
          <a:p>
            <a:endParaRPr dirty="0"/>
          </a:p>
        </p:txBody>
      </p:sp>
    </p:spTree>
  </p:cSld>
  <p:clrMapOvr>
    <a:masterClrMapping/>
  </p:clrMapOvr>
  <p:transition advTm="50344"/>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5" name="CustomShape 1"/>
          <p:cNvSpPr/>
          <p:nvPr/>
        </p:nvSpPr>
        <p:spPr>
          <a:xfrm>
            <a:off x="888840" y="533520"/>
            <a:ext cx="7311600" cy="87264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lnSpc>
                <a:spcPct val="100000"/>
              </a:lnSpc>
              <a:buSzPct val="45000"/>
              <a:buFont typeface="StarSymbol"/>
              <a:buChar char="l"/>
            </a:pPr>
            <a:r>
              <a:rPr lang="en-US" sz="2600" strike="noStrike">
                <a:solidFill>
                  <a:srgbClr val="000000"/>
                </a:solidFill>
                <a:latin typeface="Arial"/>
                <a:ea typeface="DejaVu Sans"/>
              </a:rPr>
              <a:t>ASM Instance Initialization Parameters</a:t>
            </a:r>
            <a:endParaRPr/>
          </a:p>
        </p:txBody>
      </p:sp>
      <p:sp>
        <p:nvSpPr>
          <p:cNvPr id="1266" name="CustomShape 2"/>
          <p:cNvSpPr/>
          <p:nvPr/>
        </p:nvSpPr>
        <p:spPr>
          <a:xfrm>
            <a:off x="533400" y="1447800"/>
            <a:ext cx="8077200" cy="4572000"/>
          </a:xfrm>
          <a:prstGeom prst="rect">
            <a:avLst/>
          </a:prstGeom>
          <a:solidFill>
            <a:srgbClr val="CCCCCC"/>
          </a:solidFill>
          <a:ln w="28440">
            <a:solidFill>
              <a:srgbClr val="000000"/>
            </a:solidFill>
            <a:miter/>
          </a:ln>
        </p:spPr>
        <p:style>
          <a:lnRef idx="0">
            <a:scrgbClr r="0" g="0" b="0"/>
          </a:lnRef>
          <a:fillRef idx="0">
            <a:scrgbClr r="0" g="0" b="0"/>
          </a:fillRef>
          <a:effectRef idx="0">
            <a:scrgbClr r="0" g="0" b="0"/>
          </a:effectRef>
          <a:fontRef idx="minor"/>
        </p:style>
        <p:txBody>
          <a:bodyPr lIns="92160" tIns="9000" rIns="92160" bIns="9000" anchor="ctr"/>
          <a:lstStyle/>
          <a:p>
            <a:pPr>
              <a:lnSpc>
                <a:spcPct val="100000"/>
              </a:lnSpc>
            </a:pPr>
            <a:r>
              <a:rPr lang="en-US" sz="2000" strike="noStrike" dirty="0">
                <a:solidFill>
                  <a:srgbClr val="000000"/>
                </a:solidFill>
                <a:latin typeface="Courier New"/>
                <a:ea typeface="DejaVu Sans"/>
              </a:rPr>
              <a:t>INSTANCE_TYPE = ASM</a:t>
            </a:r>
            <a:endParaRPr dirty="0"/>
          </a:p>
          <a:p>
            <a:pPr>
              <a:lnSpc>
                <a:spcPct val="100000"/>
              </a:lnSpc>
            </a:pPr>
            <a:r>
              <a:rPr lang="en-US" sz="2000" strike="noStrike" dirty="0">
                <a:solidFill>
                  <a:srgbClr val="000000"/>
                </a:solidFill>
                <a:latin typeface="Courier New"/>
                <a:ea typeface="DejaVu Sans"/>
              </a:rPr>
              <a:t>DB_UNIQUE_NAME = +ASM</a:t>
            </a:r>
            <a:endParaRPr dirty="0"/>
          </a:p>
          <a:p>
            <a:pPr>
              <a:lnSpc>
                <a:spcPct val="100000"/>
              </a:lnSpc>
            </a:pPr>
            <a:r>
              <a:rPr lang="en-US" sz="2000" strike="noStrike" dirty="0">
                <a:solidFill>
                  <a:srgbClr val="000000"/>
                </a:solidFill>
                <a:latin typeface="Courier New"/>
                <a:ea typeface="DejaVu Sans"/>
              </a:rPr>
              <a:t>ASM_POWER_LIMIT = 1</a:t>
            </a:r>
            <a:endParaRPr dirty="0"/>
          </a:p>
          <a:p>
            <a:pPr>
              <a:lnSpc>
                <a:spcPct val="100000"/>
              </a:lnSpc>
            </a:pPr>
            <a:r>
              <a:rPr lang="en-US" sz="2000" strike="noStrike" dirty="0">
                <a:solidFill>
                  <a:srgbClr val="000000"/>
                </a:solidFill>
                <a:latin typeface="Courier New"/>
                <a:ea typeface="DejaVu Sans"/>
              </a:rPr>
              <a:t>ASM_DISKSTRING = '/dev/</a:t>
            </a:r>
            <a:r>
              <a:rPr lang="en-US" sz="2000" strike="noStrike" dirty="0" err="1">
                <a:solidFill>
                  <a:srgbClr val="000000"/>
                </a:solidFill>
                <a:latin typeface="Courier New"/>
                <a:ea typeface="DejaVu Sans"/>
              </a:rPr>
              <a:t>rdsk</a:t>
            </a:r>
            <a:r>
              <a:rPr lang="en-US" sz="2000" strike="noStrike" dirty="0">
                <a:solidFill>
                  <a:srgbClr val="000000"/>
                </a:solidFill>
                <a:latin typeface="Courier New"/>
                <a:ea typeface="DejaVu Sans"/>
              </a:rPr>
              <a:t>/*s2', '/dev/</a:t>
            </a:r>
            <a:r>
              <a:rPr lang="en-US" sz="2000" strike="noStrike" dirty="0" err="1">
                <a:solidFill>
                  <a:srgbClr val="000000"/>
                </a:solidFill>
                <a:latin typeface="Courier New"/>
                <a:ea typeface="DejaVu Sans"/>
              </a:rPr>
              <a:t>rdsk</a:t>
            </a:r>
            <a:r>
              <a:rPr lang="en-US" sz="2000" strike="noStrike" dirty="0">
                <a:solidFill>
                  <a:srgbClr val="000000"/>
                </a:solidFill>
                <a:latin typeface="Courier New"/>
                <a:ea typeface="DejaVu Sans"/>
              </a:rPr>
              <a:t>/c1*'</a:t>
            </a:r>
            <a:endParaRPr dirty="0"/>
          </a:p>
          <a:p>
            <a:pPr>
              <a:lnSpc>
                <a:spcPct val="100000"/>
              </a:lnSpc>
            </a:pPr>
            <a:r>
              <a:rPr lang="en-US" sz="2000" strike="noStrike" dirty="0">
                <a:solidFill>
                  <a:srgbClr val="000000"/>
                </a:solidFill>
                <a:latin typeface="Courier New"/>
                <a:ea typeface="DejaVu Sans"/>
              </a:rPr>
              <a:t>ASM_DISKGROUPS = </a:t>
            </a:r>
            <a:r>
              <a:rPr lang="en-US" sz="2000" strike="noStrike" dirty="0" err="1">
                <a:solidFill>
                  <a:srgbClr val="000000"/>
                </a:solidFill>
                <a:latin typeface="Courier New"/>
                <a:ea typeface="DejaVu Sans"/>
              </a:rPr>
              <a:t>dgroupA</a:t>
            </a:r>
            <a:r>
              <a:rPr lang="en-US" sz="2000" strike="noStrike" dirty="0">
                <a:solidFill>
                  <a:srgbClr val="000000"/>
                </a:solidFill>
                <a:latin typeface="Courier New"/>
                <a:ea typeface="DejaVu Sans"/>
              </a:rPr>
              <a:t>, </a:t>
            </a:r>
            <a:r>
              <a:rPr lang="en-US" sz="2000" strike="noStrike" dirty="0" err="1">
                <a:solidFill>
                  <a:srgbClr val="000000"/>
                </a:solidFill>
                <a:latin typeface="Courier New"/>
                <a:ea typeface="DejaVu Sans"/>
              </a:rPr>
              <a:t>dgroupB</a:t>
            </a:r>
            <a:endParaRPr dirty="0"/>
          </a:p>
          <a:p>
            <a:pPr>
              <a:lnSpc>
                <a:spcPct val="100000"/>
              </a:lnSpc>
            </a:pPr>
            <a:r>
              <a:rPr lang="en-US" sz="2000" strike="noStrike" dirty="0">
                <a:solidFill>
                  <a:srgbClr val="000000"/>
                </a:solidFill>
                <a:latin typeface="Courier New"/>
                <a:ea typeface="DejaVu Sans"/>
              </a:rPr>
              <a:t>LARGE_POOL_SIZE = 8MB</a:t>
            </a:r>
            <a:endParaRPr dirty="0"/>
          </a:p>
        </p:txBody>
      </p:sp>
    </p:spTree>
  </p:cSld>
  <p:clrMapOvr>
    <a:masterClrMapping/>
  </p:clrMapOvr>
  <p:transition advTm="21504"/>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7" name="CustomShape 1"/>
          <p:cNvSpPr/>
          <p:nvPr/>
        </p:nvSpPr>
        <p:spPr>
          <a:xfrm>
            <a:off x="888840" y="533520"/>
            <a:ext cx="7311600" cy="87264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lnSpc>
                <a:spcPct val="100000"/>
              </a:lnSpc>
              <a:buSzPct val="45000"/>
            </a:pPr>
            <a:r>
              <a:rPr lang="en-US" sz="2600" strike="noStrike" dirty="0">
                <a:solidFill>
                  <a:srgbClr val="000000"/>
                </a:solidFill>
                <a:latin typeface="Arial"/>
                <a:ea typeface="DejaVu Sans"/>
              </a:rPr>
              <a:t>Starting Up an ASM Instance</a:t>
            </a:r>
            <a:endParaRPr dirty="0"/>
          </a:p>
        </p:txBody>
      </p:sp>
      <p:sp>
        <p:nvSpPr>
          <p:cNvPr id="1268" name="CustomShape 2"/>
          <p:cNvSpPr/>
          <p:nvPr/>
        </p:nvSpPr>
        <p:spPr>
          <a:xfrm>
            <a:off x="609600" y="1524000"/>
            <a:ext cx="8001000" cy="4800600"/>
          </a:xfrm>
          <a:prstGeom prst="rect">
            <a:avLst/>
          </a:prstGeom>
          <a:solidFill>
            <a:srgbClr val="CCCCCC"/>
          </a:solidFill>
          <a:ln w="28440">
            <a:solidFill>
              <a:srgbClr val="000000"/>
            </a:solidFill>
            <a:miter/>
          </a:ln>
        </p:spPr>
        <p:style>
          <a:lnRef idx="0">
            <a:scrgbClr r="0" g="0" b="0"/>
          </a:lnRef>
          <a:fillRef idx="0">
            <a:scrgbClr r="0" g="0" b="0"/>
          </a:fillRef>
          <a:effectRef idx="0">
            <a:scrgbClr r="0" g="0" b="0"/>
          </a:effectRef>
          <a:fontRef idx="minor"/>
        </p:style>
        <p:txBody>
          <a:bodyPr lIns="92160" tIns="9000" rIns="92160" bIns="9000" anchor="ctr"/>
          <a:lstStyle/>
          <a:p>
            <a:pPr>
              <a:lnSpc>
                <a:spcPct val="100000"/>
              </a:lnSpc>
            </a:pPr>
            <a:r>
              <a:rPr lang="en-US" b="1" strike="noStrike" dirty="0">
                <a:solidFill>
                  <a:srgbClr val="000000"/>
                </a:solidFill>
                <a:latin typeface="Courier New"/>
                <a:ea typeface="DejaVu Sans"/>
              </a:rPr>
              <a:t>$ </a:t>
            </a:r>
            <a:r>
              <a:rPr lang="en-US" strike="noStrike" dirty="0" err="1">
                <a:solidFill>
                  <a:srgbClr val="000000"/>
                </a:solidFill>
                <a:latin typeface="Courier New"/>
                <a:ea typeface="DejaVu Sans"/>
              </a:rPr>
              <a:t>sqlplus</a:t>
            </a:r>
            <a:r>
              <a:rPr lang="en-US" strike="noStrike" dirty="0">
                <a:solidFill>
                  <a:srgbClr val="000000"/>
                </a:solidFill>
                <a:latin typeface="Courier New"/>
                <a:ea typeface="DejaVu Sans"/>
              </a:rPr>
              <a:t> /</a:t>
            </a:r>
            <a:r>
              <a:rPr lang="en-US" strike="noStrike" dirty="0" err="1">
                <a:solidFill>
                  <a:srgbClr val="000000"/>
                </a:solidFill>
                <a:latin typeface="Courier New"/>
                <a:ea typeface="DejaVu Sans"/>
              </a:rPr>
              <a:t>nolog</a:t>
            </a:r>
            <a:endParaRPr dirty="0"/>
          </a:p>
          <a:p>
            <a:pPr>
              <a:lnSpc>
                <a:spcPct val="100000"/>
              </a:lnSpc>
            </a:pPr>
            <a:r>
              <a:rPr lang="en-US" strike="noStrike" dirty="0">
                <a:solidFill>
                  <a:srgbClr val="000000"/>
                </a:solidFill>
                <a:latin typeface="Courier New"/>
                <a:ea typeface="DejaVu Sans"/>
              </a:rPr>
              <a:t>SQL&gt; CONNECT / AS </a:t>
            </a:r>
            <a:r>
              <a:rPr lang="en-US" strike="noStrike" dirty="0" err="1">
                <a:solidFill>
                  <a:srgbClr val="000000"/>
                </a:solidFill>
                <a:latin typeface="Courier New"/>
                <a:ea typeface="DejaVu Sans"/>
              </a:rPr>
              <a:t>sysdba</a:t>
            </a:r>
            <a:endParaRPr dirty="0"/>
          </a:p>
          <a:p>
            <a:pPr>
              <a:lnSpc>
                <a:spcPct val="100000"/>
              </a:lnSpc>
            </a:pPr>
            <a:r>
              <a:rPr lang="en-US" strike="noStrike" dirty="0">
                <a:solidFill>
                  <a:srgbClr val="000000"/>
                </a:solidFill>
                <a:latin typeface="Courier New"/>
                <a:ea typeface="DejaVu Sans"/>
              </a:rPr>
              <a:t>Connected to an idle instance.</a:t>
            </a:r>
            <a:endParaRPr dirty="0"/>
          </a:p>
          <a:p>
            <a:pPr>
              <a:lnSpc>
                <a:spcPct val="100000"/>
              </a:lnSpc>
            </a:pPr>
            <a:r>
              <a:rPr lang="en-US" strike="noStrike" dirty="0">
                <a:solidFill>
                  <a:srgbClr val="000000"/>
                </a:solidFill>
                <a:latin typeface="Courier New"/>
                <a:ea typeface="DejaVu Sans"/>
              </a:rPr>
              <a:t>SQL&gt; STARTUP;</a:t>
            </a:r>
            <a:endParaRPr dirty="0"/>
          </a:p>
          <a:p>
            <a:pPr>
              <a:lnSpc>
                <a:spcPct val="100000"/>
              </a:lnSpc>
            </a:pPr>
            <a:r>
              <a:rPr lang="en-US" strike="noStrike" dirty="0">
                <a:solidFill>
                  <a:srgbClr val="000000"/>
                </a:solidFill>
                <a:latin typeface="Courier New"/>
                <a:ea typeface="DejaVu Sans"/>
              </a:rPr>
              <a:t>ASM instance started</a:t>
            </a:r>
            <a:endParaRPr dirty="0"/>
          </a:p>
          <a:p>
            <a:pPr>
              <a:lnSpc>
                <a:spcPct val="100000"/>
              </a:lnSpc>
            </a:pPr>
            <a:r>
              <a:rPr lang="en-US" strike="noStrike" dirty="0">
                <a:solidFill>
                  <a:srgbClr val="000000"/>
                </a:solidFill>
                <a:latin typeface="Courier New"/>
                <a:ea typeface="DejaVu Sans"/>
              </a:rPr>
              <a:t>Total System Global Area 147936196 bytes</a:t>
            </a:r>
            <a:endParaRPr dirty="0"/>
          </a:p>
          <a:p>
            <a:pPr>
              <a:lnSpc>
                <a:spcPct val="100000"/>
              </a:lnSpc>
            </a:pPr>
            <a:r>
              <a:rPr lang="en-US" strike="noStrike" dirty="0">
                <a:solidFill>
                  <a:srgbClr val="000000"/>
                </a:solidFill>
                <a:latin typeface="Courier New"/>
                <a:ea typeface="DejaVu Sans"/>
              </a:rPr>
              <a:t>Fixed Size                  324548 bytes</a:t>
            </a:r>
            <a:endParaRPr dirty="0"/>
          </a:p>
          <a:p>
            <a:pPr>
              <a:lnSpc>
                <a:spcPct val="100000"/>
              </a:lnSpc>
            </a:pPr>
            <a:r>
              <a:rPr lang="en-US" strike="noStrike" dirty="0">
                <a:solidFill>
                  <a:srgbClr val="000000"/>
                </a:solidFill>
                <a:latin typeface="Courier New"/>
                <a:ea typeface="DejaVu Sans"/>
              </a:rPr>
              <a:t>Variable Size             96468992 bytes</a:t>
            </a:r>
            <a:endParaRPr dirty="0"/>
          </a:p>
          <a:p>
            <a:pPr>
              <a:lnSpc>
                <a:spcPct val="100000"/>
              </a:lnSpc>
            </a:pPr>
            <a:r>
              <a:rPr lang="en-US" strike="noStrike" dirty="0">
                <a:solidFill>
                  <a:srgbClr val="000000"/>
                </a:solidFill>
                <a:latin typeface="Courier New"/>
                <a:ea typeface="DejaVu Sans"/>
              </a:rPr>
              <a:t>Database Buffers          50331648 bytes</a:t>
            </a:r>
            <a:endParaRPr dirty="0"/>
          </a:p>
          <a:p>
            <a:pPr>
              <a:lnSpc>
                <a:spcPct val="100000"/>
              </a:lnSpc>
            </a:pPr>
            <a:r>
              <a:rPr lang="en-US" strike="noStrike" dirty="0">
                <a:solidFill>
                  <a:srgbClr val="000000"/>
                </a:solidFill>
                <a:latin typeface="Courier New"/>
                <a:ea typeface="DejaVu Sans"/>
              </a:rPr>
              <a:t>Redo Buffers                811008 bytes</a:t>
            </a:r>
            <a:endParaRPr dirty="0"/>
          </a:p>
          <a:p>
            <a:pPr>
              <a:lnSpc>
                <a:spcPct val="100000"/>
              </a:lnSpc>
            </a:pPr>
            <a:r>
              <a:rPr lang="en-US" strike="noStrike" dirty="0">
                <a:solidFill>
                  <a:srgbClr val="0000FF"/>
                </a:solidFill>
                <a:latin typeface="Courier New"/>
                <a:ea typeface="DejaVu Sans"/>
              </a:rPr>
              <a:t>ASM </a:t>
            </a:r>
            <a:r>
              <a:rPr lang="en-US" strike="noStrike" dirty="0" err="1">
                <a:solidFill>
                  <a:srgbClr val="0000FF"/>
                </a:solidFill>
                <a:latin typeface="Courier New"/>
                <a:ea typeface="DejaVu Sans"/>
              </a:rPr>
              <a:t>diskgroups</a:t>
            </a:r>
            <a:r>
              <a:rPr lang="en-US" strike="noStrike" dirty="0">
                <a:solidFill>
                  <a:srgbClr val="0000FF"/>
                </a:solidFill>
                <a:latin typeface="Courier New"/>
                <a:ea typeface="DejaVu Sans"/>
              </a:rPr>
              <a:t> mounted</a:t>
            </a:r>
            <a:endParaRPr dirty="0"/>
          </a:p>
        </p:txBody>
      </p:sp>
    </p:spTree>
  </p:cSld>
  <p:clrMapOvr>
    <a:masterClrMapping/>
  </p:clrMapOvr>
  <p:transition advTm="30321"/>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 name="CustomShape 1"/>
          <p:cNvSpPr/>
          <p:nvPr/>
        </p:nvSpPr>
        <p:spPr>
          <a:xfrm>
            <a:off x="5816520" y="4330800"/>
            <a:ext cx="2409480" cy="1368000"/>
          </a:xfrm>
          <a:prstGeom prst="rect">
            <a:avLst/>
          </a:prstGeom>
          <a:solidFill>
            <a:srgbClr val="FFCC99"/>
          </a:solidFill>
          <a:ln w="28440">
            <a:solidFill>
              <a:srgbClr val="000000"/>
            </a:solidFill>
            <a:miter/>
          </a:ln>
        </p:spPr>
        <p:style>
          <a:lnRef idx="0">
            <a:scrgbClr r="0" g="0" b="0"/>
          </a:lnRef>
          <a:fillRef idx="0">
            <a:scrgbClr r="0" g="0" b="0"/>
          </a:fillRef>
          <a:effectRef idx="0">
            <a:scrgbClr r="0" g="0" b="0"/>
          </a:effectRef>
          <a:fontRef idx="minor"/>
        </p:style>
      </p:sp>
      <p:sp>
        <p:nvSpPr>
          <p:cNvPr id="1270" name="CustomShape 2"/>
          <p:cNvSpPr/>
          <p:nvPr/>
        </p:nvSpPr>
        <p:spPr>
          <a:xfrm>
            <a:off x="888840" y="533520"/>
            <a:ext cx="7311600" cy="60948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lnSpc>
                <a:spcPct val="100000"/>
              </a:lnSpc>
              <a:buSzPct val="45000"/>
            </a:pPr>
            <a:r>
              <a:rPr lang="en-US" sz="2600" b="1" strike="noStrike" dirty="0">
                <a:solidFill>
                  <a:srgbClr val="000000"/>
                </a:solidFill>
                <a:latin typeface="Arial"/>
                <a:ea typeface="DejaVu Sans"/>
              </a:rPr>
              <a:t>ASM Disk Groups</a:t>
            </a:r>
            <a:endParaRPr dirty="0"/>
          </a:p>
        </p:txBody>
      </p:sp>
      <p:sp>
        <p:nvSpPr>
          <p:cNvPr id="1271" name="CustomShape 3"/>
          <p:cNvSpPr/>
          <p:nvPr/>
        </p:nvSpPr>
        <p:spPr>
          <a:xfrm>
            <a:off x="381000" y="1447800"/>
            <a:ext cx="5190720" cy="503436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r>
              <a:rPr lang="en-US" sz="2000" strike="noStrike" dirty="0">
                <a:solidFill>
                  <a:srgbClr val="000000"/>
                </a:solidFill>
                <a:latin typeface="Arial"/>
                <a:ea typeface="DejaVu Sans"/>
              </a:rPr>
              <a:t>The ASM disk group is the fundamental object that ASM manages. It:</a:t>
            </a:r>
            <a:endParaRPr dirty="0"/>
          </a:p>
          <a:p>
            <a:r>
              <a:rPr lang="en-US" sz="2000" strike="noStrike" dirty="0">
                <a:solidFill>
                  <a:srgbClr val="000000"/>
                </a:solidFill>
                <a:latin typeface="Arial"/>
                <a:ea typeface="DejaVu Sans"/>
              </a:rPr>
              <a:t>Consists of one or more ASM disks that provide space </a:t>
            </a:r>
            <a:endParaRPr dirty="0"/>
          </a:p>
          <a:p>
            <a:r>
              <a:rPr lang="en-US" sz="2000" strike="noStrike" dirty="0">
                <a:solidFill>
                  <a:srgbClr val="000000"/>
                </a:solidFill>
                <a:latin typeface="Arial"/>
                <a:ea typeface="DejaVu Sans"/>
              </a:rPr>
              <a:t>ASM disks are the storage devices that are provisioned to ASM</a:t>
            </a:r>
            <a:endParaRPr dirty="0"/>
          </a:p>
          <a:p>
            <a:r>
              <a:rPr lang="en-US" sz="2000" b="1" strike="noStrike" dirty="0">
                <a:solidFill>
                  <a:srgbClr val="000000"/>
                </a:solidFill>
                <a:latin typeface="Arial"/>
                <a:ea typeface="DejaVu Sans"/>
              </a:rPr>
              <a:t>Disk groups:</a:t>
            </a:r>
            <a:endParaRPr dirty="0"/>
          </a:p>
          <a:p>
            <a:endParaRPr dirty="0"/>
          </a:p>
          <a:p>
            <a:r>
              <a:rPr lang="en-US" sz="2000" strike="noStrike" dirty="0">
                <a:solidFill>
                  <a:srgbClr val="000000"/>
                </a:solidFill>
                <a:latin typeface="Arial"/>
                <a:ea typeface="DejaVu Sans"/>
              </a:rPr>
              <a:t>A pool of disks managed as</a:t>
            </a:r>
            <a:endParaRPr dirty="0"/>
          </a:p>
          <a:p>
            <a:r>
              <a:rPr lang="en-US" sz="2000" strike="noStrike" dirty="0">
                <a:solidFill>
                  <a:srgbClr val="000000"/>
                </a:solidFill>
                <a:latin typeface="Arial"/>
                <a:ea typeface="DejaVu Sans"/>
              </a:rPr>
              <a:t>a logical unit</a:t>
            </a:r>
            <a:endParaRPr dirty="0"/>
          </a:p>
          <a:p>
            <a:pPr lvl="1">
              <a:lnSpc>
                <a:spcPct val="100000"/>
              </a:lnSpc>
              <a:buSzPct val="75000"/>
              <a:buFont typeface="StarSymbol"/>
              <a:buChar char="l"/>
            </a:pPr>
            <a:r>
              <a:rPr lang="en-US" sz="2000" strike="noStrike" dirty="0">
                <a:solidFill>
                  <a:srgbClr val="000000"/>
                </a:solidFill>
                <a:latin typeface="Arial"/>
                <a:ea typeface="DejaVu Sans"/>
              </a:rPr>
              <a:t>Partitions total disk space into uniform sized units</a:t>
            </a:r>
            <a:endParaRPr dirty="0"/>
          </a:p>
          <a:p>
            <a:pPr lvl="1">
              <a:lnSpc>
                <a:spcPct val="100000"/>
              </a:lnSpc>
              <a:buSzPct val="75000"/>
              <a:buFont typeface="StarSymbol"/>
              <a:buChar char="l"/>
            </a:pPr>
            <a:r>
              <a:rPr lang="en-US" sz="2000" strike="noStrike" dirty="0">
                <a:solidFill>
                  <a:srgbClr val="000000"/>
                </a:solidFill>
                <a:latin typeface="Arial"/>
                <a:ea typeface="DejaVu Sans"/>
              </a:rPr>
              <a:t>Spreads each file evenly across all disks</a:t>
            </a:r>
            <a:endParaRPr dirty="0"/>
          </a:p>
          <a:p>
            <a:pPr>
              <a:lnSpc>
                <a:spcPct val="100000"/>
              </a:lnSpc>
            </a:pPr>
            <a:endParaRPr dirty="0"/>
          </a:p>
        </p:txBody>
      </p:sp>
      <p:sp>
        <p:nvSpPr>
          <p:cNvPr id="1272" name="CustomShape 4"/>
          <p:cNvSpPr/>
          <p:nvPr/>
        </p:nvSpPr>
        <p:spPr>
          <a:xfrm>
            <a:off x="6334200" y="5727600"/>
            <a:ext cx="1405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Arial"/>
                <a:ea typeface="Times New Roman"/>
              </a:rPr>
              <a:t>Disk Group</a:t>
            </a:r>
            <a:endParaRPr/>
          </a:p>
        </p:txBody>
      </p:sp>
      <p:pic>
        <p:nvPicPr>
          <p:cNvPr id="1273" name="disk2"/>
          <p:cNvPicPr/>
          <p:nvPr/>
        </p:nvPicPr>
        <p:blipFill>
          <a:blip r:embed="rId4" cstate="print"/>
          <a:stretch/>
        </p:blipFill>
        <p:spPr>
          <a:xfrm>
            <a:off x="5905440" y="4486320"/>
            <a:ext cx="1024920" cy="1115640"/>
          </a:xfrm>
          <a:prstGeom prst="rect">
            <a:avLst/>
          </a:prstGeom>
          <a:ln>
            <a:noFill/>
          </a:ln>
        </p:spPr>
      </p:pic>
      <p:sp>
        <p:nvSpPr>
          <p:cNvPr id="1274" name="Line 5"/>
          <p:cNvSpPr/>
          <p:nvPr/>
        </p:nvSpPr>
        <p:spPr>
          <a:xfrm>
            <a:off x="6082920" y="4864320"/>
            <a:ext cx="0" cy="609480"/>
          </a:xfrm>
          <a:prstGeom prst="line">
            <a:avLst/>
          </a:prstGeom>
          <a:ln w="9360">
            <a:solidFill>
              <a:srgbClr val="000000"/>
            </a:solidFill>
            <a:miter/>
          </a:ln>
        </p:spPr>
      </p:sp>
      <p:sp>
        <p:nvSpPr>
          <p:cNvPr id="1275" name="Line 6"/>
          <p:cNvSpPr/>
          <p:nvPr/>
        </p:nvSpPr>
        <p:spPr>
          <a:xfrm>
            <a:off x="6235560" y="4864320"/>
            <a:ext cx="0" cy="609480"/>
          </a:xfrm>
          <a:prstGeom prst="line">
            <a:avLst/>
          </a:prstGeom>
          <a:ln w="9360">
            <a:solidFill>
              <a:srgbClr val="000000"/>
            </a:solidFill>
            <a:miter/>
          </a:ln>
        </p:spPr>
      </p:sp>
      <p:sp>
        <p:nvSpPr>
          <p:cNvPr id="1276" name="Line 7"/>
          <p:cNvSpPr/>
          <p:nvPr/>
        </p:nvSpPr>
        <p:spPr>
          <a:xfrm>
            <a:off x="6387840" y="4864320"/>
            <a:ext cx="0" cy="609480"/>
          </a:xfrm>
          <a:prstGeom prst="line">
            <a:avLst/>
          </a:prstGeom>
          <a:ln w="9360">
            <a:solidFill>
              <a:srgbClr val="000000"/>
            </a:solidFill>
            <a:miter/>
          </a:ln>
        </p:spPr>
      </p:sp>
      <p:sp>
        <p:nvSpPr>
          <p:cNvPr id="1277" name="Line 8"/>
          <p:cNvSpPr/>
          <p:nvPr/>
        </p:nvSpPr>
        <p:spPr>
          <a:xfrm>
            <a:off x="6540120" y="4864320"/>
            <a:ext cx="0" cy="609480"/>
          </a:xfrm>
          <a:prstGeom prst="line">
            <a:avLst/>
          </a:prstGeom>
          <a:ln w="9360">
            <a:solidFill>
              <a:srgbClr val="000000"/>
            </a:solidFill>
            <a:miter/>
          </a:ln>
        </p:spPr>
      </p:sp>
      <p:sp>
        <p:nvSpPr>
          <p:cNvPr id="1278" name="Line 9"/>
          <p:cNvSpPr/>
          <p:nvPr/>
        </p:nvSpPr>
        <p:spPr>
          <a:xfrm>
            <a:off x="6692760" y="4864320"/>
            <a:ext cx="0" cy="609480"/>
          </a:xfrm>
          <a:prstGeom prst="line">
            <a:avLst/>
          </a:prstGeom>
          <a:ln w="9360">
            <a:solidFill>
              <a:srgbClr val="000000"/>
            </a:solidFill>
            <a:miter/>
          </a:ln>
        </p:spPr>
      </p:sp>
      <p:sp>
        <p:nvSpPr>
          <p:cNvPr id="1279" name="Line 10"/>
          <p:cNvSpPr/>
          <p:nvPr/>
        </p:nvSpPr>
        <p:spPr>
          <a:xfrm>
            <a:off x="6845040" y="4864320"/>
            <a:ext cx="0" cy="609480"/>
          </a:xfrm>
          <a:prstGeom prst="line">
            <a:avLst/>
          </a:prstGeom>
          <a:ln w="9360">
            <a:solidFill>
              <a:srgbClr val="000000"/>
            </a:solidFill>
            <a:miter/>
          </a:ln>
        </p:spPr>
      </p:sp>
      <p:sp>
        <p:nvSpPr>
          <p:cNvPr id="1280" name="Line 11"/>
          <p:cNvSpPr/>
          <p:nvPr/>
        </p:nvSpPr>
        <p:spPr>
          <a:xfrm>
            <a:off x="5930640" y="4940640"/>
            <a:ext cx="990720" cy="0"/>
          </a:xfrm>
          <a:prstGeom prst="line">
            <a:avLst/>
          </a:prstGeom>
          <a:ln w="9360">
            <a:solidFill>
              <a:srgbClr val="000000"/>
            </a:solidFill>
            <a:miter/>
          </a:ln>
        </p:spPr>
      </p:sp>
      <p:sp>
        <p:nvSpPr>
          <p:cNvPr id="1281" name="Line 12"/>
          <p:cNvSpPr/>
          <p:nvPr/>
        </p:nvSpPr>
        <p:spPr>
          <a:xfrm>
            <a:off x="5930640" y="5092920"/>
            <a:ext cx="990720" cy="0"/>
          </a:xfrm>
          <a:prstGeom prst="line">
            <a:avLst/>
          </a:prstGeom>
          <a:ln w="9360">
            <a:solidFill>
              <a:srgbClr val="000000"/>
            </a:solidFill>
            <a:miter/>
          </a:ln>
        </p:spPr>
      </p:sp>
      <p:sp>
        <p:nvSpPr>
          <p:cNvPr id="1282" name="Line 13"/>
          <p:cNvSpPr/>
          <p:nvPr/>
        </p:nvSpPr>
        <p:spPr>
          <a:xfrm>
            <a:off x="5930640" y="5245200"/>
            <a:ext cx="990720" cy="0"/>
          </a:xfrm>
          <a:prstGeom prst="line">
            <a:avLst/>
          </a:prstGeom>
          <a:ln w="9360">
            <a:solidFill>
              <a:srgbClr val="000000"/>
            </a:solidFill>
            <a:miter/>
          </a:ln>
        </p:spPr>
      </p:sp>
      <p:sp>
        <p:nvSpPr>
          <p:cNvPr id="1283" name="Line 14"/>
          <p:cNvSpPr/>
          <p:nvPr/>
        </p:nvSpPr>
        <p:spPr>
          <a:xfrm>
            <a:off x="5930640" y="5397840"/>
            <a:ext cx="990720" cy="0"/>
          </a:xfrm>
          <a:prstGeom prst="line">
            <a:avLst/>
          </a:prstGeom>
          <a:ln w="9360">
            <a:solidFill>
              <a:srgbClr val="000000"/>
            </a:solidFill>
            <a:miter/>
          </a:ln>
        </p:spPr>
      </p:sp>
      <p:pic>
        <p:nvPicPr>
          <p:cNvPr id="1284" name="disk2"/>
          <p:cNvPicPr/>
          <p:nvPr/>
        </p:nvPicPr>
        <p:blipFill>
          <a:blip r:embed="rId4" cstate="print"/>
          <a:stretch/>
        </p:blipFill>
        <p:spPr>
          <a:xfrm>
            <a:off x="7099200" y="4486320"/>
            <a:ext cx="1024920" cy="1115640"/>
          </a:xfrm>
          <a:prstGeom prst="rect">
            <a:avLst/>
          </a:prstGeom>
          <a:ln>
            <a:noFill/>
          </a:ln>
        </p:spPr>
      </p:pic>
      <p:sp>
        <p:nvSpPr>
          <p:cNvPr id="1285" name="Line 15"/>
          <p:cNvSpPr/>
          <p:nvPr/>
        </p:nvSpPr>
        <p:spPr>
          <a:xfrm>
            <a:off x="7276680" y="4864320"/>
            <a:ext cx="0" cy="609480"/>
          </a:xfrm>
          <a:prstGeom prst="line">
            <a:avLst/>
          </a:prstGeom>
          <a:ln w="9360">
            <a:solidFill>
              <a:srgbClr val="000000"/>
            </a:solidFill>
            <a:miter/>
          </a:ln>
        </p:spPr>
      </p:sp>
      <p:sp>
        <p:nvSpPr>
          <p:cNvPr id="1286" name="Line 16"/>
          <p:cNvSpPr/>
          <p:nvPr/>
        </p:nvSpPr>
        <p:spPr>
          <a:xfrm>
            <a:off x="7429320" y="4864320"/>
            <a:ext cx="0" cy="609480"/>
          </a:xfrm>
          <a:prstGeom prst="line">
            <a:avLst/>
          </a:prstGeom>
          <a:ln w="9360">
            <a:solidFill>
              <a:srgbClr val="000000"/>
            </a:solidFill>
            <a:miter/>
          </a:ln>
        </p:spPr>
      </p:sp>
      <p:sp>
        <p:nvSpPr>
          <p:cNvPr id="1287" name="Line 17"/>
          <p:cNvSpPr/>
          <p:nvPr/>
        </p:nvSpPr>
        <p:spPr>
          <a:xfrm>
            <a:off x="7581600" y="4864320"/>
            <a:ext cx="0" cy="609480"/>
          </a:xfrm>
          <a:prstGeom prst="line">
            <a:avLst/>
          </a:prstGeom>
          <a:ln w="9360">
            <a:solidFill>
              <a:srgbClr val="000000"/>
            </a:solidFill>
            <a:miter/>
          </a:ln>
        </p:spPr>
      </p:sp>
      <p:sp>
        <p:nvSpPr>
          <p:cNvPr id="1288" name="Line 18"/>
          <p:cNvSpPr/>
          <p:nvPr/>
        </p:nvSpPr>
        <p:spPr>
          <a:xfrm>
            <a:off x="7733880" y="4864320"/>
            <a:ext cx="0" cy="609480"/>
          </a:xfrm>
          <a:prstGeom prst="line">
            <a:avLst/>
          </a:prstGeom>
          <a:ln w="9360">
            <a:solidFill>
              <a:srgbClr val="000000"/>
            </a:solidFill>
            <a:miter/>
          </a:ln>
        </p:spPr>
      </p:sp>
      <p:sp>
        <p:nvSpPr>
          <p:cNvPr id="1289" name="Line 19"/>
          <p:cNvSpPr/>
          <p:nvPr/>
        </p:nvSpPr>
        <p:spPr>
          <a:xfrm>
            <a:off x="7886520" y="4864320"/>
            <a:ext cx="0" cy="609480"/>
          </a:xfrm>
          <a:prstGeom prst="line">
            <a:avLst/>
          </a:prstGeom>
          <a:ln w="9360">
            <a:solidFill>
              <a:srgbClr val="000000"/>
            </a:solidFill>
            <a:miter/>
          </a:ln>
        </p:spPr>
      </p:sp>
      <p:sp>
        <p:nvSpPr>
          <p:cNvPr id="1290" name="Line 20"/>
          <p:cNvSpPr/>
          <p:nvPr/>
        </p:nvSpPr>
        <p:spPr>
          <a:xfrm>
            <a:off x="8038800" y="4864320"/>
            <a:ext cx="0" cy="609480"/>
          </a:xfrm>
          <a:prstGeom prst="line">
            <a:avLst/>
          </a:prstGeom>
          <a:ln w="9360">
            <a:solidFill>
              <a:srgbClr val="000000"/>
            </a:solidFill>
            <a:miter/>
          </a:ln>
        </p:spPr>
      </p:sp>
      <p:sp>
        <p:nvSpPr>
          <p:cNvPr id="1291" name="Line 21"/>
          <p:cNvSpPr/>
          <p:nvPr/>
        </p:nvSpPr>
        <p:spPr>
          <a:xfrm>
            <a:off x="7124400" y="4940640"/>
            <a:ext cx="990720" cy="0"/>
          </a:xfrm>
          <a:prstGeom prst="line">
            <a:avLst/>
          </a:prstGeom>
          <a:ln w="9360">
            <a:solidFill>
              <a:srgbClr val="000000"/>
            </a:solidFill>
            <a:miter/>
          </a:ln>
        </p:spPr>
      </p:sp>
      <p:sp>
        <p:nvSpPr>
          <p:cNvPr id="1292" name="Line 22"/>
          <p:cNvSpPr/>
          <p:nvPr/>
        </p:nvSpPr>
        <p:spPr>
          <a:xfrm>
            <a:off x="7124400" y="5092920"/>
            <a:ext cx="990720" cy="0"/>
          </a:xfrm>
          <a:prstGeom prst="line">
            <a:avLst/>
          </a:prstGeom>
          <a:ln w="9360">
            <a:solidFill>
              <a:srgbClr val="000000"/>
            </a:solidFill>
            <a:miter/>
          </a:ln>
        </p:spPr>
      </p:sp>
      <p:sp>
        <p:nvSpPr>
          <p:cNvPr id="1293" name="Line 23"/>
          <p:cNvSpPr/>
          <p:nvPr/>
        </p:nvSpPr>
        <p:spPr>
          <a:xfrm>
            <a:off x="7124400" y="5245200"/>
            <a:ext cx="990720" cy="0"/>
          </a:xfrm>
          <a:prstGeom prst="line">
            <a:avLst/>
          </a:prstGeom>
          <a:ln w="9360">
            <a:solidFill>
              <a:srgbClr val="000000"/>
            </a:solidFill>
            <a:miter/>
          </a:ln>
        </p:spPr>
      </p:sp>
      <p:sp>
        <p:nvSpPr>
          <p:cNvPr id="1294" name="Line 24"/>
          <p:cNvSpPr/>
          <p:nvPr/>
        </p:nvSpPr>
        <p:spPr>
          <a:xfrm>
            <a:off x="7124400" y="5397840"/>
            <a:ext cx="990720" cy="0"/>
          </a:xfrm>
          <a:prstGeom prst="line">
            <a:avLst/>
          </a:prstGeom>
          <a:ln w="9360">
            <a:solidFill>
              <a:srgbClr val="000000"/>
            </a:solidFill>
            <a:miter/>
          </a:ln>
        </p:spPr>
      </p:sp>
      <p:pic>
        <p:nvPicPr>
          <p:cNvPr id="1295" name="instance"/>
          <p:cNvPicPr/>
          <p:nvPr/>
        </p:nvPicPr>
        <p:blipFill>
          <a:blip r:embed="rId5" cstate="print"/>
          <a:stretch/>
        </p:blipFill>
        <p:spPr>
          <a:xfrm>
            <a:off x="6586560" y="2639880"/>
            <a:ext cx="872640" cy="968040"/>
          </a:xfrm>
          <a:prstGeom prst="rect">
            <a:avLst/>
          </a:prstGeom>
          <a:ln>
            <a:noFill/>
          </a:ln>
        </p:spPr>
      </p:pic>
      <p:sp>
        <p:nvSpPr>
          <p:cNvPr id="1296" name="CustomShape 25"/>
          <p:cNvSpPr/>
          <p:nvPr/>
        </p:nvSpPr>
        <p:spPr>
          <a:xfrm flipH="1">
            <a:off x="6415920" y="3611520"/>
            <a:ext cx="601920" cy="871560"/>
          </a:xfrm>
          <a:prstGeom prst="bentConnector3">
            <a:avLst>
              <a:gd name="adj1" fmla="val 50000"/>
            </a:avLst>
          </a:prstGeom>
          <a:noFill/>
          <a:ln w="28440">
            <a:solidFill>
              <a:srgbClr val="000000"/>
            </a:solidFill>
            <a:miter/>
            <a:tailEnd type="triangle" w="sm" len="sm"/>
          </a:ln>
        </p:spPr>
        <p:style>
          <a:lnRef idx="0">
            <a:scrgbClr r="0" g="0" b="0"/>
          </a:lnRef>
          <a:fillRef idx="0">
            <a:scrgbClr r="0" g="0" b="0"/>
          </a:fillRef>
          <a:effectRef idx="0">
            <a:scrgbClr r="0" g="0" b="0"/>
          </a:effectRef>
          <a:fontRef idx="minor"/>
        </p:style>
      </p:sp>
      <p:sp>
        <p:nvSpPr>
          <p:cNvPr id="1297" name="CustomShape 26"/>
          <p:cNvSpPr/>
          <p:nvPr/>
        </p:nvSpPr>
        <p:spPr>
          <a:xfrm>
            <a:off x="7024680" y="3611520"/>
            <a:ext cx="585360" cy="871560"/>
          </a:xfrm>
          <a:prstGeom prst="bentConnector3">
            <a:avLst>
              <a:gd name="adj1" fmla="val 50000"/>
            </a:avLst>
          </a:prstGeom>
          <a:noFill/>
          <a:ln w="28440">
            <a:solidFill>
              <a:srgbClr val="000000"/>
            </a:solidFill>
            <a:miter/>
            <a:tailEnd type="triangle" w="sm" len="sm"/>
          </a:ln>
        </p:spPr>
        <p:style>
          <a:lnRef idx="0">
            <a:scrgbClr r="0" g="0" b="0"/>
          </a:lnRef>
          <a:fillRef idx="0">
            <a:scrgbClr r="0" g="0" b="0"/>
          </a:fillRef>
          <a:effectRef idx="0">
            <a:scrgbClr r="0" g="0" b="0"/>
          </a:effectRef>
          <a:fontRef idx="minor"/>
        </p:style>
      </p:sp>
      <p:sp>
        <p:nvSpPr>
          <p:cNvPr id="1298" name="CustomShape 27"/>
          <p:cNvSpPr/>
          <p:nvPr/>
        </p:nvSpPr>
        <p:spPr>
          <a:xfrm flipH="1">
            <a:off x="7285680" y="4952880"/>
            <a:ext cx="14868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299" name="CustomShape 28"/>
          <p:cNvSpPr/>
          <p:nvPr/>
        </p:nvSpPr>
        <p:spPr>
          <a:xfrm flipH="1">
            <a:off x="7437960" y="5105160"/>
            <a:ext cx="14868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00" name="CustomShape 29"/>
          <p:cNvSpPr/>
          <p:nvPr/>
        </p:nvSpPr>
        <p:spPr>
          <a:xfrm flipH="1">
            <a:off x="7590960" y="5257440"/>
            <a:ext cx="149040" cy="14904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01" name="CustomShape 30"/>
          <p:cNvSpPr/>
          <p:nvPr/>
        </p:nvSpPr>
        <p:spPr>
          <a:xfrm flipH="1">
            <a:off x="7742880" y="5105160"/>
            <a:ext cx="14868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02" name="CustomShape 31"/>
          <p:cNvSpPr/>
          <p:nvPr/>
        </p:nvSpPr>
        <p:spPr>
          <a:xfrm flipH="1">
            <a:off x="7590960" y="4952880"/>
            <a:ext cx="14904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03" name="CustomShape 32"/>
          <p:cNvSpPr/>
          <p:nvPr/>
        </p:nvSpPr>
        <p:spPr>
          <a:xfrm flipH="1">
            <a:off x="7895160" y="5257440"/>
            <a:ext cx="148680" cy="14904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04" name="CustomShape 33"/>
          <p:cNvSpPr/>
          <p:nvPr/>
        </p:nvSpPr>
        <p:spPr>
          <a:xfrm flipH="1">
            <a:off x="7895160" y="4952880"/>
            <a:ext cx="14868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05" name="CustomShape 34"/>
          <p:cNvSpPr/>
          <p:nvPr/>
        </p:nvSpPr>
        <p:spPr>
          <a:xfrm flipH="1">
            <a:off x="7285680" y="5257440"/>
            <a:ext cx="148680" cy="14904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06" name="CustomShape 35"/>
          <p:cNvSpPr/>
          <p:nvPr/>
        </p:nvSpPr>
        <p:spPr>
          <a:xfrm flipH="1">
            <a:off x="7133760" y="5105160"/>
            <a:ext cx="14904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07" name="CustomShape 36"/>
          <p:cNvSpPr/>
          <p:nvPr/>
        </p:nvSpPr>
        <p:spPr>
          <a:xfrm flipH="1">
            <a:off x="6091920" y="4952880"/>
            <a:ext cx="14868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08" name="CustomShape 37"/>
          <p:cNvSpPr/>
          <p:nvPr/>
        </p:nvSpPr>
        <p:spPr>
          <a:xfrm flipH="1">
            <a:off x="6244200" y="5105160"/>
            <a:ext cx="14868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09" name="CustomShape 38"/>
          <p:cNvSpPr/>
          <p:nvPr/>
        </p:nvSpPr>
        <p:spPr>
          <a:xfrm flipH="1">
            <a:off x="6397200" y="5257440"/>
            <a:ext cx="149040" cy="14904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10" name="CustomShape 39"/>
          <p:cNvSpPr/>
          <p:nvPr/>
        </p:nvSpPr>
        <p:spPr>
          <a:xfrm flipH="1">
            <a:off x="6549120" y="5105160"/>
            <a:ext cx="14868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11" name="CustomShape 40"/>
          <p:cNvSpPr/>
          <p:nvPr/>
        </p:nvSpPr>
        <p:spPr>
          <a:xfrm flipH="1">
            <a:off x="6397200" y="4952880"/>
            <a:ext cx="14904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12" name="CustomShape 41"/>
          <p:cNvSpPr/>
          <p:nvPr/>
        </p:nvSpPr>
        <p:spPr>
          <a:xfrm flipH="1">
            <a:off x="6701400" y="5257440"/>
            <a:ext cx="148680" cy="14904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13" name="CustomShape 42"/>
          <p:cNvSpPr/>
          <p:nvPr/>
        </p:nvSpPr>
        <p:spPr>
          <a:xfrm flipH="1">
            <a:off x="6701400" y="4952880"/>
            <a:ext cx="14868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14" name="CustomShape 43"/>
          <p:cNvSpPr/>
          <p:nvPr/>
        </p:nvSpPr>
        <p:spPr>
          <a:xfrm flipH="1">
            <a:off x="6091920" y="5257440"/>
            <a:ext cx="148680" cy="14904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15" name="CustomShape 44"/>
          <p:cNvSpPr/>
          <p:nvPr/>
        </p:nvSpPr>
        <p:spPr>
          <a:xfrm flipH="1">
            <a:off x="5940000" y="5105160"/>
            <a:ext cx="149040" cy="1486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316" name="CustomShape 45"/>
          <p:cNvSpPr/>
          <p:nvPr/>
        </p:nvSpPr>
        <p:spPr>
          <a:xfrm>
            <a:off x="6482520" y="1954080"/>
            <a:ext cx="110232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b="1" strike="noStrike">
                <a:solidFill>
                  <a:srgbClr val="000000"/>
                </a:solidFill>
                <a:latin typeface="Arial"/>
                <a:ea typeface="DejaVu Sans"/>
              </a:rPr>
              <a:t>ASM</a:t>
            </a:r>
            <a:endParaRPr/>
          </a:p>
          <a:p>
            <a:pPr algn="ctr">
              <a:lnSpc>
                <a:spcPct val="100000"/>
              </a:lnSpc>
            </a:pPr>
            <a:r>
              <a:rPr lang="en-US" b="1" strike="noStrike">
                <a:solidFill>
                  <a:srgbClr val="000000"/>
                </a:solidFill>
                <a:latin typeface="Arial"/>
                <a:ea typeface="DejaVu Sans"/>
              </a:rPr>
              <a:t>Instance</a:t>
            </a:r>
            <a:endParaRPr/>
          </a:p>
        </p:txBody>
      </p:sp>
      <p:pic>
        <p:nvPicPr>
          <p:cNvPr id="50" name="~PP682.WAV">
            <a:hlinkClick r:id="" action="ppaction://media"/>
          </p:cNvPr>
          <p:cNvPicPr>
            <a:picLocks noRot="1" noChangeAspect="1"/>
          </p:cNvPicPr>
          <p:nvPr>
            <a:wavAudioFile r:embed="rId1" name="~PP682.WAV"/>
          </p:nvPr>
        </p:nvPicPr>
        <p:blipFill>
          <a:blip r:embed="rId6" cstate="print"/>
          <a:stretch>
            <a:fillRect/>
          </a:stretch>
        </p:blipFill>
        <p:spPr>
          <a:xfrm>
            <a:off x="8696325" y="6410325"/>
            <a:ext cx="304800" cy="304800"/>
          </a:xfrm>
          <a:prstGeom prst="rect">
            <a:avLst/>
          </a:prstGeom>
        </p:spPr>
      </p:pic>
    </p:spTree>
  </p:cSld>
  <p:clrMapOvr>
    <a:masterClrMapping/>
  </p:clrMapOvr>
  <p:transition advTm="29834"/>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0"/>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 name="CustomShape 1"/>
          <p:cNvSpPr/>
          <p:nvPr/>
        </p:nvSpPr>
        <p:spPr>
          <a:xfrm>
            <a:off x="45720" y="304800"/>
            <a:ext cx="9119520" cy="624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2400" b="1" strike="noStrike" dirty="0">
                <a:solidFill>
                  <a:srgbClr val="000000"/>
                </a:solidFill>
                <a:latin typeface="Arial"/>
                <a:ea typeface="DejaVu Sans"/>
              </a:rPr>
              <a:t>How to Prepare Storage for ASM</a:t>
            </a:r>
            <a:endParaRPr sz="2400" b="1" dirty="0"/>
          </a:p>
          <a:p>
            <a:endParaRPr dirty="0"/>
          </a:p>
          <a:p>
            <a:r>
              <a:rPr lang="en-US" strike="noStrike" dirty="0">
                <a:solidFill>
                  <a:srgbClr val="000000"/>
                </a:solidFill>
                <a:latin typeface="Arial"/>
                <a:ea typeface="DejaVu Sans"/>
              </a:rPr>
              <a:t>ASM </a:t>
            </a:r>
            <a:r>
              <a:rPr lang="en-US" strike="noStrike" dirty="0" err="1">
                <a:solidFill>
                  <a:srgbClr val="000000"/>
                </a:solidFill>
                <a:latin typeface="Arial"/>
                <a:ea typeface="DejaVu Sans"/>
              </a:rPr>
              <a:t>diskgroup</a:t>
            </a:r>
            <a:r>
              <a:rPr lang="en-US" strike="noStrike" dirty="0">
                <a:solidFill>
                  <a:srgbClr val="000000"/>
                </a:solidFill>
                <a:latin typeface="Arial"/>
                <a:ea typeface="DejaVu Sans"/>
              </a:rPr>
              <a:t> will be created using one of the following storage resources:</a:t>
            </a:r>
            <a:endParaRPr dirty="0"/>
          </a:p>
          <a:p>
            <a:r>
              <a:rPr lang="en-US" strike="noStrike" dirty="0">
                <a:solidFill>
                  <a:srgbClr val="000000"/>
                </a:solidFill>
                <a:latin typeface="Arial"/>
                <a:ea typeface="DejaVu Sans"/>
              </a:rPr>
              <a:t> </a:t>
            </a:r>
            <a:endParaRPr dirty="0"/>
          </a:p>
          <a:p>
            <a:r>
              <a:rPr lang="en-US" strike="noStrike" dirty="0">
                <a:solidFill>
                  <a:srgbClr val="000000"/>
                </a:solidFill>
                <a:latin typeface="Arial"/>
                <a:ea typeface="DejaVu Sans"/>
              </a:rPr>
              <a:t>1) Raw disk partition—A raw partition can be the entire disk drive or a section of a disk drive. However, the ASM disk cannot be in a partition that includes the partition table because the partition table can be overwritten.</a:t>
            </a:r>
            <a:endParaRPr dirty="0"/>
          </a:p>
          <a:p>
            <a:endParaRPr dirty="0"/>
          </a:p>
          <a:p>
            <a:r>
              <a:rPr lang="en-US" strike="noStrike" dirty="0">
                <a:solidFill>
                  <a:srgbClr val="000000"/>
                </a:solidFill>
                <a:latin typeface="Arial"/>
                <a:ea typeface="DejaVu Sans"/>
              </a:rPr>
              <a:t>2) Logical unit numbers (LUNs)—Using hardware RAID functionality to create LUNs is a recommended approach. Storage hardware RAID 0+1 or RAID5, and other RAID configurations, can be provided to ASM as ASM disks.</a:t>
            </a:r>
            <a:endParaRPr dirty="0"/>
          </a:p>
          <a:p>
            <a:endParaRPr dirty="0"/>
          </a:p>
          <a:p>
            <a:r>
              <a:rPr lang="en-US" strike="noStrike" dirty="0">
                <a:solidFill>
                  <a:srgbClr val="000000"/>
                </a:solidFill>
                <a:latin typeface="Arial"/>
                <a:ea typeface="DejaVu Sans"/>
              </a:rPr>
              <a:t>3) Raw logical volumes (LVM)—LVMs are supported in less complicated configurations where an LVM is mapped to a LUN, or an LVM uses disks or raw partitions. LVM configurations are not recommended by Oracle because they create a duplication of functionality. Oracle also does not recommended using LVMs for mirroring because ASM already provides mirroring.</a:t>
            </a:r>
            <a:endParaRPr dirty="0"/>
          </a:p>
          <a:p>
            <a:endParaRPr dirty="0"/>
          </a:p>
          <a:p>
            <a:r>
              <a:rPr lang="en-US" strike="noStrike" dirty="0">
                <a:solidFill>
                  <a:srgbClr val="000000"/>
                </a:solidFill>
                <a:latin typeface="Arial"/>
                <a:ea typeface="DejaVu Sans"/>
              </a:rPr>
              <a:t>4) NFS NAS files—If you have a certified NAS device, then you can create zero-padded files in an NFS mounted directory and use those files as disk devices in an Oracle Automatic Storage Management (Oracle ASM) </a:t>
            </a:r>
            <a:r>
              <a:rPr lang="en-US" strike="noStrike" dirty="0" err="1">
                <a:solidFill>
                  <a:srgbClr val="000000"/>
                </a:solidFill>
                <a:latin typeface="Arial"/>
                <a:ea typeface="DejaVu Sans"/>
              </a:rPr>
              <a:t>diskgroup</a:t>
            </a:r>
            <a:r>
              <a:rPr lang="en-US" strike="noStrike" dirty="0">
                <a:solidFill>
                  <a:srgbClr val="000000"/>
                </a:solidFill>
                <a:latin typeface="Arial"/>
                <a:ea typeface="DejaVu Sans"/>
              </a:rPr>
              <a:t>.</a:t>
            </a:r>
            <a:endParaRPr dirty="0"/>
          </a:p>
          <a:p>
            <a:r>
              <a:rPr lang="en-US" strike="noStrike" dirty="0">
                <a:solidFill>
                  <a:srgbClr val="000000"/>
                </a:solidFill>
                <a:latin typeface="Arial"/>
                <a:ea typeface="DejaVu Sans"/>
              </a:rPr>
              <a:t> </a:t>
            </a:r>
            <a:endParaRPr dirty="0"/>
          </a:p>
        </p:txBody>
      </p:sp>
    </p:spTree>
  </p:cSld>
  <p:clrMapOvr>
    <a:masterClrMapping/>
  </p:clrMapOvr>
  <p:transition advTm="45041"/>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8" name="CustomShape 1"/>
          <p:cNvSpPr/>
          <p:nvPr/>
        </p:nvSpPr>
        <p:spPr>
          <a:xfrm>
            <a:off x="761760" y="75960"/>
            <a:ext cx="7997400" cy="45744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600" strike="noStrike" dirty="0">
                <a:solidFill>
                  <a:srgbClr val="000000"/>
                </a:solidFill>
                <a:latin typeface="Arial"/>
                <a:ea typeface="DejaVu Sans"/>
              </a:rPr>
              <a:t>Redundancy</a:t>
            </a:r>
            <a:endParaRPr dirty="0"/>
          </a:p>
        </p:txBody>
      </p:sp>
      <p:sp>
        <p:nvSpPr>
          <p:cNvPr id="1319" name="CustomShape 2"/>
          <p:cNvSpPr/>
          <p:nvPr/>
        </p:nvSpPr>
        <p:spPr>
          <a:xfrm>
            <a:off x="304800" y="685800"/>
            <a:ext cx="8610600" cy="594360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pPr>
            <a:r>
              <a:rPr lang="en-US" strike="noStrike" dirty="0">
                <a:solidFill>
                  <a:srgbClr val="000000"/>
                </a:solidFill>
                <a:latin typeface="Arial"/>
                <a:ea typeface="DejaVu Sans"/>
              </a:rPr>
              <a:t>ASM Supports three levels of redundancy</a:t>
            </a:r>
            <a:endParaRPr dirty="0"/>
          </a:p>
          <a:p>
            <a:pPr>
              <a:lnSpc>
                <a:spcPct val="100000"/>
              </a:lnSpc>
            </a:pPr>
            <a:endParaRPr dirty="0"/>
          </a:p>
          <a:p>
            <a:pPr>
              <a:lnSpc>
                <a:spcPct val="100000"/>
              </a:lnSpc>
            </a:pPr>
            <a:r>
              <a:rPr lang="en-US" b="1" strike="noStrike" dirty="0" smtClean="0">
                <a:solidFill>
                  <a:srgbClr val="000000"/>
                </a:solidFill>
                <a:latin typeface="Arial"/>
                <a:ea typeface="DejaVu Sans"/>
              </a:rPr>
              <a:t>        External </a:t>
            </a:r>
            <a:r>
              <a:rPr lang="en-US" b="1" strike="noStrike" dirty="0">
                <a:solidFill>
                  <a:srgbClr val="000000"/>
                </a:solidFill>
                <a:latin typeface="Arial"/>
                <a:ea typeface="DejaVu Sans"/>
              </a:rPr>
              <a:t>Redundancy</a:t>
            </a:r>
            <a:endParaRPr dirty="0"/>
          </a:p>
          <a:p>
            <a:pPr lvl="2">
              <a:lnSpc>
                <a:spcPct val="100000"/>
              </a:lnSpc>
              <a:buSzPct val="45000"/>
            </a:pPr>
            <a:r>
              <a:rPr lang="en-US" strike="noStrike" dirty="0">
                <a:solidFill>
                  <a:srgbClr val="000000"/>
                </a:solidFill>
                <a:latin typeface="Arial"/>
                <a:ea typeface="DejaVu Sans"/>
              </a:rPr>
              <a:t>Implemented externally using storage layer</a:t>
            </a:r>
            <a:endParaRPr dirty="0"/>
          </a:p>
          <a:p>
            <a:pPr lvl="2">
              <a:lnSpc>
                <a:spcPct val="100000"/>
              </a:lnSpc>
              <a:buSzPct val="45000"/>
            </a:pPr>
            <a:r>
              <a:rPr lang="en-US" strike="noStrike" dirty="0">
                <a:solidFill>
                  <a:srgbClr val="000000"/>
                </a:solidFill>
                <a:latin typeface="Arial"/>
                <a:ea typeface="DejaVu Sans"/>
              </a:rPr>
              <a:t>Most common configuration in production</a:t>
            </a:r>
            <a:endParaRPr dirty="0"/>
          </a:p>
          <a:p>
            <a:pPr lvl="1">
              <a:lnSpc>
                <a:spcPct val="100000"/>
              </a:lnSpc>
              <a:buSzPct val="75000"/>
            </a:pPr>
            <a:r>
              <a:rPr lang="en-US" b="1" strike="noStrike" dirty="0">
                <a:solidFill>
                  <a:srgbClr val="000000"/>
                </a:solidFill>
                <a:latin typeface="Arial"/>
                <a:ea typeface="DejaVu Sans"/>
              </a:rPr>
              <a:t>Normal Redundancy</a:t>
            </a:r>
            <a:endParaRPr dirty="0"/>
          </a:p>
          <a:p>
            <a:pPr lvl="2">
              <a:lnSpc>
                <a:spcPct val="100000"/>
              </a:lnSpc>
              <a:buSzPct val="45000"/>
            </a:pPr>
            <a:r>
              <a:rPr lang="en-US" strike="noStrike" dirty="0">
                <a:solidFill>
                  <a:srgbClr val="000000"/>
                </a:solidFill>
                <a:latin typeface="Arial"/>
                <a:ea typeface="DejaVu Sans"/>
              </a:rPr>
              <a:t>Two copies of each extent maintained in separate failure groups</a:t>
            </a:r>
            <a:endParaRPr dirty="0"/>
          </a:p>
          <a:p>
            <a:pPr lvl="2">
              <a:lnSpc>
                <a:spcPct val="100000"/>
              </a:lnSpc>
              <a:buSzPct val="45000"/>
            </a:pPr>
            <a:r>
              <a:rPr lang="en-US" strike="noStrike" dirty="0">
                <a:solidFill>
                  <a:srgbClr val="000000"/>
                </a:solidFill>
                <a:latin typeface="Arial"/>
                <a:ea typeface="DejaVu Sans"/>
              </a:rPr>
              <a:t>Used with extended clusters</a:t>
            </a:r>
            <a:endParaRPr dirty="0"/>
          </a:p>
          <a:p>
            <a:pPr lvl="2">
              <a:lnSpc>
                <a:spcPct val="100000"/>
              </a:lnSpc>
              <a:buSzPct val="45000"/>
            </a:pPr>
            <a:r>
              <a:rPr lang="en-US" strike="noStrike" dirty="0">
                <a:solidFill>
                  <a:srgbClr val="000000"/>
                </a:solidFill>
                <a:latin typeface="Arial"/>
                <a:ea typeface="DejaVu Sans"/>
              </a:rPr>
              <a:t>Used occasionally in production </a:t>
            </a:r>
            <a:endParaRPr dirty="0"/>
          </a:p>
          <a:p>
            <a:pPr lvl="2">
              <a:lnSpc>
                <a:spcPct val="100000"/>
              </a:lnSpc>
              <a:buSzPct val="45000"/>
            </a:pPr>
            <a:r>
              <a:rPr lang="en-US" strike="noStrike" dirty="0">
                <a:solidFill>
                  <a:srgbClr val="000000"/>
                </a:solidFill>
                <a:latin typeface="Arial"/>
                <a:ea typeface="DejaVu Sans"/>
              </a:rPr>
              <a:t>Increases CPU overhead on servers</a:t>
            </a:r>
            <a:endParaRPr dirty="0"/>
          </a:p>
          <a:p>
            <a:pPr lvl="1">
              <a:lnSpc>
                <a:spcPct val="100000"/>
              </a:lnSpc>
              <a:buSzPct val="75000"/>
            </a:pPr>
            <a:r>
              <a:rPr lang="en-US" b="1" strike="noStrike" dirty="0">
                <a:solidFill>
                  <a:srgbClr val="000000"/>
                </a:solidFill>
                <a:latin typeface="Arial"/>
                <a:ea typeface="DejaVu Sans"/>
              </a:rPr>
              <a:t>High Redundancy</a:t>
            </a:r>
            <a:endParaRPr dirty="0"/>
          </a:p>
          <a:p>
            <a:pPr lvl="2">
              <a:lnSpc>
                <a:spcPct val="100000"/>
              </a:lnSpc>
              <a:buSzPct val="45000"/>
            </a:pPr>
            <a:r>
              <a:rPr lang="en-US" strike="noStrike" dirty="0">
                <a:solidFill>
                  <a:srgbClr val="000000"/>
                </a:solidFill>
                <a:latin typeface="Arial"/>
                <a:ea typeface="DejaVu Sans"/>
              </a:rPr>
              <a:t>Three copies of each extent maintained in separate failure groups</a:t>
            </a:r>
            <a:endParaRPr dirty="0"/>
          </a:p>
          <a:p>
            <a:pPr lvl="2">
              <a:lnSpc>
                <a:spcPct val="100000"/>
              </a:lnSpc>
              <a:buSzPct val="45000"/>
            </a:pPr>
            <a:r>
              <a:rPr lang="en-US" strike="noStrike" dirty="0">
                <a:solidFill>
                  <a:srgbClr val="000000"/>
                </a:solidFill>
                <a:latin typeface="Arial"/>
                <a:ea typeface="DejaVu Sans"/>
              </a:rPr>
              <a:t>Very rare in production</a:t>
            </a:r>
            <a:endParaRPr dirty="0"/>
          </a:p>
          <a:p>
            <a:pPr>
              <a:lnSpc>
                <a:spcPct val="100000"/>
              </a:lnSpc>
            </a:pPr>
            <a:endParaRPr dirty="0"/>
          </a:p>
          <a:p>
            <a:pPr lvl="1">
              <a:buSzPct val="45000"/>
            </a:pPr>
            <a:r>
              <a:rPr lang="en-US" b="1" strike="noStrike" dirty="0">
                <a:solidFill>
                  <a:srgbClr val="000000"/>
                </a:solidFill>
                <a:latin typeface="Arial"/>
                <a:ea typeface="DejaVu Sans"/>
              </a:rPr>
              <a:t>Failure Groups-  </a:t>
            </a:r>
            <a:r>
              <a:rPr lang="en-US" strike="noStrike" dirty="0">
                <a:solidFill>
                  <a:srgbClr val="000000"/>
                </a:solidFill>
                <a:latin typeface="Arial"/>
                <a:ea typeface="DejaVu Sans"/>
              </a:rPr>
              <a:t>it allows to take redundancy to disk to the next </a:t>
            </a:r>
            <a:r>
              <a:rPr lang="en-US" strike="noStrike" dirty="0" err="1">
                <a:solidFill>
                  <a:srgbClr val="000000"/>
                </a:solidFill>
                <a:latin typeface="Arial"/>
                <a:ea typeface="DejaVu Sans"/>
              </a:rPr>
              <a:t>level,by</a:t>
            </a:r>
            <a:r>
              <a:rPr lang="en-US" strike="noStrike" dirty="0">
                <a:solidFill>
                  <a:srgbClr val="000000"/>
                </a:solidFill>
                <a:latin typeface="Arial"/>
                <a:ea typeface="DejaVu Sans"/>
              </a:rPr>
              <a:t> creating a group containing disks from multiple </a:t>
            </a:r>
            <a:r>
              <a:rPr lang="en-US" strike="noStrike" dirty="0" err="1">
                <a:solidFill>
                  <a:srgbClr val="000000"/>
                </a:solidFill>
                <a:latin typeface="Arial"/>
                <a:ea typeface="DejaVu Sans"/>
              </a:rPr>
              <a:t>controller.if</a:t>
            </a:r>
            <a:r>
              <a:rPr lang="en-US" strike="noStrike" dirty="0">
                <a:solidFill>
                  <a:srgbClr val="000000"/>
                </a:solidFill>
                <a:latin typeface="Arial"/>
                <a:ea typeface="DejaVu Sans"/>
              </a:rPr>
              <a:t> controller fails and all of the disk associated with that controller are inaccessible, other disks within the disk group will still be accessible as long as connected to a different </a:t>
            </a:r>
            <a:r>
              <a:rPr lang="en-US" strike="noStrike" dirty="0" err="1">
                <a:solidFill>
                  <a:srgbClr val="000000"/>
                </a:solidFill>
                <a:latin typeface="Arial"/>
                <a:ea typeface="DejaVu Sans"/>
              </a:rPr>
              <a:t>controller.,By</a:t>
            </a:r>
            <a:r>
              <a:rPr lang="en-US" strike="noStrike" dirty="0">
                <a:solidFill>
                  <a:srgbClr val="000000"/>
                </a:solidFill>
                <a:latin typeface="Arial"/>
                <a:ea typeface="DejaVu Sans"/>
              </a:rPr>
              <a:t> creating a failure group </a:t>
            </a:r>
            <a:r>
              <a:rPr lang="en-US" strike="noStrike" dirty="0" err="1">
                <a:solidFill>
                  <a:srgbClr val="000000"/>
                </a:solidFill>
                <a:latin typeface="Arial"/>
                <a:ea typeface="DejaVu Sans"/>
              </a:rPr>
              <a:t>withing</a:t>
            </a:r>
            <a:r>
              <a:rPr lang="en-US" strike="noStrike" dirty="0">
                <a:solidFill>
                  <a:srgbClr val="000000"/>
                </a:solidFill>
                <a:latin typeface="Arial"/>
                <a:ea typeface="DejaVu Sans"/>
              </a:rPr>
              <a:t> the disk group, Oracle and ASM will mirror writes to disks and ensure that those writes are to disks within different failure groups so that loss of controller will not impact access to data</a:t>
            </a:r>
            <a:endParaRPr dirty="0"/>
          </a:p>
        </p:txBody>
      </p:sp>
    </p:spTree>
  </p:cSld>
  <p:clrMapOvr>
    <a:masterClrMapping/>
  </p:clrMapOvr>
  <p:transition advTm="8633"/>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 name="CustomShape 1"/>
          <p:cNvSpPr/>
          <p:nvPr/>
        </p:nvSpPr>
        <p:spPr>
          <a:xfrm>
            <a:off x="2916360" y="2276640"/>
            <a:ext cx="3453120" cy="3094200"/>
          </a:xfrm>
          <a:prstGeom prst="rect">
            <a:avLst/>
          </a:prstGeom>
          <a:solidFill>
            <a:srgbClr val="CCFFCC"/>
          </a:solidFill>
          <a:ln w="12600">
            <a:solidFill>
              <a:srgbClr val="000000"/>
            </a:solidFill>
            <a:miter/>
          </a:ln>
        </p:spPr>
        <p:style>
          <a:lnRef idx="0">
            <a:scrgbClr r="0" g="0" b="0"/>
          </a:lnRef>
          <a:fillRef idx="0">
            <a:scrgbClr r="0" g="0" b="0"/>
          </a:fillRef>
          <a:effectRef idx="0">
            <a:scrgbClr r="0" g="0" b="0"/>
          </a:effectRef>
          <a:fontRef idx="minor"/>
        </p:style>
      </p:sp>
      <p:sp>
        <p:nvSpPr>
          <p:cNvPr id="1321" name="CustomShape 2"/>
          <p:cNvSpPr/>
          <p:nvPr/>
        </p:nvSpPr>
        <p:spPr>
          <a:xfrm>
            <a:off x="761760" y="75960"/>
            <a:ext cx="7998120" cy="90180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pPr>
            <a:r>
              <a:rPr lang="en-US" sz="2600" strike="noStrike">
                <a:solidFill>
                  <a:srgbClr val="000000"/>
                </a:solidFill>
                <a:latin typeface="Arial"/>
                <a:ea typeface="DejaVu Sans"/>
              </a:rPr>
              <a:t>ASM Failure Groups - External Redundancy</a:t>
            </a:r>
            <a:endParaRPr/>
          </a:p>
        </p:txBody>
      </p:sp>
      <p:sp>
        <p:nvSpPr>
          <p:cNvPr id="1322" name="CustomShape 3"/>
          <p:cNvSpPr/>
          <p:nvPr/>
        </p:nvSpPr>
        <p:spPr>
          <a:xfrm>
            <a:off x="539640" y="1125360"/>
            <a:ext cx="8206200" cy="49647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323" name="Line 4"/>
          <p:cNvSpPr/>
          <p:nvPr/>
        </p:nvSpPr>
        <p:spPr>
          <a:xfrm>
            <a:off x="4643280" y="1989000"/>
            <a:ext cx="1800" cy="576360"/>
          </a:xfrm>
          <a:prstGeom prst="line">
            <a:avLst/>
          </a:prstGeom>
          <a:ln w="38160">
            <a:solidFill>
              <a:srgbClr val="000000"/>
            </a:solidFill>
            <a:miter/>
          </a:ln>
        </p:spPr>
      </p:sp>
      <p:sp>
        <p:nvSpPr>
          <p:cNvPr id="1324" name="Line 5"/>
          <p:cNvSpPr/>
          <p:nvPr/>
        </p:nvSpPr>
        <p:spPr>
          <a:xfrm>
            <a:off x="4645080" y="1916280"/>
            <a:ext cx="1440" cy="288720"/>
          </a:xfrm>
          <a:prstGeom prst="line">
            <a:avLst/>
          </a:prstGeom>
          <a:ln w="38160">
            <a:solidFill>
              <a:srgbClr val="000000"/>
            </a:solidFill>
            <a:miter/>
          </a:ln>
        </p:spPr>
      </p:sp>
      <p:sp>
        <p:nvSpPr>
          <p:cNvPr id="1325" name="CustomShape 6"/>
          <p:cNvSpPr/>
          <p:nvPr/>
        </p:nvSpPr>
        <p:spPr>
          <a:xfrm>
            <a:off x="3421080" y="1413000"/>
            <a:ext cx="2445120" cy="50040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326" name="CustomShape 7"/>
          <p:cNvSpPr/>
          <p:nvPr/>
        </p:nvSpPr>
        <p:spPr>
          <a:xfrm>
            <a:off x="3276720" y="1447920"/>
            <a:ext cx="266076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Group</a:t>
            </a:r>
            <a:endParaRPr/>
          </a:p>
        </p:txBody>
      </p:sp>
      <p:sp>
        <p:nvSpPr>
          <p:cNvPr id="1327" name="CustomShape 8"/>
          <p:cNvSpPr/>
          <p:nvPr/>
        </p:nvSpPr>
        <p:spPr>
          <a:xfrm>
            <a:off x="3375000" y="357336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28" name="CustomShape 9"/>
          <p:cNvSpPr/>
          <p:nvPr/>
        </p:nvSpPr>
        <p:spPr>
          <a:xfrm>
            <a:off x="3375000" y="393372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1</a:t>
            </a:r>
            <a:endParaRPr/>
          </a:p>
        </p:txBody>
      </p:sp>
      <p:sp>
        <p:nvSpPr>
          <p:cNvPr id="1329" name="CustomShape 10"/>
          <p:cNvSpPr/>
          <p:nvPr/>
        </p:nvSpPr>
        <p:spPr>
          <a:xfrm>
            <a:off x="4238640" y="357336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30" name="CustomShape 11"/>
          <p:cNvSpPr/>
          <p:nvPr/>
        </p:nvSpPr>
        <p:spPr>
          <a:xfrm>
            <a:off x="4238640" y="393372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2</a:t>
            </a:r>
            <a:endParaRPr/>
          </a:p>
        </p:txBody>
      </p:sp>
      <p:sp>
        <p:nvSpPr>
          <p:cNvPr id="1331" name="CustomShape 12"/>
          <p:cNvSpPr/>
          <p:nvPr/>
        </p:nvSpPr>
        <p:spPr>
          <a:xfrm>
            <a:off x="5103720" y="357336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32" name="CustomShape 13"/>
          <p:cNvSpPr/>
          <p:nvPr/>
        </p:nvSpPr>
        <p:spPr>
          <a:xfrm>
            <a:off x="5103720" y="393372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3</a:t>
            </a:r>
            <a:endParaRPr/>
          </a:p>
        </p:txBody>
      </p:sp>
      <p:sp>
        <p:nvSpPr>
          <p:cNvPr id="1333" name="Line 14"/>
          <p:cNvSpPr/>
          <p:nvPr/>
        </p:nvSpPr>
        <p:spPr>
          <a:xfrm>
            <a:off x="4643280" y="2565360"/>
            <a:ext cx="1800" cy="504720"/>
          </a:xfrm>
          <a:prstGeom prst="line">
            <a:avLst/>
          </a:prstGeom>
          <a:ln w="38160">
            <a:solidFill>
              <a:srgbClr val="000000"/>
            </a:solidFill>
            <a:miter/>
          </a:ln>
        </p:spPr>
      </p:sp>
      <p:sp>
        <p:nvSpPr>
          <p:cNvPr id="1334" name="Line 15"/>
          <p:cNvSpPr/>
          <p:nvPr/>
        </p:nvSpPr>
        <p:spPr>
          <a:xfrm>
            <a:off x="3808440" y="3070080"/>
            <a:ext cx="1670040" cy="1800"/>
          </a:xfrm>
          <a:prstGeom prst="line">
            <a:avLst/>
          </a:prstGeom>
          <a:ln w="38160">
            <a:solidFill>
              <a:srgbClr val="000000"/>
            </a:solidFill>
            <a:miter/>
          </a:ln>
        </p:spPr>
      </p:sp>
      <p:sp>
        <p:nvSpPr>
          <p:cNvPr id="1335" name="Line 16"/>
          <p:cNvSpPr/>
          <p:nvPr/>
        </p:nvSpPr>
        <p:spPr>
          <a:xfrm>
            <a:off x="3794040" y="3070080"/>
            <a:ext cx="1800" cy="503280"/>
          </a:xfrm>
          <a:prstGeom prst="line">
            <a:avLst/>
          </a:prstGeom>
          <a:ln w="38160">
            <a:solidFill>
              <a:srgbClr val="000000"/>
            </a:solidFill>
            <a:miter/>
          </a:ln>
        </p:spPr>
      </p:sp>
      <p:sp>
        <p:nvSpPr>
          <p:cNvPr id="1336" name="Line 17"/>
          <p:cNvSpPr/>
          <p:nvPr/>
        </p:nvSpPr>
        <p:spPr>
          <a:xfrm>
            <a:off x="5508720" y="3070080"/>
            <a:ext cx="1440" cy="503280"/>
          </a:xfrm>
          <a:prstGeom prst="line">
            <a:avLst/>
          </a:prstGeom>
          <a:ln w="38160">
            <a:solidFill>
              <a:srgbClr val="000000"/>
            </a:solidFill>
            <a:miter/>
          </a:ln>
        </p:spPr>
      </p:sp>
      <p:sp>
        <p:nvSpPr>
          <p:cNvPr id="1337" name="Line 18"/>
          <p:cNvSpPr/>
          <p:nvPr/>
        </p:nvSpPr>
        <p:spPr>
          <a:xfrm>
            <a:off x="4643280" y="3070080"/>
            <a:ext cx="1800" cy="503280"/>
          </a:xfrm>
          <a:prstGeom prst="line">
            <a:avLst/>
          </a:prstGeom>
          <a:ln w="38160">
            <a:solidFill>
              <a:srgbClr val="000000"/>
            </a:solidFill>
            <a:miter/>
          </a:ln>
        </p:spPr>
      </p:sp>
    </p:spTree>
  </p:cSld>
  <p:clrMapOvr>
    <a:masterClrMapping/>
  </p:clrMapOvr>
  <p:transition advTm="4035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0" y="381000"/>
            <a:ext cx="9144000" cy="769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000" strike="noStrike" dirty="0">
                <a:solidFill>
                  <a:srgbClr val="000000"/>
                </a:solidFill>
                <a:latin typeface="Cambria" pitchFamily="18" charset="0"/>
                <a:ea typeface="DejaVu Sans"/>
              </a:rPr>
              <a:t>In Real Application Clusters, </a:t>
            </a:r>
            <a:r>
              <a:rPr lang="en-US" sz="2000" strike="noStrike" dirty="0" smtClean="0">
                <a:solidFill>
                  <a:srgbClr val="000000"/>
                </a:solidFill>
                <a:latin typeface="Cambria" pitchFamily="18" charset="0"/>
                <a:ea typeface="DejaVu Sans"/>
              </a:rPr>
              <a:t>There </a:t>
            </a:r>
            <a:r>
              <a:rPr lang="en-US" sz="2000" strike="noStrike" dirty="0">
                <a:solidFill>
                  <a:srgbClr val="000000"/>
                </a:solidFill>
                <a:latin typeface="Cambria" pitchFamily="18" charset="0"/>
                <a:ea typeface="DejaVu Sans"/>
              </a:rPr>
              <a:t>are multiple instances (normally one per</a:t>
            </a:r>
            <a:endParaRPr sz="2000" dirty="0">
              <a:latin typeface="Cambria" pitchFamily="18" charset="0"/>
            </a:endParaRPr>
          </a:p>
          <a:p>
            <a:r>
              <a:rPr lang="en-US" sz="2000" strike="noStrike" dirty="0">
                <a:solidFill>
                  <a:srgbClr val="000000"/>
                </a:solidFill>
                <a:latin typeface="Cambria" pitchFamily="18" charset="0"/>
                <a:ea typeface="DejaVu Sans"/>
              </a:rPr>
              <a:t>database server node) serving a single database. The single database is stored on a</a:t>
            </a:r>
            <a:endParaRPr sz="2000" dirty="0">
              <a:latin typeface="Cambria" pitchFamily="18" charset="0"/>
            </a:endParaRPr>
          </a:p>
          <a:p>
            <a:r>
              <a:rPr lang="en-US" sz="2000" strike="noStrike" dirty="0">
                <a:solidFill>
                  <a:srgbClr val="000000"/>
                </a:solidFill>
                <a:latin typeface="Cambria" pitchFamily="18" charset="0"/>
                <a:ea typeface="DejaVu Sans"/>
              </a:rPr>
              <a:t>set of disks, that are shared between all instances.</a:t>
            </a:r>
            <a:endParaRPr sz="2000" dirty="0">
              <a:latin typeface="Cambria" pitchFamily="18" charset="0"/>
            </a:endParaRPr>
          </a:p>
          <a:p>
            <a:r>
              <a:rPr lang="en-US" sz="2000" strike="noStrike" dirty="0">
                <a:solidFill>
                  <a:srgbClr val="000000"/>
                </a:solidFill>
                <a:latin typeface="Cambria" pitchFamily="18" charset="0"/>
                <a:ea typeface="DejaVu Sans"/>
              </a:rPr>
              <a:t>The slide shows some of the characteristics of Real Application Clusters:</a:t>
            </a:r>
            <a:endParaRPr sz="2000" dirty="0">
              <a:latin typeface="Cambria" pitchFamily="18" charset="0"/>
            </a:endParaRPr>
          </a:p>
          <a:p>
            <a:r>
              <a:rPr lang="en-US" sz="2000" strike="noStrike" dirty="0">
                <a:solidFill>
                  <a:srgbClr val="000000"/>
                </a:solidFill>
                <a:latin typeface="Cambria" pitchFamily="18" charset="0"/>
                <a:ea typeface="DejaVu Sans"/>
              </a:rPr>
              <a:t>•All files are shared between all instances, this includes database, redo log,</a:t>
            </a:r>
            <a:endParaRPr sz="2000" dirty="0">
              <a:latin typeface="Cambria" pitchFamily="18" charset="0"/>
            </a:endParaRPr>
          </a:p>
          <a:p>
            <a:r>
              <a:rPr lang="en-US" sz="2000" strike="noStrike" dirty="0">
                <a:solidFill>
                  <a:srgbClr val="000000"/>
                </a:solidFill>
                <a:latin typeface="Cambria" pitchFamily="18" charset="0"/>
                <a:ea typeface="DejaVu Sans"/>
              </a:rPr>
              <a:t>parameter files, etc. There is only one set of database files, i.e. there is a single</a:t>
            </a:r>
            <a:endParaRPr sz="2000" dirty="0">
              <a:latin typeface="Cambria" pitchFamily="18" charset="0"/>
            </a:endParaRPr>
          </a:p>
          <a:p>
            <a:r>
              <a:rPr lang="en-US" sz="2000" strike="noStrike" dirty="0">
                <a:solidFill>
                  <a:srgbClr val="000000"/>
                </a:solidFill>
                <a:latin typeface="Cambria" pitchFamily="18" charset="0"/>
                <a:ea typeface="DejaVu Sans"/>
              </a:rPr>
              <a:t>database, that just can be seen from multiple nodes/instances. Each instance</a:t>
            </a:r>
            <a:endParaRPr sz="2000" dirty="0">
              <a:latin typeface="Cambria" pitchFamily="18" charset="0"/>
            </a:endParaRPr>
          </a:p>
          <a:p>
            <a:r>
              <a:rPr lang="en-US" sz="2000" strike="noStrike" dirty="0">
                <a:solidFill>
                  <a:srgbClr val="000000"/>
                </a:solidFill>
                <a:latin typeface="Cambria" pitchFamily="18" charset="0"/>
                <a:ea typeface="DejaVu Sans"/>
              </a:rPr>
              <a:t>actually has it’s own set of redo log files, but they are shared and visible to all</a:t>
            </a:r>
            <a:endParaRPr sz="2000" dirty="0">
              <a:latin typeface="Cambria" pitchFamily="18" charset="0"/>
            </a:endParaRPr>
          </a:p>
          <a:p>
            <a:r>
              <a:rPr lang="en-US" sz="2000" strike="noStrike" dirty="0">
                <a:solidFill>
                  <a:srgbClr val="000000"/>
                </a:solidFill>
                <a:latin typeface="Cambria" pitchFamily="18" charset="0"/>
                <a:ea typeface="DejaVu Sans"/>
              </a:rPr>
              <a:t>instances. This is </a:t>
            </a:r>
            <a:r>
              <a:rPr lang="en-US" sz="2000" strike="noStrike" dirty="0" smtClean="0">
                <a:solidFill>
                  <a:srgbClr val="000000"/>
                </a:solidFill>
                <a:latin typeface="Cambria" pitchFamily="18" charset="0"/>
                <a:ea typeface="DejaVu Sans"/>
              </a:rPr>
              <a:t> </a:t>
            </a:r>
            <a:r>
              <a:rPr lang="en-US" sz="2000" strike="noStrike" dirty="0">
                <a:solidFill>
                  <a:srgbClr val="000000"/>
                </a:solidFill>
                <a:latin typeface="Cambria" pitchFamily="18" charset="0"/>
                <a:ea typeface="DejaVu Sans"/>
              </a:rPr>
              <a:t>used in case of recovery after loss of an instance.</a:t>
            </a:r>
            <a:endParaRPr sz="2000" dirty="0">
              <a:latin typeface="Cambria" pitchFamily="18" charset="0"/>
            </a:endParaRPr>
          </a:p>
          <a:p>
            <a:r>
              <a:rPr lang="en-US" sz="2000" strike="noStrike" dirty="0">
                <a:solidFill>
                  <a:srgbClr val="000000"/>
                </a:solidFill>
                <a:latin typeface="Cambria" pitchFamily="18" charset="0"/>
                <a:ea typeface="DejaVu Sans"/>
              </a:rPr>
              <a:t>•The instances are on separate nodes and do therefore not share any memory. All</a:t>
            </a:r>
            <a:endParaRPr sz="2000" dirty="0">
              <a:latin typeface="Cambria" pitchFamily="18" charset="0"/>
            </a:endParaRPr>
          </a:p>
          <a:p>
            <a:r>
              <a:rPr lang="en-US" sz="2000" strike="noStrike" dirty="0">
                <a:solidFill>
                  <a:srgbClr val="000000"/>
                </a:solidFill>
                <a:latin typeface="Cambria" pitchFamily="18" charset="0"/>
                <a:ea typeface="DejaVu Sans"/>
              </a:rPr>
              <a:t>coordination between the instances take place of the interconnect (thick, red arrow).</a:t>
            </a:r>
            <a:endParaRPr sz="2000" dirty="0">
              <a:latin typeface="Cambria" pitchFamily="18" charset="0"/>
            </a:endParaRPr>
          </a:p>
          <a:p>
            <a:r>
              <a:rPr lang="en-US" sz="2000" strike="noStrike" dirty="0">
                <a:solidFill>
                  <a:srgbClr val="000000"/>
                </a:solidFill>
                <a:latin typeface="Cambria" pitchFamily="18" charset="0"/>
                <a:ea typeface="DejaVu Sans"/>
              </a:rPr>
              <a:t>•A client and its associated server process can connect to any instance to get </a:t>
            </a:r>
            <a:r>
              <a:rPr lang="en-US" sz="2000" strike="noStrike" dirty="0" smtClean="0">
                <a:solidFill>
                  <a:srgbClr val="000000"/>
                </a:solidFill>
                <a:latin typeface="Cambria" pitchFamily="18" charset="0"/>
                <a:ea typeface="DejaVu Sans"/>
              </a:rPr>
              <a:t>access</a:t>
            </a:r>
            <a:r>
              <a:rPr lang="en-US" sz="2000" strike="noStrike" dirty="0">
                <a:solidFill>
                  <a:srgbClr val="000000"/>
                </a:solidFill>
                <a:latin typeface="Cambria" pitchFamily="18" charset="0"/>
                <a:ea typeface="DejaVu Sans"/>
              </a:rPr>
              <a:t> </a:t>
            </a:r>
            <a:r>
              <a:rPr lang="en-US" sz="2000" strike="noStrike" dirty="0" smtClean="0">
                <a:solidFill>
                  <a:srgbClr val="000000"/>
                </a:solidFill>
                <a:latin typeface="Cambria" pitchFamily="18" charset="0"/>
                <a:ea typeface="DejaVu Sans"/>
              </a:rPr>
              <a:t>to </a:t>
            </a:r>
            <a:r>
              <a:rPr lang="en-US" sz="2000" strike="noStrike" dirty="0">
                <a:solidFill>
                  <a:srgbClr val="000000"/>
                </a:solidFill>
                <a:latin typeface="Cambria" pitchFamily="18" charset="0"/>
                <a:ea typeface="DejaVu Sans"/>
              </a:rPr>
              <a:t>the database.</a:t>
            </a:r>
            <a:endParaRPr sz="2000" dirty="0">
              <a:latin typeface="Cambria" pitchFamily="18" charset="0"/>
            </a:endParaRPr>
          </a:p>
          <a:p>
            <a:r>
              <a:rPr lang="en-US" sz="2000" strike="noStrike" dirty="0">
                <a:solidFill>
                  <a:srgbClr val="000000"/>
                </a:solidFill>
                <a:latin typeface="Cambria" pitchFamily="18" charset="0"/>
                <a:ea typeface="DejaVu Sans"/>
              </a:rPr>
              <a:t>•The picture only shows two instances; many more can be configured.</a:t>
            </a:r>
            <a:endParaRPr sz="2000" dirty="0">
              <a:latin typeface="Cambria" pitchFamily="18" charset="0"/>
            </a:endParaRPr>
          </a:p>
          <a:p>
            <a:r>
              <a:rPr lang="en-US" sz="2000" strike="noStrike" dirty="0">
                <a:solidFill>
                  <a:srgbClr val="000000"/>
                </a:solidFill>
                <a:latin typeface="Cambria" pitchFamily="18" charset="0"/>
                <a:ea typeface="DejaVu Sans"/>
              </a:rPr>
              <a:t>There are some requirements to the hardware to support Real Application Clusters:</a:t>
            </a:r>
            <a:endParaRPr sz="2000" dirty="0">
              <a:latin typeface="Cambria" pitchFamily="18" charset="0"/>
            </a:endParaRPr>
          </a:p>
          <a:p>
            <a:r>
              <a:rPr lang="en-US" sz="2000" strike="noStrike" dirty="0">
                <a:solidFill>
                  <a:srgbClr val="000000"/>
                </a:solidFill>
                <a:latin typeface="Cambria" pitchFamily="18" charset="0"/>
                <a:ea typeface="DejaVu Sans"/>
              </a:rPr>
              <a:t>•A shared disk storage must be available; typically this involves using a SAN.</a:t>
            </a:r>
            <a:endParaRPr sz="2000" dirty="0">
              <a:latin typeface="Cambria" pitchFamily="18" charset="0"/>
            </a:endParaRPr>
          </a:p>
          <a:p>
            <a:r>
              <a:rPr lang="en-US" sz="2000" strike="noStrike" dirty="0">
                <a:solidFill>
                  <a:srgbClr val="000000"/>
                </a:solidFill>
                <a:latin typeface="Cambria" pitchFamily="18" charset="0"/>
                <a:ea typeface="DejaVu Sans"/>
              </a:rPr>
              <a:t>•A high speed interconnect must be available solely for the inter-node</a:t>
            </a:r>
            <a:endParaRPr sz="2000" dirty="0">
              <a:latin typeface="Cambria" pitchFamily="18" charset="0"/>
            </a:endParaRPr>
          </a:p>
          <a:p>
            <a:r>
              <a:rPr lang="en-US" sz="2000" strike="noStrike" dirty="0">
                <a:solidFill>
                  <a:srgbClr val="000000"/>
                </a:solidFill>
                <a:latin typeface="Cambria" pitchFamily="18" charset="0"/>
                <a:ea typeface="DejaVu Sans"/>
              </a:rPr>
              <a:t>communication. This could e.g. be a Gigabit Ethernet.</a:t>
            </a:r>
            <a:endParaRPr sz="2000" dirty="0">
              <a:latin typeface="Cambria" pitchFamily="18" charset="0"/>
            </a:endParaRPr>
          </a:p>
        </p:txBody>
      </p:sp>
    </p:spTree>
  </p:cSld>
  <p:clrMapOvr>
    <a:masterClrMapping/>
  </p:clrMapOvr>
  <p:transition advTm="2944"/>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8" name="CustomShape 1"/>
          <p:cNvSpPr/>
          <p:nvPr/>
        </p:nvSpPr>
        <p:spPr>
          <a:xfrm>
            <a:off x="4861080" y="2492280"/>
            <a:ext cx="3453120" cy="3094560"/>
          </a:xfrm>
          <a:prstGeom prst="rect">
            <a:avLst/>
          </a:prstGeom>
          <a:solidFill>
            <a:srgbClr val="CCFFCC"/>
          </a:solidFill>
          <a:ln w="12600">
            <a:solidFill>
              <a:srgbClr val="000000"/>
            </a:solidFill>
            <a:miter/>
          </a:ln>
        </p:spPr>
        <p:style>
          <a:lnRef idx="0">
            <a:scrgbClr r="0" g="0" b="0"/>
          </a:lnRef>
          <a:fillRef idx="0">
            <a:scrgbClr r="0" g="0" b="0"/>
          </a:fillRef>
          <a:effectRef idx="0">
            <a:scrgbClr r="0" g="0" b="0"/>
          </a:effectRef>
          <a:fontRef idx="minor"/>
        </p:style>
      </p:sp>
      <p:sp>
        <p:nvSpPr>
          <p:cNvPr id="1339" name="CustomShape 2"/>
          <p:cNvSpPr/>
          <p:nvPr/>
        </p:nvSpPr>
        <p:spPr>
          <a:xfrm>
            <a:off x="973080" y="2492280"/>
            <a:ext cx="3453120" cy="3094560"/>
          </a:xfrm>
          <a:prstGeom prst="rect">
            <a:avLst/>
          </a:prstGeom>
          <a:solidFill>
            <a:srgbClr val="CCFFCC"/>
          </a:solidFill>
          <a:ln w="12600">
            <a:solidFill>
              <a:srgbClr val="000000"/>
            </a:solidFill>
            <a:miter/>
          </a:ln>
        </p:spPr>
        <p:style>
          <a:lnRef idx="0">
            <a:scrgbClr r="0" g="0" b="0"/>
          </a:lnRef>
          <a:fillRef idx="0">
            <a:scrgbClr r="0" g="0" b="0"/>
          </a:fillRef>
          <a:effectRef idx="0">
            <a:scrgbClr r="0" g="0" b="0"/>
          </a:effectRef>
          <a:fontRef idx="minor"/>
        </p:style>
      </p:sp>
      <p:sp>
        <p:nvSpPr>
          <p:cNvPr id="1340" name="CustomShape 3"/>
          <p:cNvSpPr/>
          <p:nvPr/>
        </p:nvSpPr>
        <p:spPr>
          <a:xfrm>
            <a:off x="761760" y="75960"/>
            <a:ext cx="7998120" cy="90180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pPr>
            <a:r>
              <a:rPr lang="en-US" sz="2600" strike="noStrike">
                <a:solidFill>
                  <a:srgbClr val="000000"/>
                </a:solidFill>
                <a:latin typeface="Arial"/>
                <a:ea typeface="DejaVu Sans"/>
              </a:rPr>
              <a:t>ASM Failure Groups - Normal Redundancy</a:t>
            </a:r>
            <a:endParaRPr/>
          </a:p>
        </p:txBody>
      </p:sp>
      <p:sp>
        <p:nvSpPr>
          <p:cNvPr id="1341" name="CustomShape 4"/>
          <p:cNvSpPr/>
          <p:nvPr/>
        </p:nvSpPr>
        <p:spPr>
          <a:xfrm>
            <a:off x="539640" y="1125360"/>
            <a:ext cx="8206200" cy="49647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342" name="CustomShape 5"/>
          <p:cNvSpPr/>
          <p:nvPr/>
        </p:nvSpPr>
        <p:spPr>
          <a:xfrm>
            <a:off x="1547640" y="2781360"/>
            <a:ext cx="2445120" cy="50040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343" name="CustomShape 6"/>
          <p:cNvSpPr/>
          <p:nvPr/>
        </p:nvSpPr>
        <p:spPr>
          <a:xfrm>
            <a:off x="5364000" y="2781360"/>
            <a:ext cx="2445120" cy="50040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344" name="Line 7"/>
          <p:cNvSpPr/>
          <p:nvPr/>
        </p:nvSpPr>
        <p:spPr>
          <a:xfrm>
            <a:off x="2700360" y="2203560"/>
            <a:ext cx="3887640" cy="1440"/>
          </a:xfrm>
          <a:prstGeom prst="line">
            <a:avLst/>
          </a:prstGeom>
          <a:ln w="38160">
            <a:solidFill>
              <a:srgbClr val="000000"/>
            </a:solidFill>
            <a:miter/>
          </a:ln>
        </p:spPr>
      </p:sp>
      <p:sp>
        <p:nvSpPr>
          <p:cNvPr id="1345" name="Line 8"/>
          <p:cNvSpPr/>
          <p:nvPr/>
        </p:nvSpPr>
        <p:spPr>
          <a:xfrm>
            <a:off x="2700360" y="2205000"/>
            <a:ext cx="1440" cy="576360"/>
          </a:xfrm>
          <a:prstGeom prst="line">
            <a:avLst/>
          </a:prstGeom>
          <a:ln w="38160">
            <a:solidFill>
              <a:srgbClr val="000000"/>
            </a:solidFill>
            <a:miter/>
          </a:ln>
        </p:spPr>
      </p:sp>
      <p:sp>
        <p:nvSpPr>
          <p:cNvPr id="1346" name="Line 9"/>
          <p:cNvSpPr/>
          <p:nvPr/>
        </p:nvSpPr>
        <p:spPr>
          <a:xfrm>
            <a:off x="6588000" y="2205000"/>
            <a:ext cx="1800" cy="576360"/>
          </a:xfrm>
          <a:prstGeom prst="line">
            <a:avLst/>
          </a:prstGeom>
          <a:ln w="38160">
            <a:solidFill>
              <a:srgbClr val="000000"/>
            </a:solidFill>
            <a:miter/>
          </a:ln>
        </p:spPr>
      </p:sp>
      <p:sp>
        <p:nvSpPr>
          <p:cNvPr id="1347" name="CustomShape 10"/>
          <p:cNvSpPr/>
          <p:nvPr/>
        </p:nvSpPr>
        <p:spPr>
          <a:xfrm>
            <a:off x="1765440" y="2859120"/>
            <a:ext cx="201168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Failure Group 1</a:t>
            </a:r>
            <a:endParaRPr/>
          </a:p>
        </p:txBody>
      </p:sp>
      <p:sp>
        <p:nvSpPr>
          <p:cNvPr id="1348" name="CustomShape 11"/>
          <p:cNvSpPr/>
          <p:nvPr/>
        </p:nvSpPr>
        <p:spPr>
          <a:xfrm>
            <a:off x="5580000" y="2859120"/>
            <a:ext cx="201348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FailureGroup 2</a:t>
            </a:r>
            <a:endParaRPr/>
          </a:p>
        </p:txBody>
      </p:sp>
      <p:sp>
        <p:nvSpPr>
          <p:cNvPr id="1349" name="Line 12"/>
          <p:cNvSpPr/>
          <p:nvPr/>
        </p:nvSpPr>
        <p:spPr>
          <a:xfrm>
            <a:off x="4645080" y="1916280"/>
            <a:ext cx="1440" cy="288720"/>
          </a:xfrm>
          <a:prstGeom prst="line">
            <a:avLst/>
          </a:prstGeom>
          <a:ln w="38160">
            <a:solidFill>
              <a:srgbClr val="000000"/>
            </a:solidFill>
            <a:miter/>
          </a:ln>
        </p:spPr>
      </p:sp>
      <p:sp>
        <p:nvSpPr>
          <p:cNvPr id="1350" name="CustomShape 13"/>
          <p:cNvSpPr/>
          <p:nvPr/>
        </p:nvSpPr>
        <p:spPr>
          <a:xfrm>
            <a:off x="3421080" y="1413000"/>
            <a:ext cx="2445120" cy="50040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351" name="CustomShape 14"/>
          <p:cNvSpPr/>
          <p:nvPr/>
        </p:nvSpPr>
        <p:spPr>
          <a:xfrm>
            <a:off x="3276720" y="1447920"/>
            <a:ext cx="266076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Group</a:t>
            </a:r>
            <a:endParaRPr/>
          </a:p>
        </p:txBody>
      </p:sp>
      <p:sp>
        <p:nvSpPr>
          <p:cNvPr id="1352" name="CustomShape 15"/>
          <p:cNvSpPr/>
          <p:nvPr/>
        </p:nvSpPr>
        <p:spPr>
          <a:xfrm>
            <a:off x="143208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53" name="CustomShape 16"/>
          <p:cNvSpPr/>
          <p:nvPr/>
        </p:nvSpPr>
        <p:spPr>
          <a:xfrm>
            <a:off x="1432080" y="4653000"/>
            <a:ext cx="78588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1</a:t>
            </a:r>
            <a:endParaRPr/>
          </a:p>
        </p:txBody>
      </p:sp>
      <p:sp>
        <p:nvSpPr>
          <p:cNvPr id="1354" name="CustomShape 17"/>
          <p:cNvSpPr/>
          <p:nvPr/>
        </p:nvSpPr>
        <p:spPr>
          <a:xfrm>
            <a:off x="2295360" y="4292640"/>
            <a:ext cx="78804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55" name="CustomShape 18"/>
          <p:cNvSpPr/>
          <p:nvPr/>
        </p:nvSpPr>
        <p:spPr>
          <a:xfrm>
            <a:off x="2295360" y="465300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2</a:t>
            </a:r>
            <a:endParaRPr/>
          </a:p>
        </p:txBody>
      </p:sp>
      <p:sp>
        <p:nvSpPr>
          <p:cNvPr id="1356" name="CustomShape 19"/>
          <p:cNvSpPr/>
          <p:nvPr/>
        </p:nvSpPr>
        <p:spPr>
          <a:xfrm>
            <a:off x="316080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57" name="CustomShape 20"/>
          <p:cNvSpPr/>
          <p:nvPr/>
        </p:nvSpPr>
        <p:spPr>
          <a:xfrm>
            <a:off x="3160800" y="4653000"/>
            <a:ext cx="78588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3</a:t>
            </a:r>
            <a:endParaRPr/>
          </a:p>
        </p:txBody>
      </p:sp>
      <p:sp>
        <p:nvSpPr>
          <p:cNvPr id="1358" name="CustomShape 21"/>
          <p:cNvSpPr/>
          <p:nvPr/>
        </p:nvSpPr>
        <p:spPr>
          <a:xfrm>
            <a:off x="529272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59" name="CustomShape 22"/>
          <p:cNvSpPr/>
          <p:nvPr/>
        </p:nvSpPr>
        <p:spPr>
          <a:xfrm>
            <a:off x="5292720" y="465300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4</a:t>
            </a:r>
            <a:endParaRPr/>
          </a:p>
        </p:txBody>
      </p:sp>
      <p:sp>
        <p:nvSpPr>
          <p:cNvPr id="1360" name="CustomShape 23"/>
          <p:cNvSpPr/>
          <p:nvPr/>
        </p:nvSpPr>
        <p:spPr>
          <a:xfrm>
            <a:off x="615636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61" name="CustomShape 24"/>
          <p:cNvSpPr/>
          <p:nvPr/>
        </p:nvSpPr>
        <p:spPr>
          <a:xfrm>
            <a:off x="6156360" y="465300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5</a:t>
            </a:r>
            <a:endParaRPr/>
          </a:p>
        </p:txBody>
      </p:sp>
      <p:sp>
        <p:nvSpPr>
          <p:cNvPr id="1362" name="CustomShape 25"/>
          <p:cNvSpPr/>
          <p:nvPr/>
        </p:nvSpPr>
        <p:spPr>
          <a:xfrm>
            <a:off x="702144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63" name="CustomShape 26"/>
          <p:cNvSpPr/>
          <p:nvPr/>
        </p:nvSpPr>
        <p:spPr>
          <a:xfrm>
            <a:off x="7021440" y="465300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6</a:t>
            </a:r>
            <a:endParaRPr/>
          </a:p>
        </p:txBody>
      </p:sp>
      <p:sp>
        <p:nvSpPr>
          <p:cNvPr id="1364" name="Line 27"/>
          <p:cNvSpPr/>
          <p:nvPr/>
        </p:nvSpPr>
        <p:spPr>
          <a:xfrm>
            <a:off x="2700360" y="3284640"/>
            <a:ext cx="1440" cy="504720"/>
          </a:xfrm>
          <a:prstGeom prst="line">
            <a:avLst/>
          </a:prstGeom>
          <a:ln w="38160">
            <a:solidFill>
              <a:srgbClr val="000000"/>
            </a:solidFill>
            <a:miter/>
          </a:ln>
        </p:spPr>
      </p:sp>
      <p:sp>
        <p:nvSpPr>
          <p:cNvPr id="1365" name="Line 28"/>
          <p:cNvSpPr/>
          <p:nvPr/>
        </p:nvSpPr>
        <p:spPr>
          <a:xfrm>
            <a:off x="1865160" y="3789360"/>
            <a:ext cx="1670040" cy="1440"/>
          </a:xfrm>
          <a:prstGeom prst="line">
            <a:avLst/>
          </a:prstGeom>
          <a:ln w="38160">
            <a:solidFill>
              <a:srgbClr val="000000"/>
            </a:solidFill>
            <a:miter/>
          </a:ln>
        </p:spPr>
      </p:sp>
      <p:sp>
        <p:nvSpPr>
          <p:cNvPr id="1366" name="Line 29"/>
          <p:cNvSpPr/>
          <p:nvPr/>
        </p:nvSpPr>
        <p:spPr>
          <a:xfrm>
            <a:off x="1851120" y="3789360"/>
            <a:ext cx="1440" cy="503280"/>
          </a:xfrm>
          <a:prstGeom prst="line">
            <a:avLst/>
          </a:prstGeom>
          <a:ln w="38160">
            <a:solidFill>
              <a:srgbClr val="000000"/>
            </a:solidFill>
            <a:miter/>
          </a:ln>
        </p:spPr>
      </p:sp>
      <p:sp>
        <p:nvSpPr>
          <p:cNvPr id="1367" name="Line 30"/>
          <p:cNvSpPr/>
          <p:nvPr/>
        </p:nvSpPr>
        <p:spPr>
          <a:xfrm>
            <a:off x="3565440" y="3789360"/>
            <a:ext cx="1800" cy="503280"/>
          </a:xfrm>
          <a:prstGeom prst="line">
            <a:avLst/>
          </a:prstGeom>
          <a:ln w="38160">
            <a:solidFill>
              <a:srgbClr val="000000"/>
            </a:solidFill>
            <a:miter/>
          </a:ln>
        </p:spPr>
      </p:sp>
      <p:sp>
        <p:nvSpPr>
          <p:cNvPr id="1368" name="Line 31"/>
          <p:cNvSpPr/>
          <p:nvPr/>
        </p:nvSpPr>
        <p:spPr>
          <a:xfrm>
            <a:off x="2700360" y="3789360"/>
            <a:ext cx="1440" cy="503280"/>
          </a:xfrm>
          <a:prstGeom prst="line">
            <a:avLst/>
          </a:prstGeom>
          <a:ln w="38160">
            <a:solidFill>
              <a:srgbClr val="000000"/>
            </a:solidFill>
            <a:miter/>
          </a:ln>
        </p:spPr>
      </p:sp>
      <p:sp>
        <p:nvSpPr>
          <p:cNvPr id="1369" name="Line 32"/>
          <p:cNvSpPr/>
          <p:nvPr/>
        </p:nvSpPr>
        <p:spPr>
          <a:xfrm>
            <a:off x="6573960" y="3284640"/>
            <a:ext cx="1440" cy="504720"/>
          </a:xfrm>
          <a:prstGeom prst="line">
            <a:avLst/>
          </a:prstGeom>
          <a:ln w="38160">
            <a:solidFill>
              <a:srgbClr val="000000"/>
            </a:solidFill>
            <a:miter/>
          </a:ln>
        </p:spPr>
      </p:sp>
      <p:sp>
        <p:nvSpPr>
          <p:cNvPr id="1370" name="Line 33"/>
          <p:cNvSpPr/>
          <p:nvPr/>
        </p:nvSpPr>
        <p:spPr>
          <a:xfrm>
            <a:off x="5738760" y="3789360"/>
            <a:ext cx="1670040" cy="1440"/>
          </a:xfrm>
          <a:prstGeom prst="line">
            <a:avLst/>
          </a:prstGeom>
          <a:ln w="38160">
            <a:solidFill>
              <a:srgbClr val="000000"/>
            </a:solidFill>
            <a:miter/>
          </a:ln>
        </p:spPr>
      </p:sp>
      <p:sp>
        <p:nvSpPr>
          <p:cNvPr id="1371" name="Line 34"/>
          <p:cNvSpPr/>
          <p:nvPr/>
        </p:nvSpPr>
        <p:spPr>
          <a:xfrm>
            <a:off x="5724360" y="3789360"/>
            <a:ext cx="1800" cy="503280"/>
          </a:xfrm>
          <a:prstGeom prst="line">
            <a:avLst/>
          </a:prstGeom>
          <a:ln w="38160">
            <a:solidFill>
              <a:srgbClr val="000000"/>
            </a:solidFill>
            <a:miter/>
          </a:ln>
        </p:spPr>
      </p:sp>
      <p:sp>
        <p:nvSpPr>
          <p:cNvPr id="1372" name="Line 35"/>
          <p:cNvSpPr/>
          <p:nvPr/>
        </p:nvSpPr>
        <p:spPr>
          <a:xfrm>
            <a:off x="7439040" y="3789360"/>
            <a:ext cx="1440" cy="503280"/>
          </a:xfrm>
          <a:prstGeom prst="line">
            <a:avLst/>
          </a:prstGeom>
          <a:ln w="38160">
            <a:solidFill>
              <a:srgbClr val="000000"/>
            </a:solidFill>
            <a:miter/>
          </a:ln>
        </p:spPr>
      </p:sp>
      <p:sp>
        <p:nvSpPr>
          <p:cNvPr id="1373" name="Line 36"/>
          <p:cNvSpPr/>
          <p:nvPr/>
        </p:nvSpPr>
        <p:spPr>
          <a:xfrm>
            <a:off x="6573960" y="3789360"/>
            <a:ext cx="1440" cy="503280"/>
          </a:xfrm>
          <a:prstGeom prst="line">
            <a:avLst/>
          </a:prstGeom>
          <a:ln w="38160">
            <a:solidFill>
              <a:srgbClr val="000000"/>
            </a:solidFill>
            <a:miter/>
          </a:ln>
        </p:spPr>
      </p:sp>
    </p:spTree>
  </p:cSld>
  <p:clrMapOvr>
    <a:masterClrMapping/>
  </p:clrMapOvr>
  <p:transition advTm="15155"/>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4" name="CustomShape 1"/>
          <p:cNvSpPr/>
          <p:nvPr/>
        </p:nvSpPr>
        <p:spPr>
          <a:xfrm>
            <a:off x="1187280" y="2492280"/>
            <a:ext cx="2157840" cy="3094560"/>
          </a:xfrm>
          <a:prstGeom prst="rect">
            <a:avLst/>
          </a:prstGeom>
          <a:solidFill>
            <a:srgbClr val="CCFFCC"/>
          </a:solidFill>
          <a:ln w="12600">
            <a:solidFill>
              <a:srgbClr val="000000"/>
            </a:solidFill>
            <a:miter/>
          </a:ln>
        </p:spPr>
        <p:style>
          <a:lnRef idx="0">
            <a:scrgbClr r="0" g="0" b="0"/>
          </a:lnRef>
          <a:fillRef idx="0">
            <a:scrgbClr r="0" g="0" b="0"/>
          </a:fillRef>
          <a:effectRef idx="0">
            <a:scrgbClr r="0" g="0" b="0"/>
          </a:effectRef>
          <a:fontRef idx="minor"/>
        </p:style>
      </p:sp>
      <p:sp>
        <p:nvSpPr>
          <p:cNvPr id="1375" name="CustomShape 2"/>
          <p:cNvSpPr/>
          <p:nvPr/>
        </p:nvSpPr>
        <p:spPr>
          <a:xfrm>
            <a:off x="761760" y="75960"/>
            <a:ext cx="7998120" cy="90180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pPr>
            <a:r>
              <a:rPr lang="en-US" sz="2600" strike="noStrike">
                <a:solidFill>
                  <a:srgbClr val="000000"/>
                </a:solidFill>
                <a:latin typeface="Arial"/>
                <a:ea typeface="DejaVu Sans"/>
              </a:rPr>
              <a:t>ASM Failure Groups - High Redundancy</a:t>
            </a:r>
            <a:endParaRPr/>
          </a:p>
        </p:txBody>
      </p:sp>
      <p:sp>
        <p:nvSpPr>
          <p:cNvPr id="1376" name="CustomShape 3"/>
          <p:cNvSpPr/>
          <p:nvPr/>
        </p:nvSpPr>
        <p:spPr>
          <a:xfrm>
            <a:off x="539640" y="1125360"/>
            <a:ext cx="8206200" cy="49647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377" name="CustomShape 4"/>
          <p:cNvSpPr/>
          <p:nvPr/>
        </p:nvSpPr>
        <p:spPr>
          <a:xfrm>
            <a:off x="1303200" y="2781360"/>
            <a:ext cx="1941840" cy="50040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378" name="Line 5"/>
          <p:cNvSpPr/>
          <p:nvPr/>
        </p:nvSpPr>
        <p:spPr>
          <a:xfrm>
            <a:off x="2268360" y="2205000"/>
            <a:ext cx="4824720" cy="1800"/>
          </a:xfrm>
          <a:prstGeom prst="line">
            <a:avLst/>
          </a:prstGeom>
          <a:ln w="38160">
            <a:solidFill>
              <a:srgbClr val="000000"/>
            </a:solidFill>
            <a:miter/>
          </a:ln>
        </p:spPr>
      </p:sp>
      <p:sp>
        <p:nvSpPr>
          <p:cNvPr id="1379" name="Line 6"/>
          <p:cNvSpPr/>
          <p:nvPr/>
        </p:nvSpPr>
        <p:spPr>
          <a:xfrm>
            <a:off x="2266920" y="2205000"/>
            <a:ext cx="1440" cy="576360"/>
          </a:xfrm>
          <a:prstGeom prst="line">
            <a:avLst/>
          </a:prstGeom>
          <a:ln w="38160">
            <a:solidFill>
              <a:srgbClr val="000000"/>
            </a:solidFill>
            <a:miter/>
          </a:ln>
        </p:spPr>
      </p:sp>
      <p:sp>
        <p:nvSpPr>
          <p:cNvPr id="1380" name="CustomShape 7"/>
          <p:cNvSpPr/>
          <p:nvPr/>
        </p:nvSpPr>
        <p:spPr>
          <a:xfrm>
            <a:off x="1305000" y="2859120"/>
            <a:ext cx="201168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Failure Group 1</a:t>
            </a:r>
            <a:endParaRPr/>
          </a:p>
        </p:txBody>
      </p:sp>
      <p:sp>
        <p:nvSpPr>
          <p:cNvPr id="1381" name="Line 8"/>
          <p:cNvSpPr/>
          <p:nvPr/>
        </p:nvSpPr>
        <p:spPr>
          <a:xfrm>
            <a:off x="4645080" y="1916280"/>
            <a:ext cx="1440" cy="288720"/>
          </a:xfrm>
          <a:prstGeom prst="line">
            <a:avLst/>
          </a:prstGeom>
          <a:ln w="38160">
            <a:solidFill>
              <a:srgbClr val="000000"/>
            </a:solidFill>
            <a:miter/>
          </a:ln>
        </p:spPr>
      </p:sp>
      <p:sp>
        <p:nvSpPr>
          <p:cNvPr id="1382" name="CustomShape 9"/>
          <p:cNvSpPr/>
          <p:nvPr/>
        </p:nvSpPr>
        <p:spPr>
          <a:xfrm>
            <a:off x="3421080" y="1413000"/>
            <a:ext cx="2445120" cy="50040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383" name="CustomShape 10"/>
          <p:cNvSpPr/>
          <p:nvPr/>
        </p:nvSpPr>
        <p:spPr>
          <a:xfrm>
            <a:off x="3276720" y="1490760"/>
            <a:ext cx="266076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Group</a:t>
            </a:r>
            <a:endParaRPr/>
          </a:p>
        </p:txBody>
      </p:sp>
      <p:sp>
        <p:nvSpPr>
          <p:cNvPr id="1384" name="CustomShape 11"/>
          <p:cNvSpPr/>
          <p:nvPr/>
        </p:nvSpPr>
        <p:spPr>
          <a:xfrm>
            <a:off x="140328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85" name="CustomShape 12"/>
          <p:cNvSpPr/>
          <p:nvPr/>
        </p:nvSpPr>
        <p:spPr>
          <a:xfrm>
            <a:off x="1403280" y="465300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1</a:t>
            </a:r>
            <a:endParaRPr/>
          </a:p>
        </p:txBody>
      </p:sp>
      <p:sp>
        <p:nvSpPr>
          <p:cNvPr id="1386" name="CustomShape 13"/>
          <p:cNvSpPr/>
          <p:nvPr/>
        </p:nvSpPr>
        <p:spPr>
          <a:xfrm>
            <a:off x="234000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87" name="CustomShape 14"/>
          <p:cNvSpPr/>
          <p:nvPr/>
        </p:nvSpPr>
        <p:spPr>
          <a:xfrm>
            <a:off x="2340000" y="465300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2</a:t>
            </a:r>
            <a:endParaRPr/>
          </a:p>
        </p:txBody>
      </p:sp>
      <p:sp>
        <p:nvSpPr>
          <p:cNvPr id="1388" name="Line 15"/>
          <p:cNvSpPr/>
          <p:nvPr/>
        </p:nvSpPr>
        <p:spPr>
          <a:xfrm>
            <a:off x="2239920" y="3284640"/>
            <a:ext cx="1800" cy="504720"/>
          </a:xfrm>
          <a:prstGeom prst="line">
            <a:avLst/>
          </a:prstGeom>
          <a:ln w="38160">
            <a:solidFill>
              <a:srgbClr val="000000"/>
            </a:solidFill>
            <a:miter/>
          </a:ln>
        </p:spPr>
      </p:sp>
      <p:sp>
        <p:nvSpPr>
          <p:cNvPr id="1389" name="Line 16"/>
          <p:cNvSpPr/>
          <p:nvPr/>
        </p:nvSpPr>
        <p:spPr>
          <a:xfrm>
            <a:off x="1806480" y="3789360"/>
            <a:ext cx="893880" cy="1440"/>
          </a:xfrm>
          <a:prstGeom prst="line">
            <a:avLst/>
          </a:prstGeom>
          <a:ln w="38160">
            <a:solidFill>
              <a:srgbClr val="000000"/>
            </a:solidFill>
            <a:miter/>
          </a:ln>
        </p:spPr>
      </p:sp>
      <p:sp>
        <p:nvSpPr>
          <p:cNvPr id="1390" name="Line 17"/>
          <p:cNvSpPr/>
          <p:nvPr/>
        </p:nvSpPr>
        <p:spPr>
          <a:xfrm>
            <a:off x="1806480" y="3789360"/>
            <a:ext cx="1800" cy="503280"/>
          </a:xfrm>
          <a:prstGeom prst="line">
            <a:avLst/>
          </a:prstGeom>
          <a:ln w="38160">
            <a:solidFill>
              <a:srgbClr val="000000"/>
            </a:solidFill>
            <a:miter/>
          </a:ln>
        </p:spPr>
      </p:sp>
      <p:sp>
        <p:nvSpPr>
          <p:cNvPr id="1391" name="Line 18"/>
          <p:cNvSpPr/>
          <p:nvPr/>
        </p:nvSpPr>
        <p:spPr>
          <a:xfrm>
            <a:off x="2743200" y="3789360"/>
            <a:ext cx="1440" cy="503280"/>
          </a:xfrm>
          <a:prstGeom prst="line">
            <a:avLst/>
          </a:prstGeom>
          <a:ln w="38160">
            <a:solidFill>
              <a:srgbClr val="000000"/>
            </a:solidFill>
            <a:miter/>
          </a:ln>
        </p:spPr>
      </p:sp>
      <p:sp>
        <p:nvSpPr>
          <p:cNvPr id="1392" name="CustomShape 19"/>
          <p:cNvSpPr/>
          <p:nvPr/>
        </p:nvSpPr>
        <p:spPr>
          <a:xfrm>
            <a:off x="3564000" y="2492280"/>
            <a:ext cx="2157480" cy="3094560"/>
          </a:xfrm>
          <a:prstGeom prst="rect">
            <a:avLst/>
          </a:prstGeom>
          <a:solidFill>
            <a:srgbClr val="CCFFCC"/>
          </a:solidFill>
          <a:ln w="12600">
            <a:solidFill>
              <a:srgbClr val="000000"/>
            </a:solidFill>
            <a:miter/>
          </a:ln>
        </p:spPr>
        <p:style>
          <a:lnRef idx="0">
            <a:scrgbClr r="0" g="0" b="0"/>
          </a:lnRef>
          <a:fillRef idx="0">
            <a:scrgbClr r="0" g="0" b="0"/>
          </a:fillRef>
          <a:effectRef idx="0">
            <a:scrgbClr r="0" g="0" b="0"/>
          </a:effectRef>
          <a:fontRef idx="minor"/>
        </p:style>
      </p:sp>
      <p:sp>
        <p:nvSpPr>
          <p:cNvPr id="1393" name="CustomShape 20"/>
          <p:cNvSpPr/>
          <p:nvPr/>
        </p:nvSpPr>
        <p:spPr>
          <a:xfrm>
            <a:off x="3679920" y="2781360"/>
            <a:ext cx="1941840" cy="50040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394" name="Line 21"/>
          <p:cNvSpPr/>
          <p:nvPr/>
        </p:nvSpPr>
        <p:spPr>
          <a:xfrm>
            <a:off x="4643280" y="2205000"/>
            <a:ext cx="1800" cy="576360"/>
          </a:xfrm>
          <a:prstGeom prst="line">
            <a:avLst/>
          </a:prstGeom>
          <a:ln w="38160">
            <a:solidFill>
              <a:srgbClr val="000000"/>
            </a:solidFill>
            <a:miter/>
          </a:ln>
        </p:spPr>
      </p:sp>
      <p:sp>
        <p:nvSpPr>
          <p:cNvPr id="1395" name="CustomShape 22"/>
          <p:cNvSpPr/>
          <p:nvPr/>
        </p:nvSpPr>
        <p:spPr>
          <a:xfrm>
            <a:off x="3681360" y="2859120"/>
            <a:ext cx="201168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Failure Group 2</a:t>
            </a:r>
            <a:endParaRPr/>
          </a:p>
        </p:txBody>
      </p:sp>
      <p:sp>
        <p:nvSpPr>
          <p:cNvPr id="1396" name="CustomShape 23"/>
          <p:cNvSpPr/>
          <p:nvPr/>
        </p:nvSpPr>
        <p:spPr>
          <a:xfrm>
            <a:off x="378000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97" name="CustomShape 24"/>
          <p:cNvSpPr/>
          <p:nvPr/>
        </p:nvSpPr>
        <p:spPr>
          <a:xfrm>
            <a:off x="3780000" y="4653000"/>
            <a:ext cx="78588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1</a:t>
            </a:r>
            <a:endParaRPr/>
          </a:p>
        </p:txBody>
      </p:sp>
      <p:sp>
        <p:nvSpPr>
          <p:cNvPr id="1398" name="CustomShape 25"/>
          <p:cNvSpPr/>
          <p:nvPr/>
        </p:nvSpPr>
        <p:spPr>
          <a:xfrm>
            <a:off x="471636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399" name="CustomShape 26"/>
          <p:cNvSpPr/>
          <p:nvPr/>
        </p:nvSpPr>
        <p:spPr>
          <a:xfrm>
            <a:off x="4716360" y="465300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2</a:t>
            </a:r>
            <a:endParaRPr/>
          </a:p>
        </p:txBody>
      </p:sp>
      <p:sp>
        <p:nvSpPr>
          <p:cNvPr id="1400" name="Line 27"/>
          <p:cNvSpPr/>
          <p:nvPr/>
        </p:nvSpPr>
        <p:spPr>
          <a:xfrm>
            <a:off x="4616280" y="3284640"/>
            <a:ext cx="1800" cy="504720"/>
          </a:xfrm>
          <a:prstGeom prst="line">
            <a:avLst/>
          </a:prstGeom>
          <a:ln w="38160">
            <a:solidFill>
              <a:srgbClr val="000000"/>
            </a:solidFill>
            <a:miter/>
          </a:ln>
        </p:spPr>
      </p:sp>
      <p:sp>
        <p:nvSpPr>
          <p:cNvPr id="1401" name="Line 28"/>
          <p:cNvSpPr/>
          <p:nvPr/>
        </p:nvSpPr>
        <p:spPr>
          <a:xfrm>
            <a:off x="4183200" y="3789360"/>
            <a:ext cx="893520" cy="1440"/>
          </a:xfrm>
          <a:prstGeom prst="line">
            <a:avLst/>
          </a:prstGeom>
          <a:ln w="38160">
            <a:solidFill>
              <a:srgbClr val="000000"/>
            </a:solidFill>
            <a:miter/>
          </a:ln>
        </p:spPr>
      </p:sp>
      <p:sp>
        <p:nvSpPr>
          <p:cNvPr id="1402" name="Line 29"/>
          <p:cNvSpPr/>
          <p:nvPr/>
        </p:nvSpPr>
        <p:spPr>
          <a:xfrm>
            <a:off x="4183200" y="3789360"/>
            <a:ext cx="1440" cy="503280"/>
          </a:xfrm>
          <a:prstGeom prst="line">
            <a:avLst/>
          </a:prstGeom>
          <a:ln w="38160">
            <a:solidFill>
              <a:srgbClr val="000000"/>
            </a:solidFill>
            <a:miter/>
          </a:ln>
        </p:spPr>
      </p:sp>
      <p:sp>
        <p:nvSpPr>
          <p:cNvPr id="1403" name="Line 30"/>
          <p:cNvSpPr/>
          <p:nvPr/>
        </p:nvSpPr>
        <p:spPr>
          <a:xfrm>
            <a:off x="5119560" y="3789360"/>
            <a:ext cx="1800" cy="503280"/>
          </a:xfrm>
          <a:prstGeom prst="line">
            <a:avLst/>
          </a:prstGeom>
          <a:ln w="38160">
            <a:solidFill>
              <a:srgbClr val="000000"/>
            </a:solidFill>
            <a:miter/>
          </a:ln>
        </p:spPr>
      </p:sp>
      <p:sp>
        <p:nvSpPr>
          <p:cNvPr id="1404" name="CustomShape 31"/>
          <p:cNvSpPr/>
          <p:nvPr/>
        </p:nvSpPr>
        <p:spPr>
          <a:xfrm>
            <a:off x="6012000" y="2492280"/>
            <a:ext cx="2157480" cy="3094560"/>
          </a:xfrm>
          <a:prstGeom prst="rect">
            <a:avLst/>
          </a:prstGeom>
          <a:solidFill>
            <a:srgbClr val="CCFFCC"/>
          </a:solidFill>
          <a:ln w="12600">
            <a:solidFill>
              <a:srgbClr val="000000"/>
            </a:solidFill>
            <a:miter/>
          </a:ln>
        </p:spPr>
        <p:style>
          <a:lnRef idx="0">
            <a:scrgbClr r="0" g="0" b="0"/>
          </a:lnRef>
          <a:fillRef idx="0">
            <a:scrgbClr r="0" g="0" b="0"/>
          </a:fillRef>
          <a:effectRef idx="0">
            <a:scrgbClr r="0" g="0" b="0"/>
          </a:effectRef>
          <a:fontRef idx="minor"/>
        </p:style>
      </p:sp>
      <p:sp>
        <p:nvSpPr>
          <p:cNvPr id="1405" name="CustomShape 32"/>
          <p:cNvSpPr/>
          <p:nvPr/>
        </p:nvSpPr>
        <p:spPr>
          <a:xfrm>
            <a:off x="6127920" y="2781360"/>
            <a:ext cx="1941480" cy="500400"/>
          </a:xfrm>
          <a:prstGeom prst="rect">
            <a:avLst/>
          </a:prstGeom>
          <a:solidFill>
            <a:srgbClr val="FFFF00"/>
          </a:solidFill>
          <a:ln w="12600">
            <a:solidFill>
              <a:srgbClr val="000000"/>
            </a:solidFill>
            <a:miter/>
          </a:ln>
        </p:spPr>
        <p:style>
          <a:lnRef idx="0">
            <a:scrgbClr r="0" g="0" b="0"/>
          </a:lnRef>
          <a:fillRef idx="0">
            <a:scrgbClr r="0" g="0" b="0"/>
          </a:fillRef>
          <a:effectRef idx="0">
            <a:scrgbClr r="0" g="0" b="0"/>
          </a:effectRef>
          <a:fontRef idx="minor"/>
        </p:style>
      </p:sp>
      <p:sp>
        <p:nvSpPr>
          <p:cNvPr id="1406" name="Line 33"/>
          <p:cNvSpPr/>
          <p:nvPr/>
        </p:nvSpPr>
        <p:spPr>
          <a:xfrm>
            <a:off x="7091280" y="2205000"/>
            <a:ext cx="1800" cy="576360"/>
          </a:xfrm>
          <a:prstGeom prst="line">
            <a:avLst/>
          </a:prstGeom>
          <a:ln w="38160">
            <a:solidFill>
              <a:srgbClr val="000000"/>
            </a:solidFill>
            <a:miter/>
          </a:ln>
        </p:spPr>
      </p:sp>
      <p:sp>
        <p:nvSpPr>
          <p:cNvPr id="1407" name="CustomShape 34"/>
          <p:cNvSpPr/>
          <p:nvPr/>
        </p:nvSpPr>
        <p:spPr>
          <a:xfrm>
            <a:off x="6129360" y="2859120"/>
            <a:ext cx="201168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Failure Group 3</a:t>
            </a:r>
            <a:endParaRPr/>
          </a:p>
        </p:txBody>
      </p:sp>
      <p:sp>
        <p:nvSpPr>
          <p:cNvPr id="1408" name="CustomShape 35"/>
          <p:cNvSpPr/>
          <p:nvPr/>
        </p:nvSpPr>
        <p:spPr>
          <a:xfrm>
            <a:off x="622764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409" name="CustomShape 36"/>
          <p:cNvSpPr/>
          <p:nvPr/>
        </p:nvSpPr>
        <p:spPr>
          <a:xfrm>
            <a:off x="6227640" y="465300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1</a:t>
            </a:r>
            <a:endParaRPr/>
          </a:p>
        </p:txBody>
      </p:sp>
      <p:sp>
        <p:nvSpPr>
          <p:cNvPr id="1410" name="CustomShape 37"/>
          <p:cNvSpPr/>
          <p:nvPr/>
        </p:nvSpPr>
        <p:spPr>
          <a:xfrm>
            <a:off x="7164360" y="4292640"/>
            <a:ext cx="787680" cy="1003680"/>
          </a:xfrm>
          <a:prstGeom prst="can">
            <a:avLst>
              <a:gd name="adj" fmla="val 13775"/>
            </a:avLst>
          </a:prstGeom>
          <a:gradFill>
            <a:gsLst>
              <a:gs pos="0">
                <a:srgbClr val="656565"/>
              </a:gs>
              <a:gs pos="50000">
                <a:srgbClr val="DDDDDD"/>
              </a:gs>
              <a:gs pos="100000">
                <a:srgbClr val="656565"/>
              </a:gs>
            </a:gsLst>
            <a:lin ang="10800000"/>
          </a:gradFill>
          <a:ln w="12600">
            <a:solidFill>
              <a:srgbClr val="000000"/>
            </a:solidFill>
            <a:miter/>
          </a:ln>
        </p:spPr>
        <p:style>
          <a:lnRef idx="0">
            <a:scrgbClr r="0" g="0" b="0"/>
          </a:lnRef>
          <a:fillRef idx="0">
            <a:scrgbClr r="0" g="0" b="0"/>
          </a:fillRef>
          <a:effectRef idx="0">
            <a:scrgbClr r="0" g="0" b="0"/>
          </a:effectRef>
          <a:fontRef idx="minor"/>
        </p:style>
      </p:sp>
      <p:sp>
        <p:nvSpPr>
          <p:cNvPr id="1411" name="CustomShape 38"/>
          <p:cNvSpPr/>
          <p:nvPr/>
        </p:nvSpPr>
        <p:spPr>
          <a:xfrm>
            <a:off x="7164360" y="4653000"/>
            <a:ext cx="786240" cy="3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b="1" strike="noStrike">
                <a:solidFill>
                  <a:srgbClr val="000000"/>
                </a:solidFill>
                <a:latin typeface="Arial"/>
                <a:ea typeface="DejaVu Sans"/>
              </a:rPr>
              <a:t>Disk 2</a:t>
            </a:r>
            <a:endParaRPr/>
          </a:p>
        </p:txBody>
      </p:sp>
      <p:sp>
        <p:nvSpPr>
          <p:cNvPr id="1412" name="Line 39"/>
          <p:cNvSpPr/>
          <p:nvPr/>
        </p:nvSpPr>
        <p:spPr>
          <a:xfrm>
            <a:off x="7064280" y="3284640"/>
            <a:ext cx="1800" cy="504720"/>
          </a:xfrm>
          <a:prstGeom prst="line">
            <a:avLst/>
          </a:prstGeom>
          <a:ln w="38160">
            <a:solidFill>
              <a:srgbClr val="000000"/>
            </a:solidFill>
            <a:miter/>
          </a:ln>
        </p:spPr>
      </p:sp>
      <p:sp>
        <p:nvSpPr>
          <p:cNvPr id="1413" name="Line 40"/>
          <p:cNvSpPr/>
          <p:nvPr/>
        </p:nvSpPr>
        <p:spPr>
          <a:xfrm>
            <a:off x="6630840" y="3789360"/>
            <a:ext cx="893880" cy="1440"/>
          </a:xfrm>
          <a:prstGeom prst="line">
            <a:avLst/>
          </a:prstGeom>
          <a:ln w="38160">
            <a:solidFill>
              <a:srgbClr val="000000"/>
            </a:solidFill>
            <a:miter/>
          </a:ln>
        </p:spPr>
      </p:sp>
      <p:sp>
        <p:nvSpPr>
          <p:cNvPr id="1414" name="Line 41"/>
          <p:cNvSpPr/>
          <p:nvPr/>
        </p:nvSpPr>
        <p:spPr>
          <a:xfrm>
            <a:off x="6630840" y="3789360"/>
            <a:ext cx="1800" cy="503280"/>
          </a:xfrm>
          <a:prstGeom prst="line">
            <a:avLst/>
          </a:prstGeom>
          <a:ln w="38160">
            <a:solidFill>
              <a:srgbClr val="000000"/>
            </a:solidFill>
            <a:miter/>
          </a:ln>
        </p:spPr>
      </p:sp>
      <p:sp>
        <p:nvSpPr>
          <p:cNvPr id="1415" name="Line 42"/>
          <p:cNvSpPr/>
          <p:nvPr/>
        </p:nvSpPr>
        <p:spPr>
          <a:xfrm>
            <a:off x="7567560" y="3789360"/>
            <a:ext cx="1800" cy="503280"/>
          </a:xfrm>
          <a:prstGeom prst="line">
            <a:avLst/>
          </a:prstGeom>
          <a:ln w="38160">
            <a:solidFill>
              <a:srgbClr val="000000"/>
            </a:solidFill>
            <a:miter/>
          </a:ln>
        </p:spPr>
      </p:sp>
    </p:spTree>
  </p:cSld>
  <p:clrMapOvr>
    <a:masterClrMapping/>
  </p:clrMapOvr>
  <p:transition advTm="27101"/>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8" name="CustomShape 1"/>
          <p:cNvSpPr/>
          <p:nvPr/>
        </p:nvSpPr>
        <p:spPr>
          <a:xfrm>
            <a:off x="228600" y="10440"/>
            <a:ext cx="8546760" cy="90108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buSzPct val="45000"/>
            </a:pPr>
            <a:r>
              <a:rPr lang="en-US" sz="2600" strike="noStrike" dirty="0">
                <a:solidFill>
                  <a:srgbClr val="000000"/>
                </a:solidFill>
                <a:latin typeface="Arial"/>
                <a:ea typeface="DejaVu Sans"/>
              </a:rPr>
              <a:t>Creating and dropping  disk </a:t>
            </a:r>
            <a:r>
              <a:rPr lang="en-US" sz="2600" strike="noStrike" dirty="0" smtClean="0">
                <a:solidFill>
                  <a:srgbClr val="000000"/>
                </a:solidFill>
                <a:latin typeface="Arial"/>
                <a:ea typeface="DejaVu Sans"/>
              </a:rPr>
              <a:t>group In External Redundancy </a:t>
            </a:r>
            <a:endParaRPr dirty="0"/>
          </a:p>
        </p:txBody>
      </p:sp>
      <p:sp>
        <p:nvSpPr>
          <p:cNvPr id="1439" name="CustomShape 2"/>
          <p:cNvSpPr/>
          <p:nvPr/>
        </p:nvSpPr>
        <p:spPr>
          <a:xfrm>
            <a:off x="761760" y="1196640"/>
            <a:ext cx="7997400" cy="42804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45000"/>
            </a:pPr>
            <a:r>
              <a:rPr lang="en-US" sz="2200" strike="noStrike" dirty="0">
                <a:solidFill>
                  <a:srgbClr val="000000"/>
                </a:solidFill>
                <a:latin typeface="Arial"/>
                <a:ea typeface="DejaVu Sans"/>
              </a:rPr>
              <a:t>Creating a disk group</a:t>
            </a:r>
            <a:r>
              <a:rPr lang="en-US" sz="3200" strike="noStrike" dirty="0">
                <a:solidFill>
                  <a:srgbClr val="000000"/>
                </a:solidFill>
                <a:latin typeface="Arial"/>
                <a:ea typeface="DejaVu Sans"/>
              </a:rPr>
              <a:t>:</a:t>
            </a:r>
            <a:endParaRPr dirty="0"/>
          </a:p>
        </p:txBody>
      </p:sp>
      <p:sp>
        <p:nvSpPr>
          <p:cNvPr id="1440" name="CustomShape 3"/>
          <p:cNvSpPr/>
          <p:nvPr/>
        </p:nvSpPr>
        <p:spPr>
          <a:xfrm>
            <a:off x="2050920" y="1666800"/>
            <a:ext cx="4678200" cy="820440"/>
          </a:xfrm>
          <a:prstGeom prst="rect">
            <a:avLst/>
          </a:prstGeom>
          <a:solidFill>
            <a:srgbClr val="DDDDDD"/>
          </a:solidFill>
          <a:ln>
            <a:noFill/>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dirty="0">
                <a:solidFill>
                  <a:srgbClr val="000000"/>
                </a:solidFill>
                <a:latin typeface="Arial"/>
                <a:ea typeface="DejaVu Sans"/>
              </a:rPr>
              <a:t>CREATE DISKGROUP diskgroup1 </a:t>
            </a:r>
            <a:endParaRPr dirty="0"/>
          </a:p>
          <a:p>
            <a:r>
              <a:rPr lang="en-US" sz="1600" b="1" strike="noStrike" dirty="0">
                <a:solidFill>
                  <a:srgbClr val="000000"/>
                </a:solidFill>
                <a:latin typeface="Arial"/>
                <a:ea typeface="DejaVu Sans"/>
              </a:rPr>
              <a:t>EXTERNAL REDUNDANCY</a:t>
            </a:r>
            <a:endParaRPr dirty="0"/>
          </a:p>
          <a:p>
            <a:pPr>
              <a:lnSpc>
                <a:spcPct val="100000"/>
              </a:lnSpc>
            </a:pPr>
            <a:r>
              <a:rPr lang="en-US" sz="1600" b="1" strike="noStrike" dirty="0">
                <a:solidFill>
                  <a:srgbClr val="000000"/>
                </a:solidFill>
                <a:latin typeface="Arial"/>
                <a:ea typeface="DejaVu Sans"/>
              </a:rPr>
              <a:t>DISK '/dev/</a:t>
            </a:r>
            <a:r>
              <a:rPr lang="en-US" sz="1600" b="1" strike="noStrike" dirty="0" err="1">
                <a:solidFill>
                  <a:srgbClr val="000000"/>
                </a:solidFill>
                <a:latin typeface="Arial"/>
                <a:ea typeface="DejaVu Sans"/>
              </a:rPr>
              <a:t>oracleasm</a:t>
            </a:r>
            <a:r>
              <a:rPr lang="en-US" sz="1600" b="1" strike="noStrike" dirty="0">
                <a:solidFill>
                  <a:srgbClr val="000000"/>
                </a:solidFill>
                <a:latin typeface="Arial"/>
                <a:ea typeface="DejaVu Sans"/>
              </a:rPr>
              <a:t>/disks/VOL1';</a:t>
            </a:r>
            <a:endParaRPr dirty="0"/>
          </a:p>
        </p:txBody>
      </p:sp>
      <p:sp>
        <p:nvSpPr>
          <p:cNvPr id="1441" name="CustomShape 4"/>
          <p:cNvSpPr/>
          <p:nvPr/>
        </p:nvSpPr>
        <p:spPr>
          <a:xfrm>
            <a:off x="755640" y="2708280"/>
            <a:ext cx="7997400" cy="42804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pPr>
            <a:r>
              <a:rPr lang="en-US" sz="2200" strike="noStrike" dirty="0">
                <a:solidFill>
                  <a:srgbClr val="000000"/>
                </a:solidFill>
                <a:latin typeface="Arial"/>
                <a:ea typeface="DejaVu Sans"/>
              </a:rPr>
              <a:t>Dropping a disk group:</a:t>
            </a:r>
            <a:endParaRPr dirty="0"/>
          </a:p>
        </p:txBody>
      </p:sp>
      <p:sp>
        <p:nvSpPr>
          <p:cNvPr id="1442" name="CustomShape 5"/>
          <p:cNvSpPr/>
          <p:nvPr/>
        </p:nvSpPr>
        <p:spPr>
          <a:xfrm>
            <a:off x="2050920" y="3068640"/>
            <a:ext cx="4678200" cy="577080"/>
          </a:xfrm>
          <a:prstGeom prst="rect">
            <a:avLst/>
          </a:prstGeom>
          <a:solidFill>
            <a:srgbClr val="DDDDDD"/>
          </a:solidFill>
          <a:ln>
            <a:noFill/>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dirty="0">
                <a:solidFill>
                  <a:srgbClr val="000000"/>
                </a:solidFill>
                <a:latin typeface="Arial"/>
                <a:ea typeface="DejaVu Sans"/>
              </a:rPr>
              <a:t>DROP DISKGROUP diskgroup1 </a:t>
            </a:r>
            <a:endParaRPr dirty="0"/>
          </a:p>
          <a:p>
            <a:pPr>
              <a:lnSpc>
                <a:spcPct val="100000"/>
              </a:lnSpc>
            </a:pPr>
            <a:r>
              <a:rPr lang="en-US" sz="1600" b="1" strike="noStrike" dirty="0">
                <a:solidFill>
                  <a:srgbClr val="000000"/>
                </a:solidFill>
                <a:latin typeface="Arial"/>
                <a:ea typeface="DejaVu Sans"/>
              </a:rPr>
              <a:t>INCLUDING CONTENTS</a:t>
            </a:r>
            <a:endParaRPr dirty="0"/>
          </a:p>
        </p:txBody>
      </p:sp>
    </p:spTree>
  </p:cSld>
  <p:clrMapOvr>
    <a:masterClrMapping/>
  </p:clrMapOvr>
  <p:transition advTm="36854"/>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 name="CustomShape 1"/>
          <p:cNvSpPr/>
          <p:nvPr/>
        </p:nvSpPr>
        <p:spPr>
          <a:xfrm>
            <a:off x="761760" y="75960"/>
            <a:ext cx="7998120" cy="901800"/>
          </a:xfrm>
          <a:prstGeom prst="rect">
            <a:avLst/>
          </a:prstGeom>
          <a:noFill/>
          <a:ln>
            <a:noFill/>
          </a:ln>
        </p:spPr>
        <p:style>
          <a:lnRef idx="0">
            <a:scrgbClr r="0" g="0" b="0"/>
          </a:lnRef>
          <a:fillRef idx="0">
            <a:scrgbClr r="0" g="0" b="0"/>
          </a:fillRef>
          <a:effectRef idx="0">
            <a:scrgbClr r="0" g="0" b="0"/>
          </a:effectRef>
          <a:fontRef idx="minor"/>
        </p:style>
        <p:txBody>
          <a:bodyPr lIns="0" tIns="46800" rIns="0" bIns="0" anchor="b"/>
          <a:lstStyle/>
          <a:p>
            <a:pPr algn="ctr">
              <a:lnSpc>
                <a:spcPct val="100000"/>
              </a:lnSpc>
            </a:pPr>
            <a:r>
              <a:rPr lang="en-US" sz="2600" strike="noStrike">
                <a:solidFill>
                  <a:srgbClr val="000000"/>
                </a:solidFill>
                <a:latin typeface="Arial"/>
                <a:ea typeface="DejaVu Sans"/>
              </a:rPr>
              <a:t>Disk administration</a:t>
            </a:r>
            <a:endParaRPr/>
          </a:p>
        </p:txBody>
      </p:sp>
      <p:sp>
        <p:nvSpPr>
          <p:cNvPr id="1444" name="CustomShape 2"/>
          <p:cNvSpPr/>
          <p:nvPr/>
        </p:nvSpPr>
        <p:spPr>
          <a:xfrm>
            <a:off x="761760" y="1196640"/>
            <a:ext cx="7998120" cy="42876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75000"/>
              <a:buFont typeface="Wingdings" charset="2"/>
              <a:buChar char=""/>
            </a:pPr>
            <a:r>
              <a:rPr lang="en-US" sz="2200" strike="noStrike">
                <a:solidFill>
                  <a:srgbClr val="000000"/>
                </a:solidFill>
                <a:latin typeface="Arial"/>
                <a:ea typeface="DejaVu Sans"/>
              </a:rPr>
              <a:t>Adding a disk</a:t>
            </a:r>
            <a:endParaRPr/>
          </a:p>
        </p:txBody>
      </p:sp>
      <p:sp>
        <p:nvSpPr>
          <p:cNvPr id="1445" name="CustomShape 3"/>
          <p:cNvSpPr/>
          <p:nvPr/>
        </p:nvSpPr>
        <p:spPr>
          <a:xfrm>
            <a:off x="2050920" y="1666800"/>
            <a:ext cx="4678920" cy="821160"/>
          </a:xfrm>
          <a:prstGeom prst="rect">
            <a:avLst/>
          </a:prstGeom>
          <a:solidFill>
            <a:srgbClr val="DDDDDD"/>
          </a:solidFill>
          <a:ln>
            <a:noFill/>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dirty="0">
                <a:solidFill>
                  <a:srgbClr val="000000"/>
                </a:solidFill>
                <a:latin typeface="Arial"/>
                <a:ea typeface="DejaVu Sans"/>
              </a:rPr>
              <a:t>ALTER DISKGROUP diskgroup1 </a:t>
            </a:r>
            <a:endParaRPr dirty="0"/>
          </a:p>
          <a:p>
            <a:r>
              <a:rPr lang="en-US" sz="1600" b="1" strike="noStrike" dirty="0">
                <a:solidFill>
                  <a:srgbClr val="000000"/>
                </a:solidFill>
                <a:latin typeface="Arial"/>
                <a:ea typeface="DejaVu Sans"/>
              </a:rPr>
              <a:t>ADD DISK '/dev/</a:t>
            </a:r>
            <a:r>
              <a:rPr lang="en-US" sz="1600" b="1" strike="noStrike" dirty="0" err="1">
                <a:solidFill>
                  <a:srgbClr val="000000"/>
                </a:solidFill>
                <a:latin typeface="Arial"/>
                <a:ea typeface="DejaVu Sans"/>
              </a:rPr>
              <a:t>oracleasm</a:t>
            </a:r>
            <a:r>
              <a:rPr lang="en-US" sz="1600" b="1" strike="noStrike" dirty="0">
                <a:solidFill>
                  <a:srgbClr val="000000"/>
                </a:solidFill>
                <a:latin typeface="Arial"/>
                <a:ea typeface="DejaVu Sans"/>
              </a:rPr>
              <a:t>/disks/VOL2' </a:t>
            </a:r>
            <a:endParaRPr dirty="0"/>
          </a:p>
          <a:p>
            <a:pPr>
              <a:lnSpc>
                <a:spcPct val="100000"/>
              </a:lnSpc>
            </a:pPr>
            <a:r>
              <a:rPr lang="en-US" sz="1600" b="1" strike="noStrike" dirty="0">
                <a:solidFill>
                  <a:srgbClr val="000000"/>
                </a:solidFill>
                <a:latin typeface="Arial"/>
                <a:ea typeface="DejaVu Sans"/>
              </a:rPr>
              <a:t>REBALANCE POWER 0;</a:t>
            </a:r>
            <a:endParaRPr dirty="0"/>
          </a:p>
        </p:txBody>
      </p:sp>
      <p:sp>
        <p:nvSpPr>
          <p:cNvPr id="1446" name="CustomShape 4"/>
          <p:cNvSpPr/>
          <p:nvPr/>
        </p:nvSpPr>
        <p:spPr>
          <a:xfrm>
            <a:off x="755640" y="2709720"/>
            <a:ext cx="7998120" cy="42912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75000"/>
              <a:buFont typeface="Wingdings" charset="2"/>
              <a:buChar char=""/>
            </a:pPr>
            <a:r>
              <a:rPr lang="en-US" sz="2200" strike="noStrike">
                <a:solidFill>
                  <a:srgbClr val="000000"/>
                </a:solidFill>
                <a:latin typeface="Arial"/>
                <a:ea typeface="DejaVu Sans"/>
              </a:rPr>
              <a:t>Dropping a disk:</a:t>
            </a:r>
            <a:endParaRPr/>
          </a:p>
        </p:txBody>
      </p:sp>
      <p:sp>
        <p:nvSpPr>
          <p:cNvPr id="1447" name="CustomShape 5"/>
          <p:cNvSpPr/>
          <p:nvPr/>
        </p:nvSpPr>
        <p:spPr>
          <a:xfrm>
            <a:off x="2050920" y="3108240"/>
            <a:ext cx="4678920" cy="821160"/>
          </a:xfrm>
          <a:prstGeom prst="rect">
            <a:avLst/>
          </a:prstGeom>
          <a:solidFill>
            <a:srgbClr val="DDDDDD"/>
          </a:solidFill>
          <a:ln>
            <a:noFill/>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dirty="0">
                <a:solidFill>
                  <a:srgbClr val="000000"/>
                </a:solidFill>
                <a:latin typeface="Arial"/>
                <a:ea typeface="DejaVu Sans"/>
              </a:rPr>
              <a:t>ALTER DISKGROUP diskgroup1 </a:t>
            </a:r>
            <a:endParaRPr dirty="0"/>
          </a:p>
          <a:p>
            <a:r>
              <a:rPr lang="en-US" sz="1600" b="1" strike="noStrike" dirty="0">
                <a:solidFill>
                  <a:srgbClr val="000000"/>
                </a:solidFill>
                <a:latin typeface="Arial"/>
                <a:ea typeface="DejaVu Sans"/>
              </a:rPr>
              <a:t>DROP DISK 'DISKGROUP1_0002' </a:t>
            </a:r>
            <a:endParaRPr dirty="0"/>
          </a:p>
          <a:p>
            <a:pPr>
              <a:lnSpc>
                <a:spcPct val="100000"/>
              </a:lnSpc>
            </a:pPr>
            <a:r>
              <a:rPr lang="en-US" sz="1600" b="1" strike="noStrike" dirty="0">
                <a:solidFill>
                  <a:srgbClr val="000000"/>
                </a:solidFill>
                <a:latin typeface="Arial"/>
                <a:ea typeface="DejaVu Sans"/>
              </a:rPr>
              <a:t>REBALANCE POWER 0;</a:t>
            </a:r>
            <a:endParaRPr dirty="0"/>
          </a:p>
        </p:txBody>
      </p:sp>
      <p:sp>
        <p:nvSpPr>
          <p:cNvPr id="1448" name="CustomShape 6"/>
          <p:cNvSpPr/>
          <p:nvPr/>
        </p:nvSpPr>
        <p:spPr>
          <a:xfrm>
            <a:off x="755640" y="4149720"/>
            <a:ext cx="7998120" cy="428760"/>
          </a:xfrm>
          <a:prstGeom prst="rect">
            <a:avLst/>
          </a:prstGeom>
          <a:noFill/>
          <a:ln>
            <a:noFill/>
          </a:ln>
        </p:spPr>
        <p:style>
          <a:lnRef idx="0">
            <a:scrgbClr r="0" g="0" b="0"/>
          </a:lnRef>
          <a:fillRef idx="0">
            <a:scrgbClr r="0" g="0" b="0"/>
          </a:fillRef>
          <a:effectRef idx="0">
            <a:scrgbClr r="0" g="0" b="0"/>
          </a:effectRef>
          <a:fontRef idx="minor"/>
        </p:style>
        <p:txBody>
          <a:bodyPr lIns="0" tIns="0" rIns="90000" bIns="46800"/>
          <a:lstStyle/>
          <a:p>
            <a:pPr>
              <a:lnSpc>
                <a:spcPct val="100000"/>
              </a:lnSpc>
              <a:buSzPct val="75000"/>
              <a:buFont typeface="Wingdings" charset="2"/>
              <a:buChar char=""/>
            </a:pPr>
            <a:r>
              <a:rPr lang="en-US" sz="2200" strike="noStrike">
                <a:solidFill>
                  <a:srgbClr val="000000"/>
                </a:solidFill>
                <a:latin typeface="Arial"/>
                <a:ea typeface="DejaVu Sans"/>
              </a:rPr>
              <a:t>Rebalancing a disk group:</a:t>
            </a:r>
            <a:endParaRPr/>
          </a:p>
        </p:txBody>
      </p:sp>
      <p:sp>
        <p:nvSpPr>
          <p:cNvPr id="1449" name="CustomShape 7"/>
          <p:cNvSpPr/>
          <p:nvPr/>
        </p:nvSpPr>
        <p:spPr>
          <a:xfrm>
            <a:off x="2050920" y="4548240"/>
            <a:ext cx="4678920" cy="577800"/>
          </a:xfrm>
          <a:prstGeom prst="rect">
            <a:avLst/>
          </a:prstGeom>
          <a:solidFill>
            <a:srgbClr val="DDDDDD"/>
          </a:solidFill>
          <a:ln>
            <a:noFill/>
          </a:ln>
        </p:spPr>
        <p:style>
          <a:lnRef idx="0">
            <a:scrgbClr r="0" g="0" b="0"/>
          </a:lnRef>
          <a:fillRef idx="0">
            <a:scrgbClr r="0" g="0" b="0"/>
          </a:fillRef>
          <a:effectRef idx="0">
            <a:scrgbClr r="0" g="0" b="0"/>
          </a:effectRef>
          <a:fontRef idx="minor"/>
        </p:style>
        <p:txBody>
          <a:bodyPr lIns="90000" tIns="46800" rIns="90000" bIns="46800"/>
          <a:lstStyle/>
          <a:p>
            <a:r>
              <a:rPr lang="en-US" sz="1600" b="1" strike="noStrike">
                <a:solidFill>
                  <a:srgbClr val="000000"/>
                </a:solidFill>
                <a:latin typeface="Arial"/>
                <a:ea typeface="DejaVu Sans"/>
              </a:rPr>
              <a:t>ALTER DISKGROUP diskgroup1 </a:t>
            </a:r>
            <a:endParaRPr/>
          </a:p>
          <a:p>
            <a:pPr>
              <a:lnSpc>
                <a:spcPct val="100000"/>
              </a:lnSpc>
            </a:pPr>
            <a:r>
              <a:rPr lang="en-US" sz="1600" b="1" strike="noStrike">
                <a:solidFill>
                  <a:srgbClr val="000000"/>
                </a:solidFill>
                <a:latin typeface="Arial"/>
                <a:ea typeface="DejaVu Sans"/>
              </a:rPr>
              <a:t>REBALANCE POWER 3;</a:t>
            </a:r>
            <a:endParaRPr/>
          </a:p>
        </p:txBody>
      </p:sp>
    </p:spTree>
  </p:cSld>
  <p:clrMapOvr>
    <a:masterClrMapping/>
  </p:clrMapOvr>
  <p:transition advTm="96191"/>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0" name="CustomShape 1"/>
          <p:cNvSpPr/>
          <p:nvPr/>
        </p:nvSpPr>
        <p:spPr>
          <a:xfrm>
            <a:off x="888840" y="533520"/>
            <a:ext cx="7311600" cy="87264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lnSpc>
                <a:spcPct val="100000"/>
              </a:lnSpc>
              <a:buSzPct val="45000"/>
            </a:pPr>
            <a:r>
              <a:rPr lang="en-US" sz="2600" strike="noStrike" dirty="0">
                <a:solidFill>
                  <a:srgbClr val="000000"/>
                </a:solidFill>
                <a:latin typeface="Arial"/>
                <a:ea typeface="DejaVu Sans"/>
              </a:rPr>
              <a:t>Create or Delete Disk </a:t>
            </a:r>
            <a:r>
              <a:rPr lang="en-US" sz="2600" strike="noStrike" dirty="0" smtClean="0">
                <a:solidFill>
                  <a:srgbClr val="000000"/>
                </a:solidFill>
                <a:latin typeface="Arial"/>
                <a:ea typeface="DejaVu Sans"/>
              </a:rPr>
              <a:t>Groups In Normal Redundancy</a:t>
            </a:r>
            <a:endParaRPr dirty="0"/>
          </a:p>
        </p:txBody>
      </p:sp>
      <p:sp>
        <p:nvSpPr>
          <p:cNvPr id="1451" name="CustomShape 2"/>
          <p:cNvSpPr/>
          <p:nvPr/>
        </p:nvSpPr>
        <p:spPr>
          <a:xfrm>
            <a:off x="762000" y="1554120"/>
            <a:ext cx="7464000" cy="3825360"/>
          </a:xfrm>
          <a:prstGeom prst="rect">
            <a:avLst/>
          </a:prstGeom>
          <a:solidFill>
            <a:srgbClr val="CCCCCC"/>
          </a:solidFill>
          <a:ln w="28440">
            <a:solidFill>
              <a:srgbClr val="000000"/>
            </a:solidFill>
            <a:miter/>
          </a:ln>
        </p:spPr>
        <p:style>
          <a:lnRef idx="0">
            <a:scrgbClr r="0" g="0" b="0"/>
          </a:lnRef>
          <a:fillRef idx="0">
            <a:scrgbClr r="0" g="0" b="0"/>
          </a:fillRef>
          <a:effectRef idx="0">
            <a:scrgbClr r="0" g="0" b="0"/>
          </a:effectRef>
          <a:fontRef idx="minor"/>
        </p:style>
        <p:txBody>
          <a:bodyPr lIns="92160" tIns="9000" rIns="92160" bIns="9000" anchor="ctr"/>
          <a:lstStyle/>
          <a:p>
            <a:pPr>
              <a:lnSpc>
                <a:spcPct val="100000"/>
              </a:lnSpc>
            </a:pPr>
            <a:r>
              <a:rPr lang="en-US" sz="2000" strike="noStrike" dirty="0">
                <a:solidFill>
                  <a:srgbClr val="000000"/>
                </a:solidFill>
                <a:latin typeface="Courier New"/>
                <a:ea typeface="DejaVu Sans"/>
              </a:rPr>
              <a:t>CREATE DISKGROUP </a:t>
            </a:r>
            <a:r>
              <a:rPr lang="en-US" sz="2000" strike="noStrike" dirty="0" err="1">
                <a:solidFill>
                  <a:srgbClr val="000000"/>
                </a:solidFill>
                <a:latin typeface="Courier New"/>
                <a:ea typeface="DejaVu Sans"/>
              </a:rPr>
              <a:t>dgroupA</a:t>
            </a:r>
            <a:r>
              <a:rPr lang="en-US" sz="2000" strike="noStrike" dirty="0">
                <a:solidFill>
                  <a:srgbClr val="000000"/>
                </a:solidFill>
                <a:latin typeface="Courier New"/>
                <a:ea typeface="DejaVu Sans"/>
              </a:rPr>
              <a:t> NORMAL REDUNDANCY  </a:t>
            </a:r>
            <a:endParaRPr dirty="0"/>
          </a:p>
          <a:p>
            <a:pPr>
              <a:lnSpc>
                <a:spcPct val="100000"/>
              </a:lnSpc>
            </a:pPr>
            <a:r>
              <a:rPr lang="en-US" sz="2000" strike="noStrike" dirty="0">
                <a:solidFill>
                  <a:srgbClr val="000000"/>
                </a:solidFill>
                <a:latin typeface="Courier New"/>
                <a:ea typeface="DejaVu Sans"/>
              </a:rPr>
              <a:t>FAILGROUP controller1 DISK</a:t>
            </a:r>
            <a:endParaRPr dirty="0"/>
          </a:p>
          <a:p>
            <a:pPr>
              <a:lnSpc>
                <a:spcPct val="100000"/>
              </a:lnSpc>
            </a:pPr>
            <a:r>
              <a:rPr lang="en-US" sz="2000" strike="noStrike" dirty="0">
                <a:solidFill>
                  <a:srgbClr val="000000"/>
                </a:solidFill>
                <a:latin typeface="Courier New"/>
                <a:ea typeface="DejaVu Sans"/>
              </a:rPr>
              <a:t>   '/devices/A1' </a:t>
            </a:r>
            <a:endParaRPr dirty="0"/>
          </a:p>
          <a:p>
            <a:pPr>
              <a:lnSpc>
                <a:spcPct val="100000"/>
              </a:lnSpc>
            </a:pPr>
            <a:r>
              <a:rPr lang="en-US" sz="2000" strike="noStrike" dirty="0">
                <a:solidFill>
                  <a:srgbClr val="000000"/>
                </a:solidFill>
                <a:latin typeface="Courier New"/>
                <a:ea typeface="DejaVu Sans"/>
              </a:rPr>
              <a:t>   '/devices/A2',</a:t>
            </a:r>
            <a:endParaRPr dirty="0"/>
          </a:p>
          <a:p>
            <a:pPr>
              <a:lnSpc>
                <a:spcPct val="100000"/>
              </a:lnSpc>
            </a:pPr>
            <a:r>
              <a:rPr lang="en-US" sz="2000" strike="noStrike" dirty="0">
                <a:solidFill>
                  <a:srgbClr val="000000"/>
                </a:solidFill>
                <a:latin typeface="Courier New"/>
                <a:ea typeface="DejaVu Sans"/>
              </a:rPr>
              <a:t>   </a:t>
            </a:r>
            <a:endParaRPr dirty="0"/>
          </a:p>
          <a:p>
            <a:pPr>
              <a:lnSpc>
                <a:spcPct val="100000"/>
              </a:lnSpc>
            </a:pPr>
            <a:r>
              <a:rPr lang="en-US" sz="2000" strike="noStrike" dirty="0">
                <a:solidFill>
                  <a:srgbClr val="000000"/>
                </a:solidFill>
                <a:latin typeface="Courier New"/>
                <a:ea typeface="DejaVu Sans"/>
              </a:rPr>
              <a:t>FAILGROUP controller2 DISK</a:t>
            </a:r>
            <a:endParaRPr dirty="0"/>
          </a:p>
          <a:p>
            <a:pPr>
              <a:lnSpc>
                <a:spcPct val="100000"/>
              </a:lnSpc>
            </a:pPr>
            <a:r>
              <a:rPr lang="en-US" sz="2000" strike="noStrike" dirty="0">
                <a:solidFill>
                  <a:srgbClr val="000000"/>
                </a:solidFill>
                <a:latin typeface="Courier New"/>
                <a:ea typeface="DejaVu Sans"/>
              </a:rPr>
              <a:t>   '/devices/B1',</a:t>
            </a:r>
            <a:endParaRPr dirty="0"/>
          </a:p>
          <a:p>
            <a:pPr>
              <a:lnSpc>
                <a:spcPct val="100000"/>
              </a:lnSpc>
            </a:pPr>
            <a:r>
              <a:rPr lang="en-US" sz="2000" strike="noStrike" dirty="0">
                <a:solidFill>
                  <a:srgbClr val="000000"/>
                </a:solidFill>
                <a:latin typeface="Courier New"/>
                <a:ea typeface="DejaVu Sans"/>
              </a:rPr>
              <a:t>   '/devices/B2',</a:t>
            </a:r>
            <a:endParaRPr dirty="0"/>
          </a:p>
          <a:p>
            <a:pPr>
              <a:lnSpc>
                <a:spcPct val="100000"/>
              </a:lnSpc>
            </a:pPr>
            <a:r>
              <a:rPr lang="en-US" sz="2000" strike="noStrike" dirty="0">
                <a:solidFill>
                  <a:srgbClr val="000000"/>
                </a:solidFill>
                <a:latin typeface="Courier New"/>
                <a:ea typeface="DejaVu Sans"/>
              </a:rPr>
              <a:t>   ;</a:t>
            </a:r>
            <a:endParaRPr dirty="0"/>
          </a:p>
        </p:txBody>
      </p:sp>
      <p:sp>
        <p:nvSpPr>
          <p:cNvPr id="1452" name="CustomShape 3"/>
          <p:cNvSpPr/>
          <p:nvPr/>
        </p:nvSpPr>
        <p:spPr>
          <a:xfrm>
            <a:off x="914400" y="5567400"/>
            <a:ext cx="7311600" cy="574200"/>
          </a:xfrm>
          <a:prstGeom prst="rect">
            <a:avLst/>
          </a:prstGeom>
          <a:solidFill>
            <a:srgbClr val="CCCCCC"/>
          </a:solidFill>
          <a:ln w="28440">
            <a:solidFill>
              <a:srgbClr val="000000"/>
            </a:solidFill>
            <a:miter/>
          </a:ln>
        </p:spPr>
        <p:style>
          <a:lnRef idx="0">
            <a:scrgbClr r="0" g="0" b="0"/>
          </a:lnRef>
          <a:fillRef idx="0">
            <a:scrgbClr r="0" g="0" b="0"/>
          </a:fillRef>
          <a:effectRef idx="0">
            <a:scrgbClr r="0" g="0" b="0"/>
          </a:effectRef>
          <a:fontRef idx="minor"/>
        </p:style>
        <p:txBody>
          <a:bodyPr lIns="92160" tIns="9000" rIns="92160" bIns="9000" anchor="ctr"/>
          <a:lstStyle/>
          <a:p>
            <a:pPr>
              <a:lnSpc>
                <a:spcPct val="100000"/>
              </a:lnSpc>
            </a:pPr>
            <a:r>
              <a:rPr lang="en-US" sz="2000" strike="noStrike">
                <a:solidFill>
                  <a:srgbClr val="000000"/>
                </a:solidFill>
                <a:latin typeface="Courier New"/>
                <a:ea typeface="DejaVu Sans"/>
              </a:rPr>
              <a:t>DROP DISKGROUP dgroupA INCLUDING CONTENTS;</a:t>
            </a:r>
            <a:endParaRPr/>
          </a:p>
        </p:txBody>
      </p:sp>
    </p:spTree>
  </p:cSld>
  <p:clrMapOvr>
    <a:masterClrMapping/>
  </p:clrMapOvr>
  <p:transition advTm="21483"/>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3" name="CustomShape 1"/>
          <p:cNvSpPr/>
          <p:nvPr/>
        </p:nvSpPr>
        <p:spPr>
          <a:xfrm>
            <a:off x="888840" y="533520"/>
            <a:ext cx="7311600" cy="60948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lnSpc>
                <a:spcPct val="100000"/>
              </a:lnSpc>
              <a:buSzPct val="45000"/>
            </a:pPr>
            <a:r>
              <a:rPr lang="en-US" sz="2600" strike="noStrike" dirty="0">
                <a:solidFill>
                  <a:srgbClr val="000000"/>
                </a:solidFill>
                <a:latin typeface="Arial"/>
                <a:ea typeface="DejaVu Sans"/>
              </a:rPr>
              <a:t>ASMCMD Utility</a:t>
            </a:r>
            <a:endParaRPr dirty="0"/>
          </a:p>
        </p:txBody>
      </p:sp>
      <p:pic>
        <p:nvPicPr>
          <p:cNvPr id="1454" name="Picture 1453"/>
          <p:cNvPicPr/>
          <p:nvPr/>
        </p:nvPicPr>
        <p:blipFill>
          <a:blip r:embed="rId3" cstate="print"/>
          <a:stretch/>
        </p:blipFill>
        <p:spPr>
          <a:xfrm>
            <a:off x="381000" y="1295400"/>
            <a:ext cx="8382000" cy="5257800"/>
          </a:xfrm>
          <a:prstGeom prst="rect">
            <a:avLst/>
          </a:prstGeom>
          <a:ln>
            <a:noFill/>
          </a:ln>
        </p:spPr>
      </p:pic>
    </p:spTree>
  </p:cSld>
  <p:clrMapOvr>
    <a:masterClrMapping/>
  </p:clrMapOvr>
  <p:transition advTm="11904"/>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0" name="Picture 1259"/>
          <p:cNvPicPr/>
          <p:nvPr/>
        </p:nvPicPr>
        <p:blipFill>
          <a:blip r:embed="rId2" cstate="print"/>
          <a:stretch/>
        </p:blipFill>
        <p:spPr>
          <a:xfrm>
            <a:off x="609600" y="457200"/>
            <a:ext cx="8077200" cy="5394240"/>
          </a:xfrm>
          <a:prstGeom prst="rect">
            <a:avLst/>
          </a:prstGeom>
          <a:ln>
            <a:noFill/>
          </a:ln>
        </p:spPr>
      </p:pic>
    </p:spTree>
  </p:cSld>
  <p:clrMapOvr>
    <a:masterClrMapping/>
  </p:clrMapOvr>
  <p:transition spd="med" advTm="25201">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 name="CustomShape 1"/>
          <p:cNvSpPr/>
          <p:nvPr/>
        </p:nvSpPr>
        <p:spPr>
          <a:xfrm>
            <a:off x="-17640" y="365760"/>
            <a:ext cx="9246240" cy="49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sz="2000" dirty="0"/>
          </a:p>
          <a:p>
            <a:r>
              <a:rPr lang="en-US" sz="2000" strike="noStrike" dirty="0" smtClean="0">
                <a:solidFill>
                  <a:srgbClr val="000000"/>
                </a:solidFill>
                <a:latin typeface="Arial"/>
                <a:ea typeface="DejaVu Sans"/>
              </a:rPr>
              <a:t>1. Database instance will issue request to </a:t>
            </a:r>
            <a:r>
              <a:rPr lang="en-US" sz="2000" strike="noStrike" dirty="0">
                <a:solidFill>
                  <a:srgbClr val="000000"/>
                </a:solidFill>
                <a:latin typeface="Arial"/>
                <a:ea typeface="DejaVu Sans"/>
              </a:rPr>
              <a:t>open </a:t>
            </a:r>
            <a:r>
              <a:rPr lang="en-US" sz="2000" strike="noStrike" dirty="0" smtClean="0">
                <a:solidFill>
                  <a:srgbClr val="000000"/>
                </a:solidFill>
                <a:latin typeface="Arial"/>
                <a:ea typeface="DejaVu Sans"/>
              </a:rPr>
              <a:t> </a:t>
            </a:r>
            <a:r>
              <a:rPr lang="en-US" sz="2000" strike="noStrike" dirty="0">
                <a:solidFill>
                  <a:srgbClr val="000000"/>
                </a:solidFill>
                <a:latin typeface="Arial"/>
                <a:ea typeface="DejaVu Sans"/>
              </a:rPr>
              <a:t>a database file</a:t>
            </a:r>
            <a:endParaRPr sz="2000" dirty="0"/>
          </a:p>
          <a:p>
            <a:r>
              <a:rPr lang="en-US" sz="2000" dirty="0" smtClean="0">
                <a:solidFill>
                  <a:srgbClr val="000000"/>
                </a:solidFill>
                <a:latin typeface="Arial"/>
                <a:ea typeface="DejaVu Sans"/>
              </a:rPr>
              <a:t>2</a:t>
            </a:r>
            <a:r>
              <a:rPr lang="en-US" sz="2000" strike="noStrike" dirty="0" smtClean="0">
                <a:solidFill>
                  <a:srgbClr val="000000"/>
                </a:solidFill>
                <a:latin typeface="Arial"/>
                <a:ea typeface="DejaVu Sans"/>
              </a:rPr>
              <a:t>. </a:t>
            </a:r>
            <a:r>
              <a:rPr lang="en-US" sz="2000" strike="noStrike" dirty="0">
                <a:solidFill>
                  <a:srgbClr val="000000"/>
                </a:solidFill>
                <a:latin typeface="Arial"/>
                <a:ea typeface="DejaVu Sans"/>
              </a:rPr>
              <a:t>ASM sends the extent map for the file to database instance.  </a:t>
            </a:r>
            <a:endParaRPr lang="en-US" sz="2000" strike="noStrike" dirty="0" smtClean="0">
              <a:solidFill>
                <a:srgbClr val="000000"/>
              </a:solidFill>
              <a:latin typeface="Arial"/>
              <a:ea typeface="DejaVu Sans"/>
            </a:endParaRPr>
          </a:p>
          <a:p>
            <a:r>
              <a:rPr lang="en-US" sz="2000" strike="noStrike" dirty="0" smtClean="0">
                <a:solidFill>
                  <a:srgbClr val="000000"/>
                </a:solidFill>
                <a:latin typeface="Arial"/>
                <a:ea typeface="DejaVu Sans"/>
              </a:rPr>
              <a:t>Starting with </a:t>
            </a:r>
            <a:r>
              <a:rPr lang="en-US" sz="2000" strike="noStrike" dirty="0">
                <a:solidFill>
                  <a:srgbClr val="000000"/>
                </a:solidFill>
                <a:latin typeface="Arial"/>
                <a:ea typeface="DejaVu Sans"/>
              </a:rPr>
              <a:t>11g, the RDBMS only receives first 60 extents </a:t>
            </a:r>
            <a:endParaRPr sz="2000" dirty="0"/>
          </a:p>
          <a:p>
            <a:r>
              <a:rPr lang="en-US" sz="2000" strike="noStrike" dirty="0">
                <a:solidFill>
                  <a:srgbClr val="000000"/>
                </a:solidFill>
                <a:latin typeface="Arial"/>
                <a:ea typeface="DejaVu Sans"/>
              </a:rPr>
              <a:t>the remaining extents in the extent map are  paged in on demand, </a:t>
            </a:r>
            <a:endParaRPr sz="2000" dirty="0"/>
          </a:p>
          <a:p>
            <a:r>
              <a:rPr lang="en-US" sz="2000" strike="noStrike" dirty="0">
                <a:solidFill>
                  <a:srgbClr val="000000"/>
                </a:solidFill>
                <a:latin typeface="Arial"/>
                <a:ea typeface="DejaVu Sans"/>
              </a:rPr>
              <a:t>providing a faster open</a:t>
            </a:r>
            <a:endParaRPr sz="2000" dirty="0"/>
          </a:p>
          <a:p>
            <a:r>
              <a:rPr lang="en-US" sz="2000" strike="noStrike" dirty="0" smtClean="0">
                <a:solidFill>
                  <a:srgbClr val="000000"/>
                </a:solidFill>
                <a:latin typeface="Arial"/>
                <a:ea typeface="DejaVu Sans"/>
              </a:rPr>
              <a:t>2. </a:t>
            </a:r>
            <a:r>
              <a:rPr lang="en-US" sz="2000" strike="noStrike" dirty="0">
                <a:solidFill>
                  <a:srgbClr val="000000"/>
                </a:solidFill>
                <a:latin typeface="Arial"/>
                <a:ea typeface="DejaVu Sans"/>
              </a:rPr>
              <a:t>Database now reads directly from disk</a:t>
            </a:r>
            <a:endParaRPr sz="2000" dirty="0"/>
          </a:p>
          <a:p>
            <a:r>
              <a:rPr lang="en-US" sz="2000" strike="noStrike" dirty="0" smtClean="0">
                <a:solidFill>
                  <a:srgbClr val="000000"/>
                </a:solidFill>
                <a:latin typeface="Arial"/>
                <a:ea typeface="DejaVu Sans"/>
              </a:rPr>
              <a:t>3.RDBMS </a:t>
            </a:r>
            <a:r>
              <a:rPr lang="en-US" sz="2000" strike="noStrike" dirty="0">
                <a:solidFill>
                  <a:srgbClr val="000000"/>
                </a:solidFill>
                <a:latin typeface="Arial"/>
                <a:ea typeface="DejaVu Sans"/>
              </a:rPr>
              <a:t>foreground initiates a create </a:t>
            </a:r>
            <a:r>
              <a:rPr lang="en-US" sz="2000" strike="noStrike" dirty="0" err="1">
                <a:solidFill>
                  <a:srgbClr val="000000"/>
                </a:solidFill>
                <a:latin typeface="Arial"/>
                <a:ea typeface="DejaVu Sans"/>
              </a:rPr>
              <a:t>tablespace</a:t>
            </a:r>
            <a:r>
              <a:rPr lang="en-US" sz="2000" strike="noStrike" dirty="0">
                <a:solidFill>
                  <a:srgbClr val="000000"/>
                </a:solidFill>
                <a:latin typeface="Arial"/>
                <a:ea typeface="DejaVu Sans"/>
              </a:rPr>
              <a:t> for example</a:t>
            </a:r>
            <a:endParaRPr sz="2000" dirty="0"/>
          </a:p>
          <a:p>
            <a:r>
              <a:rPr lang="en-US" sz="2000" strike="noStrike" dirty="0">
                <a:solidFill>
                  <a:srgbClr val="000000"/>
                </a:solidFill>
                <a:latin typeface="Arial"/>
                <a:ea typeface="DejaVu Sans"/>
              </a:rPr>
              <a:t>3B. ASM does the allocation for its essentially reserving the allocation units for the file creation</a:t>
            </a:r>
            <a:endParaRPr sz="2000" dirty="0"/>
          </a:p>
          <a:p>
            <a:r>
              <a:rPr lang="en-US" sz="2000" strike="noStrike" dirty="0">
                <a:solidFill>
                  <a:srgbClr val="000000"/>
                </a:solidFill>
                <a:latin typeface="Arial"/>
                <a:ea typeface="DejaVu Sans"/>
              </a:rPr>
              <a:t>3C. Once allocation phase is done, the extent map is sent to the RDBMS</a:t>
            </a:r>
            <a:endParaRPr sz="2000" dirty="0"/>
          </a:p>
          <a:p>
            <a:r>
              <a:rPr lang="en-US" sz="2000" strike="noStrike" dirty="0">
                <a:solidFill>
                  <a:srgbClr val="000000"/>
                </a:solidFill>
                <a:latin typeface="Arial"/>
                <a:ea typeface="DejaVu Sans"/>
              </a:rPr>
              <a:t>3D. The RDBMS initialization phase kicks in.  In this phase the initializes all </a:t>
            </a:r>
            <a:endParaRPr sz="2000" dirty="0"/>
          </a:p>
          <a:p>
            <a:r>
              <a:rPr lang="en-US" sz="2000" strike="noStrike" dirty="0">
                <a:solidFill>
                  <a:srgbClr val="000000"/>
                </a:solidFill>
                <a:latin typeface="Arial"/>
                <a:ea typeface="DejaVu Sans"/>
              </a:rPr>
              <a:t>the reserved AUs</a:t>
            </a:r>
            <a:endParaRPr sz="2000" dirty="0"/>
          </a:p>
          <a:p>
            <a:r>
              <a:rPr lang="en-US" sz="2000" strike="noStrike" dirty="0">
                <a:solidFill>
                  <a:srgbClr val="000000"/>
                </a:solidFill>
                <a:latin typeface="Arial"/>
                <a:ea typeface="DejaVu Sans"/>
              </a:rPr>
              <a:t>3E. If file creation is successful, then the RDBMS commits the file creation Going forward all I/Os are done by the RDBMS</a:t>
            </a:r>
            <a:r>
              <a:rPr lang="en-US" strike="noStrike" dirty="0">
                <a:solidFill>
                  <a:srgbClr val="000000"/>
                </a:solidFill>
                <a:latin typeface="Arial"/>
                <a:ea typeface="DejaVu Sans"/>
              </a:rPr>
              <a:t>.</a:t>
            </a:r>
            <a:endParaRPr dirty="0"/>
          </a:p>
        </p:txBody>
      </p:sp>
    </p:spTree>
  </p:cSld>
  <p:clrMapOvr>
    <a:masterClrMapping/>
  </p:clrMapOvr>
  <p:transition spd="med" advTm="55718">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1" y="503858"/>
            <a:ext cx="8713628" cy="5973141"/>
          </a:xfrm>
          <a:prstGeom prst="rect">
            <a:avLst/>
          </a:prstGeom>
          <a:noFill/>
          <a:ln w="9525">
            <a:noFill/>
            <a:miter lim="800000"/>
            <a:headEnd/>
            <a:tailEnd/>
          </a:ln>
        </p:spPr>
      </p:pic>
    </p:spTree>
  </p:cSld>
  <p:clrMapOvr>
    <a:masterClrMapping/>
  </p:clrMapOvr>
  <p:transition spd="med" advTm="25201">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 name="CustomShape 1"/>
          <p:cNvSpPr/>
          <p:nvPr/>
        </p:nvSpPr>
        <p:spPr>
          <a:xfrm>
            <a:off x="-17640" y="365760"/>
            <a:ext cx="9246240" cy="49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IN" sz="2000" dirty="0" smtClean="0"/>
              <a:t>The file creation process provides an illustration of the interactions that take place between database instances and ASM. The file creation process occurs as follows:</a:t>
            </a:r>
          </a:p>
          <a:p>
            <a:pPr marL="457200" indent="-457200">
              <a:buFont typeface="+mj-lt"/>
              <a:buAutoNum type="arabicPeriod"/>
            </a:pPr>
            <a:r>
              <a:rPr lang="en-IN" sz="2000" dirty="0" smtClean="0"/>
              <a:t>The database requests file creation.</a:t>
            </a:r>
          </a:p>
          <a:p>
            <a:pPr marL="457200" indent="-457200">
              <a:buFont typeface="+mj-lt"/>
              <a:buAutoNum type="arabicPeriod"/>
            </a:pPr>
            <a:r>
              <a:rPr lang="en-IN" sz="2000" dirty="0" smtClean="0"/>
              <a:t>An foreground process creates a Continuing Operation Directory entry and allocates space for the new file across the disk group.</a:t>
            </a:r>
          </a:p>
          <a:p>
            <a:pPr marL="457200" indent="-457200">
              <a:buFont typeface="+mj-lt"/>
              <a:buAutoNum type="arabicPeriod"/>
            </a:pPr>
            <a:r>
              <a:rPr lang="en-IN" sz="2000" dirty="0" smtClean="0"/>
              <a:t>The ASMB database process receives an extent map for the new file.</a:t>
            </a:r>
          </a:p>
          <a:p>
            <a:pPr marL="457200" indent="-457200">
              <a:buFont typeface="+mj-lt"/>
              <a:buAutoNum type="arabicPeriod"/>
            </a:pPr>
            <a:r>
              <a:rPr lang="en-IN" sz="2000" dirty="0" smtClean="0"/>
              <a:t>The file is now open and the database process initializes the file directly.</a:t>
            </a:r>
          </a:p>
          <a:p>
            <a:pPr marL="457200" indent="-457200">
              <a:buFont typeface="+mj-lt"/>
              <a:buAutoNum type="arabicPeriod"/>
            </a:pPr>
            <a:r>
              <a:rPr lang="en-IN" sz="2000" dirty="0" smtClean="0"/>
              <a:t>After initialization, the database process requests that the file creation is committed. This causes the ASM foreground process to clear the COD entry and mark the file as created.</a:t>
            </a:r>
          </a:p>
          <a:p>
            <a:pPr marL="457200" indent="-457200">
              <a:buFont typeface="+mj-lt"/>
              <a:buAutoNum type="arabicPeriod"/>
            </a:pPr>
            <a:r>
              <a:rPr lang="en-IN" sz="2000" dirty="0" smtClean="0"/>
              <a:t>Acknowledgment of the file commit implicitly closes the file. The database instance will need to reopen the file for future I/O.</a:t>
            </a:r>
          </a:p>
          <a:p>
            <a:r>
              <a:rPr lang="en-IN" sz="2000" dirty="0" smtClean="0"/>
              <a:t>This example reinforces two important points about the architecture of ASM:</a:t>
            </a:r>
          </a:p>
          <a:p>
            <a:r>
              <a:rPr lang="en-IN" sz="2000" dirty="0" smtClean="0"/>
              <a:t>– The Database Instance and ASM Instance work together in a coordinated fashion. A Database instance must interact with ASM to map database files to ASM extents. A Database instance also receives a constant stream of messages relating to ASM operations (such as disk group rebalancing) that may lock or move ASM extents.</a:t>
            </a:r>
          </a:p>
          <a:p>
            <a:r>
              <a:rPr lang="en-IN" sz="2000" dirty="0" smtClean="0"/>
              <a:t>– The database I/O is not </a:t>
            </a:r>
            <a:r>
              <a:rPr lang="en-IN" sz="2000" dirty="0" err="1" smtClean="0"/>
              <a:t>channeled</a:t>
            </a:r>
            <a:r>
              <a:rPr lang="en-IN" sz="2000" dirty="0" smtClean="0"/>
              <a:t> through the ASM instance. In fact, the database conducts I/O operations directly against ASM files, as illustrated in step 4 in the slide.</a:t>
            </a:r>
            <a:endParaRPr lang="en-IN" sz="2000" dirty="0"/>
          </a:p>
        </p:txBody>
      </p:sp>
    </p:spTree>
  </p:cSld>
  <p:clrMapOvr>
    <a:masterClrMapping/>
  </p:clrMapOvr>
  <p:transition spd="med" advTm="55718">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Picture 500"/>
          <p:cNvPicPr/>
          <p:nvPr/>
        </p:nvPicPr>
        <p:blipFill>
          <a:blip r:embed="rId3" cstate="print"/>
          <a:stretch/>
        </p:blipFill>
        <p:spPr>
          <a:xfrm>
            <a:off x="533400" y="381000"/>
            <a:ext cx="8001000" cy="6172200"/>
          </a:xfrm>
          <a:prstGeom prst="rect">
            <a:avLst/>
          </a:prstGeom>
          <a:ln>
            <a:noFill/>
          </a:ln>
        </p:spPr>
      </p:pic>
      <p:pic>
        <p:nvPicPr>
          <p:cNvPr id="3" name="~PP3211.WAV">
            <a:hlinkClick r:id="" action="ppaction://media"/>
          </p:cNvPr>
          <p:cNvPicPr>
            <a:picLocks noRot="1" noChangeAspect="1"/>
          </p:cNvPicPr>
          <p:nvPr>
            <a:wavAudioFile r:embed="rId1" name="~PP3211.WAV"/>
          </p:nvPr>
        </p:nvPicPr>
        <p:blipFill>
          <a:blip r:embed="rId4" cstate="print"/>
          <a:stretch>
            <a:fillRect/>
          </a:stretch>
        </p:blipFill>
        <p:spPr>
          <a:xfrm>
            <a:off x="8696325" y="6410325"/>
            <a:ext cx="304800" cy="304800"/>
          </a:xfrm>
          <a:prstGeom prst="rect">
            <a:avLst/>
          </a:prstGeom>
        </p:spPr>
      </p:pic>
    </p:spTree>
  </p:cSld>
  <p:clrMapOvr>
    <a:masterClrMapping/>
  </p:clrMapOvr>
  <p:transition advTm="3980"/>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456"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457"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8F8745D-8F5A-46D9-A798-3A73415BFFB8}" type="slidenum">
              <a:rPr lang="en-US" sz="1200" strike="noStrike">
                <a:solidFill>
                  <a:srgbClr val="8B8B8B"/>
                </a:solidFill>
                <a:latin typeface="Calibri"/>
                <a:ea typeface="DejaVu Sans"/>
              </a:rPr>
              <a:pPr algn="r">
                <a:lnSpc>
                  <a:spcPct val="100000"/>
                </a:lnSpc>
              </a:pPr>
              <a:t>90</a:t>
            </a:fld>
            <a:endParaRPr/>
          </a:p>
        </p:txBody>
      </p:sp>
      <p:sp>
        <p:nvSpPr>
          <p:cNvPr id="1458" name="CustomShape 4"/>
          <p:cNvSpPr/>
          <p:nvPr/>
        </p:nvSpPr>
        <p:spPr>
          <a:xfrm>
            <a:off x="199080" y="152280"/>
            <a:ext cx="7344720" cy="53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dirty="0">
                <a:solidFill>
                  <a:srgbClr val="000000"/>
                </a:solidFill>
                <a:latin typeface="Arial"/>
                <a:ea typeface="DejaVu Sans"/>
              </a:rPr>
              <a:t> Basic ASM Command</a:t>
            </a:r>
            <a:endParaRPr dirty="0"/>
          </a:p>
        </p:txBody>
      </p:sp>
      <p:sp>
        <p:nvSpPr>
          <p:cNvPr id="1459" name="CustomShape 5"/>
          <p:cNvSpPr/>
          <p:nvPr/>
        </p:nvSpPr>
        <p:spPr>
          <a:xfrm>
            <a:off x="199080" y="1569960"/>
            <a:ext cx="8605080" cy="4474440"/>
          </a:xfrm>
          <a:prstGeom prst="rect">
            <a:avLst/>
          </a:prstGeom>
          <a:noFill/>
          <a:ln>
            <a:noFill/>
          </a:ln>
        </p:spPr>
        <p:style>
          <a:lnRef idx="0">
            <a:scrgbClr r="0" g="0" b="0"/>
          </a:lnRef>
          <a:fillRef idx="0">
            <a:scrgbClr r="0" g="0" b="0"/>
          </a:fillRef>
          <a:effectRef idx="0">
            <a:scrgbClr r="0" g="0" b="0"/>
          </a:effectRef>
          <a:fontRef idx="minor"/>
        </p:style>
      </p:sp>
      <p:sp>
        <p:nvSpPr>
          <p:cNvPr id="1460" name="CustomShape 6"/>
          <p:cNvSpPr/>
          <p:nvPr/>
        </p:nvSpPr>
        <p:spPr>
          <a:xfrm>
            <a:off x="3276720" y="6292440"/>
            <a:ext cx="4109400" cy="359640"/>
          </a:xfrm>
          <a:prstGeom prst="rect">
            <a:avLst/>
          </a:prstGeom>
          <a:noFill/>
          <a:ln>
            <a:noFill/>
          </a:ln>
        </p:spPr>
        <p:style>
          <a:lnRef idx="0">
            <a:scrgbClr r="0" g="0" b="0"/>
          </a:lnRef>
          <a:fillRef idx="0">
            <a:scrgbClr r="0" g="0" b="0"/>
          </a:fillRef>
          <a:effectRef idx="0">
            <a:scrgbClr r="0" g="0" b="0"/>
          </a:effectRef>
          <a:fontRef idx="minor"/>
        </p:style>
      </p:sp>
      <p:sp>
        <p:nvSpPr>
          <p:cNvPr id="1461" name="CustomShape 7"/>
          <p:cNvSpPr/>
          <p:nvPr/>
        </p:nvSpPr>
        <p:spPr>
          <a:xfrm>
            <a:off x="263160" y="548640"/>
            <a:ext cx="8880480" cy="715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000" b="1" strike="noStrike" dirty="0" smtClean="0">
                <a:latin typeface="+mj-lt"/>
              </a:rPr>
              <a:t>To Start and shutdown Instances</a:t>
            </a:r>
          </a:p>
          <a:p>
            <a:endParaRPr lang="en-US" sz="2000" strike="noStrike" dirty="0" smtClean="0">
              <a:latin typeface="+mj-lt"/>
            </a:endParaRPr>
          </a:p>
          <a:p>
            <a:r>
              <a:rPr lang="en-US" sz="2000" strike="noStrike" dirty="0" smtClean="0">
                <a:latin typeface="+mj-lt"/>
              </a:rPr>
              <a:t>STARTUP/SHUTDOWN</a:t>
            </a:r>
            <a:endParaRPr sz="2000" b="1" dirty="0">
              <a:latin typeface="+mj-lt"/>
            </a:endParaRPr>
          </a:p>
          <a:p>
            <a:r>
              <a:rPr lang="en-US" sz="2000" b="1" strike="noStrike" dirty="0" smtClean="0">
                <a:latin typeface="+mj-lt"/>
              </a:rPr>
              <a:t>To Manually mount disk group</a:t>
            </a:r>
          </a:p>
          <a:p>
            <a:r>
              <a:rPr lang="en-US" sz="2000" strike="noStrike" dirty="0" smtClean="0">
                <a:latin typeface="+mj-lt"/>
              </a:rPr>
              <a:t>ALTER </a:t>
            </a:r>
            <a:r>
              <a:rPr lang="en-US" sz="2000" strike="noStrike" dirty="0">
                <a:latin typeface="+mj-lt"/>
              </a:rPr>
              <a:t>DISKGROUP </a:t>
            </a:r>
            <a:r>
              <a:rPr lang="en-US" sz="2000" strike="noStrike" dirty="0" smtClean="0">
                <a:latin typeface="+mj-lt"/>
              </a:rPr>
              <a:t>MOUNT/DISMOUNT</a:t>
            </a:r>
          </a:p>
          <a:p>
            <a:endParaRPr lang="en-US" sz="2000" b="1" dirty="0" smtClean="0"/>
          </a:p>
          <a:p>
            <a:r>
              <a:rPr lang="en-US" sz="2000" b="1" dirty="0" smtClean="0"/>
              <a:t>To  make disk group </a:t>
            </a:r>
            <a:r>
              <a:rPr lang="en-US" sz="2000" b="1" dirty="0" err="1" smtClean="0"/>
              <a:t>group</a:t>
            </a:r>
            <a:r>
              <a:rPr lang="en-US" sz="2000" b="1" dirty="0" smtClean="0"/>
              <a:t> offline</a:t>
            </a:r>
          </a:p>
          <a:p>
            <a:endParaRPr sz="2000" dirty="0">
              <a:latin typeface="+mj-lt"/>
            </a:endParaRPr>
          </a:p>
          <a:p>
            <a:r>
              <a:rPr lang="en-US" sz="2000" strike="noStrike" dirty="0">
                <a:latin typeface="+mj-lt"/>
              </a:rPr>
              <a:t>ALTER DISKGROUP ONLINE/OFFLINE DISK</a:t>
            </a:r>
            <a:endParaRPr sz="2000" dirty="0">
              <a:latin typeface="+mj-lt"/>
            </a:endParaRPr>
          </a:p>
          <a:p>
            <a:r>
              <a:rPr lang="en-US" sz="2000" b="1" strike="noStrike" dirty="0" smtClean="0">
                <a:latin typeface="+mj-lt"/>
              </a:rPr>
              <a:t>To rebalance disk </a:t>
            </a:r>
            <a:r>
              <a:rPr lang="en-US" sz="2000" b="1" strike="noStrike" dirty="0" err="1" smtClean="0">
                <a:latin typeface="+mj-lt"/>
              </a:rPr>
              <a:t>goup</a:t>
            </a:r>
            <a:endParaRPr sz="2000" dirty="0">
              <a:latin typeface="+mj-lt"/>
            </a:endParaRPr>
          </a:p>
          <a:p>
            <a:r>
              <a:rPr lang="en-US" sz="2000" strike="noStrike" dirty="0">
                <a:latin typeface="+mj-lt"/>
              </a:rPr>
              <a:t>ALTER DISKGROUP </a:t>
            </a:r>
            <a:r>
              <a:rPr lang="en-US" sz="2000" strike="noStrike" dirty="0" smtClean="0">
                <a:latin typeface="+mj-lt"/>
              </a:rPr>
              <a:t>REBALANCE</a:t>
            </a:r>
          </a:p>
          <a:p>
            <a:endParaRPr sz="2000" dirty="0">
              <a:latin typeface="+mj-lt"/>
            </a:endParaRPr>
          </a:p>
          <a:p>
            <a:r>
              <a:rPr lang="en-US" sz="2000" b="1" strike="noStrike" dirty="0" smtClean="0">
                <a:latin typeface="+mj-lt"/>
              </a:rPr>
              <a:t>To </a:t>
            </a:r>
            <a:r>
              <a:rPr lang="en-US" sz="2000" b="1" strike="noStrike" dirty="0">
                <a:latin typeface="+mj-lt"/>
              </a:rPr>
              <a:t>check space on ASM</a:t>
            </a:r>
            <a:endParaRPr sz="2000" b="1" dirty="0">
              <a:latin typeface="+mj-lt"/>
            </a:endParaRPr>
          </a:p>
          <a:p>
            <a:endParaRPr sz="2000" dirty="0">
              <a:latin typeface="+mj-lt"/>
            </a:endParaRPr>
          </a:p>
          <a:p>
            <a:r>
              <a:rPr lang="en-US" sz="2000" strike="noStrike" dirty="0">
                <a:latin typeface="+mj-lt"/>
              </a:rPr>
              <a:t>column path FORMAT </a:t>
            </a:r>
            <a:r>
              <a:rPr lang="en-US" sz="2000" strike="noStrike" dirty="0" smtClean="0">
                <a:latin typeface="+mj-lt"/>
              </a:rPr>
              <a:t>a40</a:t>
            </a:r>
            <a:endParaRPr sz="2000" dirty="0">
              <a:latin typeface="+mj-lt"/>
            </a:endParaRPr>
          </a:p>
          <a:p>
            <a:r>
              <a:rPr lang="en-US" sz="2000" strike="noStrike" dirty="0">
                <a:latin typeface="+mj-lt"/>
              </a:rPr>
              <a:t>select </a:t>
            </a:r>
            <a:r>
              <a:rPr lang="en-US" sz="2000" strike="noStrike" dirty="0" err="1">
                <a:latin typeface="+mj-lt"/>
              </a:rPr>
              <a:t>group_number,disk_number,path,mode_status,name</a:t>
            </a:r>
            <a:r>
              <a:rPr lang="en-US" sz="2000" strike="noStrike" dirty="0">
                <a:latin typeface="+mj-lt"/>
              </a:rPr>
              <a:t> from </a:t>
            </a:r>
            <a:r>
              <a:rPr lang="en-US" sz="2000" strike="noStrike" dirty="0" err="1">
                <a:latin typeface="+mj-lt"/>
              </a:rPr>
              <a:t>v$asm_disk</a:t>
            </a:r>
            <a:r>
              <a:rPr lang="en-US" sz="2000" strike="noStrike" dirty="0">
                <a:latin typeface="+mj-lt"/>
              </a:rPr>
              <a:t> order by </a:t>
            </a:r>
            <a:r>
              <a:rPr lang="en-US" sz="2000" strike="noStrike" dirty="0" err="1">
                <a:latin typeface="+mj-lt"/>
              </a:rPr>
              <a:t>group_number,disk_number,path</a:t>
            </a:r>
            <a:r>
              <a:rPr lang="en-US" sz="2000" strike="noStrike" dirty="0">
                <a:latin typeface="+mj-lt"/>
              </a:rPr>
              <a:t>;</a:t>
            </a:r>
            <a:endParaRPr sz="2000" dirty="0">
              <a:latin typeface="+mj-lt"/>
            </a:endParaRPr>
          </a:p>
          <a:p>
            <a:r>
              <a:rPr lang="en-US" sz="2000" strike="noStrike" dirty="0">
                <a:latin typeface="+mj-lt"/>
              </a:rPr>
              <a:t>select </a:t>
            </a:r>
            <a:r>
              <a:rPr lang="en-US" sz="2000" strike="noStrike" dirty="0" err="1">
                <a:latin typeface="+mj-lt"/>
              </a:rPr>
              <a:t>group_number,name,state,type,total_mb,free_mb,usable_file_mb</a:t>
            </a:r>
            <a:r>
              <a:rPr lang="en-US" sz="2000" strike="noStrike" dirty="0">
                <a:latin typeface="+mj-lt"/>
              </a:rPr>
              <a:t>  from </a:t>
            </a:r>
            <a:r>
              <a:rPr lang="en-US" sz="2000" strike="noStrike" dirty="0" err="1">
                <a:latin typeface="+mj-lt"/>
              </a:rPr>
              <a:t>v$asm_diskgroup</a:t>
            </a:r>
            <a:endParaRPr sz="2000" dirty="0">
              <a:latin typeface="+mj-lt"/>
            </a:endParaRPr>
          </a:p>
          <a:p>
            <a:r>
              <a:rPr lang="en-US" sz="2000" strike="noStrike" dirty="0">
                <a:latin typeface="+mj-lt"/>
              </a:rPr>
              <a:t>select name, </a:t>
            </a:r>
            <a:r>
              <a:rPr lang="en-US" sz="2000" strike="noStrike" dirty="0" err="1">
                <a:latin typeface="+mj-lt"/>
              </a:rPr>
              <a:t>total_mb</a:t>
            </a:r>
            <a:r>
              <a:rPr lang="en-US" sz="2000" strike="noStrike" dirty="0">
                <a:latin typeface="+mj-lt"/>
              </a:rPr>
              <a:t>, </a:t>
            </a:r>
            <a:r>
              <a:rPr lang="en-US" sz="2000" strike="noStrike" dirty="0" err="1">
                <a:latin typeface="+mj-lt"/>
              </a:rPr>
              <a:t>free_mb</a:t>
            </a:r>
            <a:r>
              <a:rPr lang="en-US" sz="2000" strike="noStrike" dirty="0">
                <a:latin typeface="+mj-lt"/>
              </a:rPr>
              <a:t>, state from </a:t>
            </a:r>
            <a:r>
              <a:rPr lang="en-US" sz="2000" strike="noStrike" dirty="0" err="1">
                <a:latin typeface="+mj-lt"/>
              </a:rPr>
              <a:t>v$asm_diskgroup</a:t>
            </a:r>
            <a:r>
              <a:rPr lang="en-US" sz="2000" strike="noStrike" dirty="0" smtClean="0">
                <a:latin typeface="+mj-lt"/>
              </a:rPr>
              <a:t>;</a:t>
            </a:r>
            <a:endParaRPr sz="2000" dirty="0">
              <a:latin typeface="+mj-lt"/>
            </a:endParaRPr>
          </a:p>
        </p:txBody>
      </p:sp>
    </p:spTree>
  </p:cSld>
  <p:clrMapOvr>
    <a:masterClrMapping/>
  </p:clrMapOvr>
  <p:transition advTm="14535"/>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456"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457" name="CustomShape 3"/>
          <p:cNvSpPr/>
          <p:nvPr/>
        </p:nvSpPr>
        <p:spPr>
          <a:xfrm>
            <a:off x="6553080" y="6356520"/>
            <a:ext cx="2128320" cy="3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8F8745D-8F5A-46D9-A798-3A73415BFFB8}" type="slidenum">
              <a:rPr lang="en-US" sz="1200" strike="noStrike">
                <a:solidFill>
                  <a:srgbClr val="8B8B8B"/>
                </a:solidFill>
                <a:latin typeface="Calibri"/>
                <a:ea typeface="DejaVu Sans"/>
              </a:rPr>
              <a:pPr algn="r">
                <a:lnSpc>
                  <a:spcPct val="100000"/>
                </a:lnSpc>
              </a:pPr>
              <a:t>91</a:t>
            </a:fld>
            <a:endParaRPr/>
          </a:p>
        </p:txBody>
      </p:sp>
      <p:sp>
        <p:nvSpPr>
          <p:cNvPr id="1458" name="CustomShape 4"/>
          <p:cNvSpPr/>
          <p:nvPr/>
        </p:nvSpPr>
        <p:spPr>
          <a:xfrm>
            <a:off x="199080" y="152280"/>
            <a:ext cx="7344720" cy="53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dirty="0">
                <a:solidFill>
                  <a:srgbClr val="000000"/>
                </a:solidFill>
                <a:latin typeface="Arial"/>
                <a:ea typeface="DejaVu Sans"/>
              </a:rPr>
              <a:t> Basic ASM Command</a:t>
            </a:r>
            <a:endParaRPr dirty="0"/>
          </a:p>
        </p:txBody>
      </p:sp>
      <p:sp>
        <p:nvSpPr>
          <p:cNvPr id="1459" name="CustomShape 5"/>
          <p:cNvSpPr/>
          <p:nvPr/>
        </p:nvSpPr>
        <p:spPr>
          <a:xfrm>
            <a:off x="199080" y="1569960"/>
            <a:ext cx="8605080" cy="4474440"/>
          </a:xfrm>
          <a:prstGeom prst="rect">
            <a:avLst/>
          </a:prstGeom>
          <a:noFill/>
          <a:ln>
            <a:noFill/>
          </a:ln>
        </p:spPr>
        <p:style>
          <a:lnRef idx="0">
            <a:scrgbClr r="0" g="0" b="0"/>
          </a:lnRef>
          <a:fillRef idx="0">
            <a:scrgbClr r="0" g="0" b="0"/>
          </a:fillRef>
          <a:effectRef idx="0">
            <a:scrgbClr r="0" g="0" b="0"/>
          </a:effectRef>
          <a:fontRef idx="minor"/>
        </p:style>
      </p:sp>
      <p:sp>
        <p:nvSpPr>
          <p:cNvPr id="1460" name="CustomShape 6"/>
          <p:cNvSpPr/>
          <p:nvPr/>
        </p:nvSpPr>
        <p:spPr>
          <a:xfrm>
            <a:off x="3276720" y="6292440"/>
            <a:ext cx="4109400" cy="359640"/>
          </a:xfrm>
          <a:prstGeom prst="rect">
            <a:avLst/>
          </a:prstGeom>
          <a:noFill/>
          <a:ln>
            <a:noFill/>
          </a:ln>
        </p:spPr>
        <p:style>
          <a:lnRef idx="0">
            <a:scrgbClr r="0" g="0" b="0"/>
          </a:lnRef>
          <a:fillRef idx="0">
            <a:scrgbClr r="0" g="0" b="0"/>
          </a:fillRef>
          <a:effectRef idx="0">
            <a:scrgbClr r="0" g="0" b="0"/>
          </a:effectRef>
          <a:fontRef idx="minor"/>
        </p:style>
      </p:sp>
      <p:sp>
        <p:nvSpPr>
          <p:cNvPr id="1461" name="CustomShape 7"/>
          <p:cNvSpPr/>
          <p:nvPr/>
        </p:nvSpPr>
        <p:spPr>
          <a:xfrm>
            <a:off x="263160" y="548640"/>
            <a:ext cx="8880480" cy="715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000" b="1" dirty="0" smtClean="0"/>
              <a:t>To check disk group details</a:t>
            </a:r>
            <a:endParaRPr lang="en-IN" sz="2000" b="1" dirty="0" smtClean="0"/>
          </a:p>
          <a:p>
            <a:r>
              <a:rPr lang="en-IN" sz="2000" dirty="0" smtClean="0"/>
              <a:t>set lines 200 pages 200</a:t>
            </a:r>
          </a:p>
          <a:p>
            <a:r>
              <a:rPr lang="en-IN" sz="2000" dirty="0" smtClean="0"/>
              <a:t>SELECT </a:t>
            </a:r>
            <a:r>
              <a:rPr lang="en-IN" sz="2000" dirty="0" err="1" smtClean="0"/>
              <a:t>g.group_number</a:t>
            </a:r>
            <a:r>
              <a:rPr lang="en-IN" sz="2000" dirty="0" smtClean="0"/>
              <a:t> "Group"</a:t>
            </a:r>
          </a:p>
          <a:p>
            <a:r>
              <a:rPr lang="en-IN" sz="2000" dirty="0" smtClean="0"/>
              <a:t>, g.name "Group Name"</a:t>
            </a:r>
          </a:p>
          <a:p>
            <a:r>
              <a:rPr lang="en-IN" sz="2000" dirty="0" smtClean="0"/>
              <a:t>, </a:t>
            </a:r>
            <a:r>
              <a:rPr lang="en-IN" sz="2000" dirty="0" err="1" smtClean="0"/>
              <a:t>g.state</a:t>
            </a:r>
            <a:r>
              <a:rPr lang="en-IN" sz="2000" dirty="0" smtClean="0"/>
              <a:t> "State"</a:t>
            </a:r>
          </a:p>
          <a:p>
            <a:r>
              <a:rPr lang="en-IN" sz="2000" dirty="0" smtClean="0"/>
              <a:t>, </a:t>
            </a:r>
            <a:r>
              <a:rPr lang="en-IN" sz="2000" dirty="0" err="1" smtClean="0"/>
              <a:t>g.type</a:t>
            </a:r>
            <a:r>
              <a:rPr lang="en-IN" sz="2000" dirty="0" smtClean="0"/>
              <a:t> "Type"</a:t>
            </a:r>
          </a:p>
          <a:p>
            <a:r>
              <a:rPr lang="en-IN" sz="2000" dirty="0" smtClean="0"/>
              <a:t>, </a:t>
            </a:r>
            <a:r>
              <a:rPr lang="en-IN" sz="2000" dirty="0" err="1" smtClean="0"/>
              <a:t>g.total_mb</a:t>
            </a:r>
            <a:r>
              <a:rPr lang="en-IN" sz="2000" dirty="0" smtClean="0"/>
              <a:t>/1024 "Total GB"</a:t>
            </a:r>
          </a:p>
          <a:p>
            <a:r>
              <a:rPr lang="en-IN" sz="2000" dirty="0" smtClean="0"/>
              <a:t>, </a:t>
            </a:r>
            <a:r>
              <a:rPr lang="en-IN" sz="2000" dirty="0" err="1" smtClean="0"/>
              <a:t>g.free_mb</a:t>
            </a:r>
            <a:r>
              <a:rPr lang="en-IN" sz="2000" dirty="0" smtClean="0"/>
              <a:t>/1024 "Free GB"</a:t>
            </a:r>
          </a:p>
          <a:p>
            <a:r>
              <a:rPr lang="en-IN" sz="2000" dirty="0" smtClean="0"/>
              <a:t>, 100*(max((</a:t>
            </a:r>
            <a:r>
              <a:rPr lang="en-IN" sz="2000" dirty="0" err="1" smtClean="0"/>
              <a:t>d.total_mb-d.free_mb</a:t>
            </a:r>
            <a:r>
              <a:rPr lang="en-IN" sz="2000" dirty="0" smtClean="0"/>
              <a:t>)/</a:t>
            </a:r>
            <a:r>
              <a:rPr lang="en-IN" sz="2000" dirty="0" err="1" smtClean="0"/>
              <a:t>d.total_mb</a:t>
            </a:r>
            <a:r>
              <a:rPr lang="en-IN" sz="2000" dirty="0" smtClean="0"/>
              <a:t>)-min((</a:t>
            </a:r>
            <a:r>
              <a:rPr lang="en-IN" sz="2000" dirty="0" err="1" smtClean="0"/>
              <a:t>d.total_mb-d.free_mb</a:t>
            </a:r>
            <a:r>
              <a:rPr lang="en-IN" sz="2000" dirty="0" smtClean="0"/>
              <a:t>)/</a:t>
            </a:r>
            <a:r>
              <a:rPr lang="en-IN" sz="2000" dirty="0" err="1" smtClean="0"/>
              <a:t>d.total_mb</a:t>
            </a:r>
            <a:r>
              <a:rPr lang="en-IN" sz="2000" dirty="0" smtClean="0"/>
              <a:t>))/max((</a:t>
            </a:r>
            <a:r>
              <a:rPr lang="en-IN" sz="2000" dirty="0" err="1" smtClean="0"/>
              <a:t>d.total_mb-d.free_mb</a:t>
            </a:r>
            <a:r>
              <a:rPr lang="en-IN" sz="2000" dirty="0" smtClean="0"/>
              <a:t>)/</a:t>
            </a:r>
            <a:r>
              <a:rPr lang="en-IN" sz="2000" dirty="0" err="1" smtClean="0"/>
              <a:t>d.total_mb</a:t>
            </a:r>
            <a:r>
              <a:rPr lang="en-IN" sz="2000" dirty="0" smtClean="0"/>
              <a:t>) "Imbalance"</a:t>
            </a:r>
          </a:p>
          <a:p>
            <a:r>
              <a:rPr lang="en-IN" sz="2000" dirty="0" smtClean="0"/>
              <a:t>, 100*(max(</a:t>
            </a:r>
            <a:r>
              <a:rPr lang="en-IN" sz="2000" dirty="0" err="1" smtClean="0"/>
              <a:t>d.total_mb</a:t>
            </a:r>
            <a:r>
              <a:rPr lang="en-IN" sz="2000" dirty="0" smtClean="0"/>
              <a:t>)-min(</a:t>
            </a:r>
            <a:r>
              <a:rPr lang="en-IN" sz="2000" dirty="0" err="1" smtClean="0"/>
              <a:t>d.total_mb</a:t>
            </a:r>
            <a:r>
              <a:rPr lang="en-IN" sz="2000" dirty="0" smtClean="0"/>
              <a:t>))/max(</a:t>
            </a:r>
            <a:r>
              <a:rPr lang="en-IN" sz="2000" dirty="0" err="1" smtClean="0"/>
              <a:t>d.total_mb</a:t>
            </a:r>
            <a:r>
              <a:rPr lang="en-IN" sz="2000" dirty="0" smtClean="0"/>
              <a:t>) "Variance"</a:t>
            </a:r>
          </a:p>
          <a:p>
            <a:r>
              <a:rPr lang="en-IN" sz="2000" dirty="0" smtClean="0"/>
              <a:t>, 100*(min(</a:t>
            </a:r>
            <a:r>
              <a:rPr lang="en-IN" sz="2000" dirty="0" err="1" smtClean="0"/>
              <a:t>d.free_mb</a:t>
            </a:r>
            <a:r>
              <a:rPr lang="en-IN" sz="2000" dirty="0" smtClean="0"/>
              <a:t>/</a:t>
            </a:r>
            <a:r>
              <a:rPr lang="en-IN" sz="2000" dirty="0" err="1" smtClean="0"/>
              <a:t>d.total_mb</a:t>
            </a:r>
            <a:r>
              <a:rPr lang="en-IN" sz="2000" dirty="0" smtClean="0"/>
              <a:t>)) "</a:t>
            </a:r>
            <a:r>
              <a:rPr lang="en-IN" sz="2000" dirty="0" err="1" smtClean="0"/>
              <a:t>MinFree</a:t>
            </a:r>
            <a:r>
              <a:rPr lang="en-IN" sz="2000" dirty="0" smtClean="0"/>
              <a:t>"</a:t>
            </a:r>
          </a:p>
          <a:p>
            <a:r>
              <a:rPr lang="en-IN" sz="2000" dirty="0" smtClean="0"/>
              <a:t>, 100*(max(</a:t>
            </a:r>
            <a:r>
              <a:rPr lang="en-IN" sz="2000" dirty="0" err="1" smtClean="0"/>
              <a:t>d.free_mb</a:t>
            </a:r>
            <a:r>
              <a:rPr lang="en-IN" sz="2000" dirty="0" smtClean="0"/>
              <a:t>/</a:t>
            </a:r>
            <a:r>
              <a:rPr lang="en-IN" sz="2000" dirty="0" err="1" smtClean="0"/>
              <a:t>d.total_mb</a:t>
            </a:r>
            <a:r>
              <a:rPr lang="en-IN" sz="2000" dirty="0" smtClean="0"/>
              <a:t>)) "</a:t>
            </a:r>
            <a:r>
              <a:rPr lang="en-IN" sz="2000" dirty="0" err="1" smtClean="0"/>
              <a:t>MaxFree</a:t>
            </a:r>
            <a:r>
              <a:rPr lang="en-IN" sz="2000" dirty="0" smtClean="0"/>
              <a:t>"</a:t>
            </a:r>
          </a:p>
          <a:p>
            <a:r>
              <a:rPr lang="en-IN" sz="2000" dirty="0" smtClean="0"/>
              <a:t>, count(*) "</a:t>
            </a:r>
            <a:r>
              <a:rPr lang="en-IN" sz="2000" dirty="0" err="1" smtClean="0"/>
              <a:t>DiskCnt</a:t>
            </a:r>
            <a:r>
              <a:rPr lang="en-IN" sz="2000" dirty="0" smtClean="0"/>
              <a:t>"</a:t>
            </a:r>
          </a:p>
          <a:p>
            <a:r>
              <a:rPr lang="en-IN" sz="2000" dirty="0" smtClean="0"/>
              <a:t>FROM </a:t>
            </a:r>
            <a:r>
              <a:rPr lang="en-IN" sz="2000" dirty="0" err="1" smtClean="0"/>
              <a:t>v$asm_disk</a:t>
            </a:r>
            <a:r>
              <a:rPr lang="en-IN" sz="2000" dirty="0" smtClean="0"/>
              <a:t> d, </a:t>
            </a:r>
            <a:r>
              <a:rPr lang="en-IN" sz="2000" dirty="0" err="1" smtClean="0"/>
              <a:t>v$asm_diskgroup</a:t>
            </a:r>
            <a:r>
              <a:rPr lang="en-IN" sz="2000" dirty="0" smtClean="0"/>
              <a:t> g</a:t>
            </a:r>
          </a:p>
          <a:p>
            <a:r>
              <a:rPr lang="en-IN" sz="2000" dirty="0" smtClean="0"/>
              <a:t>WHERE </a:t>
            </a:r>
            <a:r>
              <a:rPr lang="en-IN" sz="2000" dirty="0" err="1" smtClean="0"/>
              <a:t>d.group_number</a:t>
            </a:r>
            <a:r>
              <a:rPr lang="en-IN" sz="2000" dirty="0" smtClean="0"/>
              <a:t> = </a:t>
            </a:r>
            <a:r>
              <a:rPr lang="en-IN" sz="2000" dirty="0" err="1" smtClean="0"/>
              <a:t>g.group_number</a:t>
            </a:r>
            <a:r>
              <a:rPr lang="en-IN" sz="2000" dirty="0" smtClean="0"/>
              <a:t> and</a:t>
            </a:r>
          </a:p>
          <a:p>
            <a:r>
              <a:rPr lang="en-IN" sz="2000" dirty="0" err="1" smtClean="0"/>
              <a:t>d.group_number</a:t>
            </a:r>
            <a:r>
              <a:rPr lang="en-IN" sz="2000" dirty="0" smtClean="0"/>
              <a:t> &lt;&gt; 0 and</a:t>
            </a:r>
          </a:p>
          <a:p>
            <a:r>
              <a:rPr lang="en-IN" sz="2000" dirty="0" err="1" smtClean="0"/>
              <a:t>d.state</a:t>
            </a:r>
            <a:r>
              <a:rPr lang="en-IN" sz="2000" dirty="0" smtClean="0"/>
              <a:t> = 'NORMAL' and</a:t>
            </a:r>
          </a:p>
          <a:p>
            <a:r>
              <a:rPr lang="en-IN" sz="2000" dirty="0" err="1" smtClean="0"/>
              <a:t>d.mount_status</a:t>
            </a:r>
            <a:r>
              <a:rPr lang="en-IN" sz="2000" dirty="0" smtClean="0"/>
              <a:t> = 'CACHED'</a:t>
            </a:r>
          </a:p>
          <a:p>
            <a:r>
              <a:rPr lang="en-IN" sz="2000" dirty="0" smtClean="0"/>
              <a:t>GROUP BY </a:t>
            </a:r>
            <a:r>
              <a:rPr lang="en-IN" sz="2000" dirty="0" err="1" smtClean="0"/>
              <a:t>g.group_number</a:t>
            </a:r>
            <a:r>
              <a:rPr lang="en-IN" sz="2000" dirty="0" smtClean="0"/>
              <a:t>, g.name, </a:t>
            </a:r>
            <a:r>
              <a:rPr lang="en-IN" sz="2000" dirty="0" err="1" smtClean="0"/>
              <a:t>g.state</a:t>
            </a:r>
            <a:r>
              <a:rPr lang="en-IN" sz="2000" dirty="0" smtClean="0"/>
              <a:t>, </a:t>
            </a:r>
            <a:r>
              <a:rPr lang="en-IN" sz="2000" dirty="0" err="1" smtClean="0"/>
              <a:t>g.type</a:t>
            </a:r>
            <a:r>
              <a:rPr lang="en-IN" sz="2000" dirty="0" smtClean="0"/>
              <a:t>, </a:t>
            </a:r>
            <a:r>
              <a:rPr lang="en-IN" sz="2000" dirty="0" err="1" smtClean="0"/>
              <a:t>g.total_mb</a:t>
            </a:r>
            <a:r>
              <a:rPr lang="en-IN" sz="2000" dirty="0" smtClean="0"/>
              <a:t>, </a:t>
            </a:r>
            <a:r>
              <a:rPr lang="en-IN" sz="2000" dirty="0" err="1" smtClean="0"/>
              <a:t>g.free_mb</a:t>
            </a:r>
            <a:endParaRPr lang="en-IN" sz="2000" dirty="0" smtClean="0"/>
          </a:p>
          <a:p>
            <a:r>
              <a:rPr lang="en-IN" sz="2000" dirty="0" smtClean="0"/>
              <a:t>ORDER BY 1;</a:t>
            </a:r>
          </a:p>
          <a:p>
            <a:endParaRPr lang="en-IN" sz="2000" dirty="0" smtClean="0"/>
          </a:p>
          <a:p>
            <a:endParaRPr lang="en-IN" dirty="0"/>
          </a:p>
        </p:txBody>
      </p:sp>
    </p:spTree>
  </p:cSld>
  <p:clrMapOvr>
    <a:masterClrMapping/>
  </p:clrMapOvr>
  <p:transition advTm="14535"/>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 name="CustomShape 1"/>
          <p:cNvSpPr/>
          <p:nvPr/>
        </p:nvSpPr>
        <p:spPr>
          <a:xfrm>
            <a:off x="457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463" name="CustomShape 2"/>
          <p:cNvSpPr/>
          <p:nvPr/>
        </p:nvSpPr>
        <p:spPr>
          <a:xfrm>
            <a:off x="457200" y="1600200"/>
            <a:ext cx="8224200" cy="4520520"/>
          </a:xfrm>
          <a:prstGeom prst="rect">
            <a:avLst/>
          </a:prstGeom>
          <a:noFill/>
          <a:ln>
            <a:noFill/>
          </a:ln>
        </p:spPr>
        <p:style>
          <a:lnRef idx="0">
            <a:scrgbClr r="0" g="0" b="0"/>
          </a:lnRef>
          <a:fillRef idx="0">
            <a:scrgbClr r="0" g="0" b="0"/>
          </a:fillRef>
          <a:effectRef idx="0">
            <a:scrgbClr r="0" g="0" b="0"/>
          </a:effectRef>
          <a:fontRef idx="minor"/>
        </p:style>
      </p:sp>
      <p:sp>
        <p:nvSpPr>
          <p:cNvPr id="1465" name="CustomShape 4"/>
          <p:cNvSpPr/>
          <p:nvPr/>
        </p:nvSpPr>
        <p:spPr>
          <a:xfrm>
            <a:off x="199080" y="152280"/>
            <a:ext cx="6735120" cy="69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000" b="1" strike="noStrike" dirty="0">
                <a:solidFill>
                  <a:srgbClr val="000000"/>
                </a:solidFill>
                <a:latin typeface="Arial"/>
                <a:ea typeface="DejaVu Sans"/>
              </a:rPr>
              <a:t> ASM Storage configuration</a:t>
            </a:r>
            <a:endParaRPr dirty="0"/>
          </a:p>
        </p:txBody>
      </p:sp>
      <p:sp>
        <p:nvSpPr>
          <p:cNvPr id="1466" name="CustomShape 5"/>
          <p:cNvSpPr/>
          <p:nvPr/>
        </p:nvSpPr>
        <p:spPr>
          <a:xfrm>
            <a:off x="199080" y="990600"/>
            <a:ext cx="8605080" cy="505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US" b="1" strike="noStrike" dirty="0">
                <a:solidFill>
                  <a:srgbClr val="000000"/>
                </a:solidFill>
                <a:latin typeface="Arial"/>
                <a:ea typeface="DejaVu Sans"/>
              </a:rPr>
              <a:t>In 11gR2 ASM </a:t>
            </a:r>
            <a:r>
              <a:rPr lang="en-US" b="1" strike="noStrike" dirty="0" err="1">
                <a:solidFill>
                  <a:srgbClr val="000000"/>
                </a:solidFill>
                <a:latin typeface="Arial"/>
                <a:ea typeface="DejaVu Sans"/>
              </a:rPr>
              <a:t>diskgroups</a:t>
            </a:r>
            <a:r>
              <a:rPr lang="en-US" b="1" strike="noStrike" dirty="0">
                <a:solidFill>
                  <a:srgbClr val="000000"/>
                </a:solidFill>
                <a:latin typeface="Arial"/>
                <a:ea typeface="DejaVu Sans"/>
              </a:rPr>
              <a:t> are used </a:t>
            </a:r>
            <a:endParaRPr dirty="0"/>
          </a:p>
          <a:p>
            <a:pPr lvl="1">
              <a:lnSpc>
                <a:spcPct val="100000"/>
              </a:lnSpc>
              <a:buFont typeface="Arial"/>
              <a:buChar char="•"/>
            </a:pPr>
            <a:r>
              <a:rPr lang="en-US" b="1" strike="noStrike" dirty="0">
                <a:solidFill>
                  <a:srgbClr val="000000"/>
                </a:solidFill>
                <a:latin typeface="Arial"/>
                <a:ea typeface="DejaVu Sans"/>
              </a:rPr>
              <a:t>Grid infrastructure - OCR, Voting disk and </a:t>
            </a:r>
            <a:r>
              <a:rPr lang="en-US" b="1" strike="noStrike" dirty="0" err="1">
                <a:solidFill>
                  <a:srgbClr val="000000"/>
                </a:solidFill>
                <a:latin typeface="Arial"/>
                <a:ea typeface="DejaVu Sans"/>
              </a:rPr>
              <a:t>ASMspfile</a:t>
            </a:r>
            <a:r>
              <a:rPr lang="en-US" b="1" strike="noStrike" dirty="0">
                <a:solidFill>
                  <a:srgbClr val="000000"/>
                </a:solidFill>
                <a:latin typeface="Arial"/>
                <a:ea typeface="DejaVu Sans"/>
              </a:rPr>
              <a:t>. </a:t>
            </a:r>
            <a:endParaRPr dirty="0"/>
          </a:p>
          <a:p>
            <a:pPr lvl="1">
              <a:lnSpc>
                <a:spcPct val="100000"/>
              </a:lnSpc>
              <a:buFont typeface="Arial"/>
              <a:buChar char="•"/>
            </a:pPr>
            <a:r>
              <a:rPr lang="en-US" b="1" strike="noStrike" dirty="0">
                <a:solidFill>
                  <a:srgbClr val="000000"/>
                </a:solidFill>
                <a:latin typeface="Arial"/>
                <a:ea typeface="DejaVu Sans"/>
              </a:rPr>
              <a:t>Database - DATA and FRA.</a:t>
            </a:r>
            <a:endParaRPr dirty="0"/>
          </a:p>
          <a:p>
            <a:pPr>
              <a:lnSpc>
                <a:spcPct val="100000"/>
              </a:lnSpc>
            </a:pPr>
            <a:endParaRPr dirty="0"/>
          </a:p>
          <a:p>
            <a:pPr>
              <a:lnSpc>
                <a:spcPct val="100000"/>
              </a:lnSpc>
              <a:buFont typeface="Arial"/>
              <a:buChar char="•"/>
            </a:pPr>
            <a:r>
              <a:rPr lang="en-US" b="1" strike="noStrike" dirty="0">
                <a:solidFill>
                  <a:srgbClr val="000000"/>
                </a:solidFill>
                <a:latin typeface="Arial"/>
                <a:ea typeface="DejaVu Sans"/>
              </a:rPr>
              <a:t>OCR and voting disks for Grid </a:t>
            </a:r>
            <a:r>
              <a:rPr lang="en-US" b="1" strike="noStrike" dirty="0" err="1">
                <a:solidFill>
                  <a:srgbClr val="000000"/>
                </a:solidFill>
                <a:latin typeface="Arial"/>
                <a:ea typeface="DejaVu Sans"/>
              </a:rPr>
              <a:t>clusterware</a:t>
            </a:r>
            <a:r>
              <a:rPr lang="en-US" b="1" strike="noStrike" dirty="0">
                <a:solidFill>
                  <a:srgbClr val="000000"/>
                </a:solidFill>
                <a:latin typeface="Arial"/>
                <a:ea typeface="DejaVu Sans"/>
              </a:rPr>
              <a:t> </a:t>
            </a:r>
            <a:endParaRPr dirty="0"/>
          </a:p>
          <a:p>
            <a:pPr lvl="1">
              <a:lnSpc>
                <a:spcPct val="100000"/>
              </a:lnSpc>
              <a:buFont typeface="Arial"/>
              <a:buChar char="•"/>
            </a:pPr>
            <a:r>
              <a:rPr lang="en-US" b="1" strike="noStrike" dirty="0">
                <a:solidFill>
                  <a:srgbClr val="000000"/>
                </a:solidFill>
                <a:latin typeface="Arial"/>
                <a:ea typeface="DejaVu Sans"/>
              </a:rPr>
              <a:t>OCR can now be stored in Automatic Storage Management (ASM).</a:t>
            </a:r>
            <a:endParaRPr dirty="0"/>
          </a:p>
          <a:p>
            <a:pPr>
              <a:lnSpc>
                <a:spcPct val="100000"/>
              </a:lnSpc>
            </a:pPr>
            <a:endParaRPr dirty="0"/>
          </a:p>
          <a:p>
            <a:pPr lvl="1">
              <a:lnSpc>
                <a:spcPct val="100000"/>
              </a:lnSpc>
              <a:buFont typeface="Arial"/>
              <a:buChar char="•"/>
            </a:pPr>
            <a:r>
              <a:rPr lang="en-US" b="1" strike="noStrike" dirty="0">
                <a:solidFill>
                  <a:srgbClr val="000000"/>
                </a:solidFill>
                <a:latin typeface="Arial"/>
                <a:ea typeface="DejaVu Sans"/>
              </a:rPr>
              <a:t>Add Second </a:t>
            </a:r>
            <a:r>
              <a:rPr lang="en-US" b="1" strike="noStrike" dirty="0" err="1">
                <a:solidFill>
                  <a:srgbClr val="000000"/>
                </a:solidFill>
                <a:latin typeface="Arial"/>
                <a:ea typeface="DejaVu Sans"/>
              </a:rPr>
              <a:t>diskgroup</a:t>
            </a:r>
            <a:r>
              <a:rPr lang="en-US" b="1" strike="noStrike" dirty="0">
                <a:solidFill>
                  <a:srgbClr val="000000"/>
                </a:solidFill>
                <a:latin typeface="Arial"/>
                <a:ea typeface="DejaVu Sans"/>
              </a:rPr>
              <a:t> for </a:t>
            </a:r>
            <a:r>
              <a:rPr lang="en-US" b="1" strike="noStrike" dirty="0" err="1">
                <a:solidFill>
                  <a:srgbClr val="000000"/>
                </a:solidFill>
                <a:latin typeface="Arial"/>
                <a:ea typeface="DejaVu Sans"/>
              </a:rPr>
              <a:t>ocr</a:t>
            </a:r>
            <a:r>
              <a:rPr lang="en-US" b="1" strike="noStrike" dirty="0">
                <a:solidFill>
                  <a:srgbClr val="000000"/>
                </a:solidFill>
                <a:latin typeface="Arial"/>
                <a:ea typeface="DejaVu Sans"/>
              </a:rPr>
              <a:t> using</a:t>
            </a:r>
            <a:endParaRPr dirty="0"/>
          </a:p>
          <a:p>
            <a:pPr lvl="2">
              <a:lnSpc>
                <a:spcPct val="100000"/>
              </a:lnSpc>
              <a:buFont typeface="Arial"/>
              <a:buChar char="•"/>
            </a:pPr>
            <a:r>
              <a:rPr lang="en-US" b="1" strike="noStrike" dirty="0">
                <a:solidFill>
                  <a:srgbClr val="000000"/>
                </a:solidFill>
                <a:latin typeface="Courier New"/>
                <a:ea typeface="DejaVu Sans"/>
              </a:rPr>
              <a:t>- ./</a:t>
            </a:r>
            <a:r>
              <a:rPr lang="en-US" b="1" strike="noStrike" dirty="0" err="1">
                <a:solidFill>
                  <a:srgbClr val="000000"/>
                </a:solidFill>
                <a:latin typeface="Courier New"/>
                <a:ea typeface="DejaVu Sans"/>
              </a:rPr>
              <a:t>ocrconfig</a:t>
            </a:r>
            <a:r>
              <a:rPr lang="en-US" b="1" strike="noStrike" dirty="0">
                <a:solidFill>
                  <a:srgbClr val="000000"/>
                </a:solidFill>
                <a:latin typeface="Courier New"/>
                <a:ea typeface="DejaVu Sans"/>
              </a:rPr>
              <a:t> -add +DATA02</a:t>
            </a:r>
            <a:endParaRPr dirty="0"/>
          </a:p>
          <a:p>
            <a:pPr>
              <a:lnSpc>
                <a:spcPct val="100000"/>
              </a:lnSpc>
            </a:pPr>
            <a:r>
              <a:rPr lang="en-US" b="1" strike="noStrike" dirty="0">
                <a:solidFill>
                  <a:srgbClr val="000000"/>
                </a:solidFill>
                <a:latin typeface="Arial"/>
                <a:ea typeface="DejaVu Sans"/>
              </a:rPr>
              <a:t>Change the compatibility of the new </a:t>
            </a:r>
            <a:r>
              <a:rPr lang="en-US" b="1" strike="noStrike" dirty="0" err="1">
                <a:solidFill>
                  <a:srgbClr val="000000"/>
                </a:solidFill>
                <a:latin typeface="Arial"/>
                <a:ea typeface="DejaVu Sans"/>
              </a:rPr>
              <a:t>diskgroup</a:t>
            </a:r>
            <a:r>
              <a:rPr lang="en-US" b="1" strike="noStrike" dirty="0">
                <a:solidFill>
                  <a:srgbClr val="000000"/>
                </a:solidFill>
                <a:latin typeface="Arial"/>
                <a:ea typeface="DejaVu Sans"/>
              </a:rPr>
              <a:t> to 11.2 as follows:</a:t>
            </a:r>
            <a:endParaRPr dirty="0"/>
          </a:p>
          <a:p>
            <a:pPr>
              <a:lnSpc>
                <a:spcPct val="100000"/>
              </a:lnSpc>
            </a:pPr>
            <a:r>
              <a:rPr lang="en-US" u="sng" strike="noStrike" dirty="0">
                <a:solidFill>
                  <a:srgbClr val="0000FF"/>
                </a:solidFill>
                <a:latin typeface="Courier New"/>
                <a:ea typeface="DejaVu Sans"/>
              </a:rPr>
              <a:t>ALTER</a:t>
            </a:r>
            <a:r>
              <a:rPr lang="en-US" strike="noStrike" dirty="0">
                <a:solidFill>
                  <a:srgbClr val="000000"/>
                </a:solidFill>
                <a:latin typeface="Courier New"/>
                <a:ea typeface="DejaVu Sans"/>
              </a:rPr>
              <a:t> DISKGROUP DATA02  </a:t>
            </a:r>
            <a:r>
              <a:rPr lang="en-US" u="sng" strike="noStrike" dirty="0">
                <a:solidFill>
                  <a:srgbClr val="0000FF"/>
                </a:solidFill>
                <a:latin typeface="Courier New"/>
                <a:ea typeface="DejaVu Sans"/>
              </a:rPr>
              <a:t>SET</a:t>
            </a:r>
            <a:r>
              <a:rPr lang="en-US" strike="noStrike" dirty="0">
                <a:solidFill>
                  <a:srgbClr val="000000"/>
                </a:solidFill>
                <a:latin typeface="Courier New"/>
                <a:ea typeface="DejaVu Sans"/>
              </a:rPr>
              <a:t> ATTRIBUTE ‘COMPATIBILITY.ASM’=’11.2’; </a:t>
            </a:r>
            <a:endParaRPr dirty="0"/>
          </a:p>
          <a:p>
            <a:pPr>
              <a:lnSpc>
                <a:spcPct val="100000"/>
              </a:lnSpc>
            </a:pPr>
            <a:r>
              <a:rPr lang="en-US" u="sng" strike="noStrike" dirty="0">
                <a:solidFill>
                  <a:srgbClr val="0000FF"/>
                </a:solidFill>
                <a:latin typeface="Courier New"/>
                <a:ea typeface="DejaVu Sans"/>
              </a:rPr>
              <a:t>ALTER</a:t>
            </a:r>
            <a:r>
              <a:rPr lang="en-US" strike="noStrike" dirty="0">
                <a:solidFill>
                  <a:srgbClr val="000000"/>
                </a:solidFill>
                <a:latin typeface="Courier New"/>
                <a:ea typeface="DejaVu Sans"/>
              </a:rPr>
              <a:t> DISKGROUP DATA02  </a:t>
            </a:r>
            <a:r>
              <a:rPr lang="en-US" u="sng" strike="noStrike" dirty="0">
                <a:solidFill>
                  <a:srgbClr val="0000FF"/>
                </a:solidFill>
                <a:latin typeface="Courier New"/>
                <a:ea typeface="DejaVu Sans"/>
              </a:rPr>
              <a:t>SET</a:t>
            </a:r>
            <a:r>
              <a:rPr lang="en-US" strike="noStrike" dirty="0">
                <a:solidFill>
                  <a:srgbClr val="000000"/>
                </a:solidFill>
                <a:latin typeface="Courier New"/>
                <a:ea typeface="DejaVu Sans"/>
              </a:rPr>
              <a:t> ATTRIBUTE ‘COMPATIBILITY.RDBMS’=’11.2’; </a:t>
            </a:r>
            <a:endParaRPr dirty="0"/>
          </a:p>
          <a:p>
            <a:pPr>
              <a:lnSpc>
                <a:spcPct val="100000"/>
              </a:lnSpc>
            </a:pPr>
            <a:endParaRPr dirty="0"/>
          </a:p>
          <a:p>
            <a:pPr>
              <a:lnSpc>
                <a:spcPct val="100000"/>
              </a:lnSpc>
            </a:pPr>
            <a:endParaRPr dirty="0"/>
          </a:p>
        </p:txBody>
      </p:sp>
    </p:spTree>
  </p:cSld>
  <p:clrMapOvr>
    <a:masterClrMapping/>
  </p:clrMapOvr>
  <p:transition advTm="22316"/>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8" name="CustomShape 1"/>
          <p:cNvSpPr/>
          <p:nvPr/>
        </p:nvSpPr>
        <p:spPr>
          <a:xfrm>
            <a:off x="888840" y="533520"/>
            <a:ext cx="7311600" cy="60948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lnSpc>
                <a:spcPct val="100000"/>
              </a:lnSpc>
              <a:buSzPct val="45000"/>
            </a:pPr>
            <a:r>
              <a:rPr lang="en-US" sz="2600" strike="noStrike" dirty="0">
                <a:solidFill>
                  <a:srgbClr val="000000"/>
                </a:solidFill>
                <a:latin typeface="Arial"/>
                <a:ea typeface="DejaVu Sans"/>
              </a:rPr>
              <a:t>Dynamic Performance View Additions</a:t>
            </a:r>
            <a:endParaRPr dirty="0"/>
          </a:p>
        </p:txBody>
      </p:sp>
      <p:sp>
        <p:nvSpPr>
          <p:cNvPr id="1469" name="CustomShape 2"/>
          <p:cNvSpPr/>
          <p:nvPr/>
        </p:nvSpPr>
        <p:spPr>
          <a:xfrm>
            <a:off x="2943360" y="3260520"/>
            <a:ext cx="1081800" cy="61416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70" name="CustomShape 3"/>
          <p:cNvSpPr/>
          <p:nvPr/>
        </p:nvSpPr>
        <p:spPr>
          <a:xfrm>
            <a:off x="2943360" y="3049560"/>
            <a:ext cx="1081800" cy="39312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471" name="CustomShape 4"/>
          <p:cNvSpPr/>
          <p:nvPr/>
        </p:nvSpPr>
        <p:spPr>
          <a:xfrm>
            <a:off x="2943360" y="3687120"/>
            <a:ext cx="1081800" cy="39312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72" name="CustomShape 5"/>
          <p:cNvSpPr/>
          <p:nvPr/>
        </p:nvSpPr>
        <p:spPr>
          <a:xfrm>
            <a:off x="2793960" y="2921040"/>
            <a:ext cx="2130120" cy="2142720"/>
          </a:xfrm>
          <a:prstGeom prst="rect">
            <a:avLst/>
          </a:prstGeom>
          <a:noFill/>
          <a:ln w="28440">
            <a:solidFill>
              <a:srgbClr val="000000"/>
            </a:solidFill>
            <a:miter/>
          </a:ln>
        </p:spPr>
        <p:style>
          <a:lnRef idx="0">
            <a:scrgbClr r="0" g="0" b="0"/>
          </a:lnRef>
          <a:fillRef idx="0">
            <a:scrgbClr r="0" g="0" b="0"/>
          </a:fillRef>
          <a:effectRef idx="0">
            <a:scrgbClr r="0" g="0" b="0"/>
          </a:effectRef>
          <a:fontRef idx="minor"/>
        </p:style>
      </p:sp>
      <p:sp>
        <p:nvSpPr>
          <p:cNvPr id="1473" name="CustomShape 6"/>
          <p:cNvSpPr/>
          <p:nvPr/>
        </p:nvSpPr>
        <p:spPr>
          <a:xfrm>
            <a:off x="5143680" y="2921040"/>
            <a:ext cx="2129760" cy="2142720"/>
          </a:xfrm>
          <a:prstGeom prst="rect">
            <a:avLst/>
          </a:prstGeom>
          <a:noFill/>
          <a:ln w="28440">
            <a:solidFill>
              <a:srgbClr val="000000"/>
            </a:solidFill>
            <a:miter/>
          </a:ln>
        </p:spPr>
        <p:style>
          <a:lnRef idx="0">
            <a:scrgbClr r="0" g="0" b="0"/>
          </a:lnRef>
          <a:fillRef idx="0">
            <a:scrgbClr r="0" g="0" b="0"/>
          </a:fillRef>
          <a:effectRef idx="0">
            <a:scrgbClr r="0" g="0" b="0"/>
          </a:effectRef>
          <a:fontRef idx="minor"/>
        </p:style>
      </p:sp>
      <p:sp>
        <p:nvSpPr>
          <p:cNvPr id="1474" name="CustomShape 7"/>
          <p:cNvSpPr/>
          <p:nvPr/>
        </p:nvSpPr>
        <p:spPr>
          <a:xfrm>
            <a:off x="2654280" y="2552760"/>
            <a:ext cx="4733640" cy="2904480"/>
          </a:xfrm>
          <a:prstGeom prst="rect">
            <a:avLst/>
          </a:prstGeom>
          <a:noFill/>
          <a:ln w="28440">
            <a:solidFill>
              <a:srgbClr val="000000"/>
            </a:solidFill>
            <a:miter/>
          </a:ln>
        </p:spPr>
        <p:style>
          <a:lnRef idx="0">
            <a:scrgbClr r="0" g="0" b="0"/>
          </a:lnRef>
          <a:fillRef idx="0">
            <a:scrgbClr r="0" g="0" b="0"/>
          </a:fillRef>
          <a:effectRef idx="0">
            <a:scrgbClr r="0" g="0" b="0"/>
          </a:effectRef>
          <a:fontRef idx="minor"/>
        </p:style>
      </p:sp>
      <p:sp>
        <p:nvSpPr>
          <p:cNvPr id="1475" name="CustomShape 8"/>
          <p:cNvSpPr/>
          <p:nvPr/>
        </p:nvSpPr>
        <p:spPr>
          <a:xfrm>
            <a:off x="2735640" y="5127480"/>
            <a:ext cx="1685880" cy="333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sz="1600" b="1" strike="noStrike">
                <a:solidFill>
                  <a:srgbClr val="000000"/>
                </a:solidFill>
                <a:latin typeface="Arial"/>
                <a:ea typeface="DejaVu Sans"/>
              </a:rPr>
              <a:t>Storage system</a:t>
            </a:r>
            <a:endParaRPr/>
          </a:p>
        </p:txBody>
      </p:sp>
      <p:sp>
        <p:nvSpPr>
          <p:cNvPr id="1476" name="CustomShape 9"/>
          <p:cNvSpPr/>
          <p:nvPr/>
        </p:nvSpPr>
        <p:spPr>
          <a:xfrm>
            <a:off x="3095640" y="3413160"/>
            <a:ext cx="1081800" cy="61452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77" name="CustomShape 10"/>
          <p:cNvSpPr/>
          <p:nvPr/>
        </p:nvSpPr>
        <p:spPr>
          <a:xfrm>
            <a:off x="3095640" y="3201840"/>
            <a:ext cx="1081800" cy="39348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478" name="CustomShape 11"/>
          <p:cNvSpPr/>
          <p:nvPr/>
        </p:nvSpPr>
        <p:spPr>
          <a:xfrm>
            <a:off x="3095640" y="3839760"/>
            <a:ext cx="1081800" cy="39348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79" name="CustomShape 12"/>
          <p:cNvSpPr/>
          <p:nvPr/>
        </p:nvSpPr>
        <p:spPr>
          <a:xfrm>
            <a:off x="3247920" y="3565440"/>
            <a:ext cx="1082160" cy="61416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80" name="CustomShape 13"/>
          <p:cNvSpPr/>
          <p:nvPr/>
        </p:nvSpPr>
        <p:spPr>
          <a:xfrm>
            <a:off x="3247920" y="3354480"/>
            <a:ext cx="1082160" cy="39312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481" name="CustomShape 14"/>
          <p:cNvSpPr/>
          <p:nvPr/>
        </p:nvSpPr>
        <p:spPr>
          <a:xfrm>
            <a:off x="3247920" y="3992040"/>
            <a:ext cx="1082160" cy="39312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82" name="CustomShape 15"/>
          <p:cNvSpPr/>
          <p:nvPr/>
        </p:nvSpPr>
        <p:spPr>
          <a:xfrm>
            <a:off x="3400560" y="3717720"/>
            <a:ext cx="1081800" cy="61416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83" name="CustomShape 16"/>
          <p:cNvSpPr/>
          <p:nvPr/>
        </p:nvSpPr>
        <p:spPr>
          <a:xfrm>
            <a:off x="3400560" y="3506760"/>
            <a:ext cx="1081800" cy="39312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484" name="CustomShape 17"/>
          <p:cNvSpPr/>
          <p:nvPr/>
        </p:nvSpPr>
        <p:spPr>
          <a:xfrm>
            <a:off x="3400560" y="4144320"/>
            <a:ext cx="1081800" cy="39312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85" name="CustomShape 18"/>
          <p:cNvSpPr/>
          <p:nvPr/>
        </p:nvSpPr>
        <p:spPr>
          <a:xfrm>
            <a:off x="3552840" y="3870360"/>
            <a:ext cx="1081800" cy="61452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86" name="CustomShape 19"/>
          <p:cNvSpPr/>
          <p:nvPr/>
        </p:nvSpPr>
        <p:spPr>
          <a:xfrm>
            <a:off x="3552840" y="3659040"/>
            <a:ext cx="1081800" cy="39348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487" name="CustomShape 20"/>
          <p:cNvSpPr/>
          <p:nvPr/>
        </p:nvSpPr>
        <p:spPr>
          <a:xfrm>
            <a:off x="3552840" y="4296960"/>
            <a:ext cx="1081800" cy="39348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88" name="CustomShape 21"/>
          <p:cNvSpPr/>
          <p:nvPr/>
        </p:nvSpPr>
        <p:spPr>
          <a:xfrm>
            <a:off x="3705120" y="4022640"/>
            <a:ext cx="1082160" cy="61416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89" name="CustomShape 22"/>
          <p:cNvSpPr/>
          <p:nvPr/>
        </p:nvSpPr>
        <p:spPr>
          <a:xfrm>
            <a:off x="3705120" y="3811680"/>
            <a:ext cx="1082160" cy="39312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490" name="CustomShape 23"/>
          <p:cNvSpPr/>
          <p:nvPr/>
        </p:nvSpPr>
        <p:spPr>
          <a:xfrm>
            <a:off x="3705120" y="4449240"/>
            <a:ext cx="1082160" cy="39312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91" name="CustomShape 24"/>
          <p:cNvSpPr/>
          <p:nvPr/>
        </p:nvSpPr>
        <p:spPr>
          <a:xfrm>
            <a:off x="5305320" y="3260520"/>
            <a:ext cx="1082160" cy="61416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92" name="CustomShape 25"/>
          <p:cNvSpPr/>
          <p:nvPr/>
        </p:nvSpPr>
        <p:spPr>
          <a:xfrm>
            <a:off x="5305320" y="3049560"/>
            <a:ext cx="1082160" cy="39312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493" name="CustomShape 26"/>
          <p:cNvSpPr/>
          <p:nvPr/>
        </p:nvSpPr>
        <p:spPr>
          <a:xfrm>
            <a:off x="5305320" y="3687120"/>
            <a:ext cx="1082160" cy="39312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94" name="CustomShape 27"/>
          <p:cNvSpPr/>
          <p:nvPr/>
        </p:nvSpPr>
        <p:spPr>
          <a:xfrm>
            <a:off x="5457960" y="3413160"/>
            <a:ext cx="1081800" cy="61452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95" name="CustomShape 28"/>
          <p:cNvSpPr/>
          <p:nvPr/>
        </p:nvSpPr>
        <p:spPr>
          <a:xfrm>
            <a:off x="5457960" y="3201840"/>
            <a:ext cx="1081800" cy="39348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496" name="CustomShape 29"/>
          <p:cNvSpPr/>
          <p:nvPr/>
        </p:nvSpPr>
        <p:spPr>
          <a:xfrm>
            <a:off x="5457960" y="3839760"/>
            <a:ext cx="1081800" cy="39348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97" name="CustomShape 30"/>
          <p:cNvSpPr/>
          <p:nvPr/>
        </p:nvSpPr>
        <p:spPr>
          <a:xfrm>
            <a:off x="5610240" y="3565440"/>
            <a:ext cx="1081800" cy="61416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498" name="CustomShape 31"/>
          <p:cNvSpPr/>
          <p:nvPr/>
        </p:nvSpPr>
        <p:spPr>
          <a:xfrm>
            <a:off x="5610240" y="3354480"/>
            <a:ext cx="1081800" cy="39312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499" name="CustomShape 32"/>
          <p:cNvSpPr/>
          <p:nvPr/>
        </p:nvSpPr>
        <p:spPr>
          <a:xfrm>
            <a:off x="5610240" y="3992040"/>
            <a:ext cx="1081800" cy="39312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500" name="CustomShape 33"/>
          <p:cNvSpPr/>
          <p:nvPr/>
        </p:nvSpPr>
        <p:spPr>
          <a:xfrm>
            <a:off x="5762520" y="3717720"/>
            <a:ext cx="1082160" cy="61416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501" name="CustomShape 34"/>
          <p:cNvSpPr/>
          <p:nvPr/>
        </p:nvSpPr>
        <p:spPr>
          <a:xfrm>
            <a:off x="5762520" y="3506760"/>
            <a:ext cx="1082160" cy="39312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502" name="CustomShape 35"/>
          <p:cNvSpPr/>
          <p:nvPr/>
        </p:nvSpPr>
        <p:spPr>
          <a:xfrm>
            <a:off x="5762520" y="4144320"/>
            <a:ext cx="1082160" cy="39312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503" name="CustomShape 36"/>
          <p:cNvSpPr/>
          <p:nvPr/>
        </p:nvSpPr>
        <p:spPr>
          <a:xfrm>
            <a:off x="5915160" y="3870360"/>
            <a:ext cx="1081800" cy="61452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504" name="CustomShape 37"/>
          <p:cNvSpPr/>
          <p:nvPr/>
        </p:nvSpPr>
        <p:spPr>
          <a:xfrm>
            <a:off x="5915160" y="3659040"/>
            <a:ext cx="1081800" cy="39348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505" name="CustomShape 38"/>
          <p:cNvSpPr/>
          <p:nvPr/>
        </p:nvSpPr>
        <p:spPr>
          <a:xfrm>
            <a:off x="5915160" y="4296960"/>
            <a:ext cx="1081800" cy="39348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506" name="CustomShape 39"/>
          <p:cNvSpPr/>
          <p:nvPr/>
        </p:nvSpPr>
        <p:spPr>
          <a:xfrm>
            <a:off x="6067440" y="4022640"/>
            <a:ext cx="1081800" cy="614160"/>
          </a:xfrm>
          <a:prstGeom prst="rect">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507" name="CustomShape 40"/>
          <p:cNvSpPr/>
          <p:nvPr/>
        </p:nvSpPr>
        <p:spPr>
          <a:xfrm>
            <a:off x="6067440" y="3811680"/>
            <a:ext cx="1081800" cy="393120"/>
          </a:xfrm>
          <a:prstGeom prst="ellipse">
            <a:avLst/>
          </a:prstGeom>
          <a:solidFill>
            <a:srgbClr val="00CCCC"/>
          </a:solidFill>
          <a:ln w="3240">
            <a:solidFill>
              <a:srgbClr val="009999"/>
            </a:solidFill>
            <a:miter/>
          </a:ln>
        </p:spPr>
        <p:style>
          <a:lnRef idx="0">
            <a:scrgbClr r="0" g="0" b="0"/>
          </a:lnRef>
          <a:fillRef idx="0">
            <a:scrgbClr r="0" g="0" b="0"/>
          </a:fillRef>
          <a:effectRef idx="0">
            <a:scrgbClr r="0" g="0" b="0"/>
          </a:effectRef>
          <a:fontRef idx="minor"/>
        </p:style>
      </p:sp>
      <p:sp>
        <p:nvSpPr>
          <p:cNvPr id="1508" name="CustomShape 41"/>
          <p:cNvSpPr/>
          <p:nvPr/>
        </p:nvSpPr>
        <p:spPr>
          <a:xfrm>
            <a:off x="6067440" y="4449240"/>
            <a:ext cx="1081800" cy="393120"/>
          </a:xfrm>
          <a:prstGeom prst="ellipse">
            <a:avLst/>
          </a:prstGeom>
          <a:solidFill>
            <a:srgbClr val="009999"/>
          </a:solidFill>
          <a:ln w="3240">
            <a:solidFill>
              <a:srgbClr val="009999"/>
            </a:solidFill>
            <a:miter/>
          </a:ln>
        </p:spPr>
        <p:style>
          <a:lnRef idx="0">
            <a:scrgbClr r="0" g="0" b="0"/>
          </a:lnRef>
          <a:fillRef idx="0">
            <a:scrgbClr r="0" g="0" b="0"/>
          </a:fillRef>
          <a:effectRef idx="0">
            <a:scrgbClr r="0" g="0" b="0"/>
          </a:effectRef>
          <a:fontRef idx="minor"/>
        </p:style>
      </p:sp>
      <p:sp>
        <p:nvSpPr>
          <p:cNvPr id="1509" name="CustomShape 42"/>
          <p:cNvSpPr/>
          <p:nvPr/>
        </p:nvSpPr>
        <p:spPr>
          <a:xfrm>
            <a:off x="3897000" y="1873080"/>
            <a:ext cx="2235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Courier New"/>
                <a:ea typeface="DejaVu Sans"/>
              </a:rPr>
              <a:t>V$ASM_DISKGROUP</a:t>
            </a:r>
            <a:endParaRPr/>
          </a:p>
        </p:txBody>
      </p:sp>
      <p:sp>
        <p:nvSpPr>
          <p:cNvPr id="1510" name="CustomShape 43"/>
          <p:cNvSpPr/>
          <p:nvPr/>
        </p:nvSpPr>
        <p:spPr>
          <a:xfrm>
            <a:off x="956880" y="1860480"/>
            <a:ext cx="18230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Courier New"/>
                <a:ea typeface="DejaVu Sans"/>
              </a:rPr>
              <a:t>V$ASM_CLIENT</a:t>
            </a:r>
            <a:endParaRPr/>
          </a:p>
        </p:txBody>
      </p:sp>
      <p:sp>
        <p:nvSpPr>
          <p:cNvPr id="1511" name="CustomShape 44"/>
          <p:cNvSpPr/>
          <p:nvPr/>
        </p:nvSpPr>
        <p:spPr>
          <a:xfrm>
            <a:off x="4368240" y="5594400"/>
            <a:ext cx="15534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Courier New"/>
                <a:ea typeface="DejaVu Sans"/>
              </a:rPr>
              <a:t>V$ASM_DISK</a:t>
            </a:r>
            <a:endParaRPr/>
          </a:p>
        </p:txBody>
      </p:sp>
      <p:sp>
        <p:nvSpPr>
          <p:cNvPr id="1512" name="CustomShape 45"/>
          <p:cNvSpPr/>
          <p:nvPr/>
        </p:nvSpPr>
        <p:spPr>
          <a:xfrm>
            <a:off x="825480" y="4405320"/>
            <a:ext cx="1615680" cy="36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b="1" strike="noStrike">
                <a:solidFill>
                  <a:srgbClr val="000000"/>
                </a:solidFill>
                <a:latin typeface="Courier New"/>
                <a:ea typeface="DejaVu Sans"/>
              </a:rPr>
              <a:t>V$ASM_FILE</a:t>
            </a:r>
            <a:endParaRPr/>
          </a:p>
        </p:txBody>
      </p:sp>
      <p:sp>
        <p:nvSpPr>
          <p:cNvPr id="1513" name="CustomShape 46"/>
          <p:cNvSpPr/>
          <p:nvPr/>
        </p:nvSpPr>
        <p:spPr>
          <a:xfrm>
            <a:off x="3943800" y="1517760"/>
            <a:ext cx="2097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Courier New"/>
                <a:ea typeface="DejaVu Sans"/>
              </a:rPr>
              <a:t>V$ASM_TEMPLATE</a:t>
            </a:r>
            <a:endParaRPr/>
          </a:p>
        </p:txBody>
      </p:sp>
      <p:sp>
        <p:nvSpPr>
          <p:cNvPr id="1514" name="CustomShape 47"/>
          <p:cNvSpPr/>
          <p:nvPr/>
        </p:nvSpPr>
        <p:spPr>
          <a:xfrm>
            <a:off x="884160" y="4832280"/>
            <a:ext cx="16887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Courier New"/>
                <a:ea typeface="DejaVu Sans"/>
              </a:rPr>
              <a:t>V$ASM_ALIAS</a:t>
            </a:r>
            <a:endParaRPr/>
          </a:p>
        </p:txBody>
      </p:sp>
      <p:sp>
        <p:nvSpPr>
          <p:cNvPr id="1515" name="CustomShape 48"/>
          <p:cNvSpPr/>
          <p:nvPr/>
        </p:nvSpPr>
        <p:spPr>
          <a:xfrm>
            <a:off x="4034880" y="5962680"/>
            <a:ext cx="22330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Courier New"/>
                <a:ea typeface="DejaVu Sans"/>
              </a:rPr>
              <a:t>V$ASM_OPERATION</a:t>
            </a:r>
            <a:endParaRPr/>
          </a:p>
        </p:txBody>
      </p:sp>
      <p:sp>
        <p:nvSpPr>
          <p:cNvPr id="1516" name="CustomShape 49"/>
          <p:cNvSpPr/>
          <p:nvPr/>
        </p:nvSpPr>
        <p:spPr>
          <a:xfrm>
            <a:off x="3987720" y="4292640"/>
            <a:ext cx="491760" cy="377280"/>
          </a:xfrm>
          <a:prstGeom prst="rect">
            <a:avLst/>
          </a:prstGeom>
          <a:solidFill>
            <a:srgbClr val="FFCC99"/>
          </a:solidFill>
          <a:ln w="19080">
            <a:solidFill>
              <a:srgbClr val="000000"/>
            </a:solidFill>
            <a:miter/>
          </a:ln>
        </p:spPr>
        <p:style>
          <a:lnRef idx="0">
            <a:scrgbClr r="0" g="0" b="0"/>
          </a:lnRef>
          <a:fillRef idx="0">
            <a:scrgbClr r="0" g="0" b="0"/>
          </a:fillRef>
          <a:effectRef idx="0">
            <a:scrgbClr r="0" g="0" b="0"/>
          </a:effectRef>
          <a:fontRef idx="minor"/>
        </p:style>
      </p:sp>
      <p:sp>
        <p:nvSpPr>
          <p:cNvPr id="1517" name="CustomShape 50"/>
          <p:cNvSpPr/>
          <p:nvPr/>
        </p:nvSpPr>
        <p:spPr>
          <a:xfrm>
            <a:off x="3040200" y="2538360"/>
            <a:ext cx="1586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Arial"/>
                <a:ea typeface="DejaVu Sans"/>
              </a:rPr>
              <a:t>Disk group A</a:t>
            </a:r>
            <a:endParaRPr/>
          </a:p>
        </p:txBody>
      </p:sp>
      <p:sp>
        <p:nvSpPr>
          <p:cNvPr id="1518" name="CustomShape 51"/>
          <p:cNvSpPr/>
          <p:nvPr/>
        </p:nvSpPr>
        <p:spPr>
          <a:xfrm>
            <a:off x="5385240" y="2538360"/>
            <a:ext cx="1595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en-US" b="1" strike="noStrike">
                <a:solidFill>
                  <a:srgbClr val="000000"/>
                </a:solidFill>
                <a:latin typeface="Arial"/>
                <a:ea typeface="DejaVu Sans"/>
              </a:rPr>
              <a:t>Disk group B</a:t>
            </a:r>
            <a:endParaRPr/>
          </a:p>
        </p:txBody>
      </p:sp>
      <p:sp>
        <p:nvSpPr>
          <p:cNvPr id="1519" name="CustomShape 52"/>
          <p:cNvSpPr/>
          <p:nvPr/>
        </p:nvSpPr>
        <p:spPr>
          <a:xfrm flipH="1">
            <a:off x="3831840" y="2241360"/>
            <a:ext cx="1177920" cy="293760"/>
          </a:xfrm>
          <a:prstGeom prst="straightConnector1">
            <a:avLst/>
          </a:prstGeom>
          <a:noFill/>
          <a:ln w="28440">
            <a:solidFill>
              <a:srgbClr val="000000"/>
            </a:solidFill>
            <a:miter/>
            <a:tailEnd type="triangle" w="sm" len="sm"/>
          </a:ln>
        </p:spPr>
        <p:style>
          <a:lnRef idx="0">
            <a:scrgbClr r="0" g="0" b="0"/>
          </a:lnRef>
          <a:fillRef idx="0">
            <a:scrgbClr r="0" g="0" b="0"/>
          </a:fillRef>
          <a:effectRef idx="0">
            <a:scrgbClr r="0" g="0" b="0"/>
          </a:effectRef>
          <a:fontRef idx="minor"/>
        </p:style>
      </p:sp>
      <p:sp>
        <p:nvSpPr>
          <p:cNvPr id="1520" name="CustomShape 53"/>
          <p:cNvSpPr/>
          <p:nvPr/>
        </p:nvSpPr>
        <p:spPr>
          <a:xfrm>
            <a:off x="5016600" y="2241360"/>
            <a:ext cx="1164960" cy="293760"/>
          </a:xfrm>
          <a:prstGeom prst="straightConnector1">
            <a:avLst/>
          </a:prstGeom>
          <a:noFill/>
          <a:ln w="28440">
            <a:solidFill>
              <a:srgbClr val="000000"/>
            </a:solidFill>
            <a:miter/>
            <a:tailEnd type="triangle" w="sm" len="sm"/>
          </a:ln>
        </p:spPr>
        <p:style>
          <a:lnRef idx="0">
            <a:scrgbClr r="0" g="0" b="0"/>
          </a:lnRef>
          <a:fillRef idx="0">
            <a:scrgbClr r="0" g="0" b="0"/>
          </a:fillRef>
          <a:effectRef idx="0">
            <a:scrgbClr r="0" g="0" b="0"/>
          </a:effectRef>
          <a:fontRef idx="minor"/>
        </p:style>
      </p:sp>
      <p:sp>
        <p:nvSpPr>
          <p:cNvPr id="1521" name="CustomShape 54"/>
          <p:cNvSpPr/>
          <p:nvPr/>
        </p:nvSpPr>
        <p:spPr>
          <a:xfrm flipH="1" flipV="1">
            <a:off x="4244400" y="4842360"/>
            <a:ext cx="895320" cy="745200"/>
          </a:xfrm>
          <a:prstGeom prst="straightConnector1">
            <a:avLst/>
          </a:prstGeom>
          <a:noFill/>
          <a:ln w="28440">
            <a:solidFill>
              <a:srgbClr val="000000"/>
            </a:solidFill>
            <a:miter/>
            <a:tailEnd type="triangle" w="sm" len="sm"/>
          </a:ln>
        </p:spPr>
        <p:style>
          <a:lnRef idx="0">
            <a:scrgbClr r="0" g="0" b="0"/>
          </a:lnRef>
          <a:fillRef idx="0">
            <a:scrgbClr r="0" g="0" b="0"/>
          </a:fillRef>
          <a:effectRef idx="0">
            <a:scrgbClr r="0" g="0" b="0"/>
          </a:effectRef>
          <a:fontRef idx="minor"/>
        </p:style>
      </p:sp>
      <p:sp>
        <p:nvSpPr>
          <p:cNvPr id="1522" name="CustomShape 55"/>
          <p:cNvSpPr/>
          <p:nvPr/>
        </p:nvSpPr>
        <p:spPr>
          <a:xfrm flipV="1">
            <a:off x="5146560" y="4842360"/>
            <a:ext cx="1460520" cy="745200"/>
          </a:xfrm>
          <a:prstGeom prst="straightConnector1">
            <a:avLst/>
          </a:prstGeom>
          <a:noFill/>
          <a:ln w="28440">
            <a:solidFill>
              <a:srgbClr val="000000"/>
            </a:solidFill>
            <a:miter/>
            <a:tailEnd type="triangle" w="sm" len="sm"/>
          </a:ln>
        </p:spPr>
        <p:style>
          <a:lnRef idx="0">
            <a:scrgbClr r="0" g="0" b="0"/>
          </a:lnRef>
          <a:fillRef idx="0">
            <a:scrgbClr r="0" g="0" b="0"/>
          </a:fillRef>
          <a:effectRef idx="0">
            <a:scrgbClr r="0" g="0" b="0"/>
          </a:effectRef>
          <a:fontRef idx="minor"/>
        </p:style>
      </p:sp>
      <p:pic>
        <p:nvPicPr>
          <p:cNvPr id="1523" name="instance"/>
          <p:cNvPicPr/>
          <p:nvPr/>
        </p:nvPicPr>
        <p:blipFill>
          <a:blip r:embed="rId4" cstate="print"/>
          <a:stretch/>
        </p:blipFill>
        <p:spPr>
          <a:xfrm>
            <a:off x="1211400" y="2224080"/>
            <a:ext cx="1002600" cy="1414080"/>
          </a:xfrm>
          <a:prstGeom prst="rect">
            <a:avLst/>
          </a:prstGeom>
          <a:ln>
            <a:noFill/>
          </a:ln>
        </p:spPr>
      </p:pic>
      <p:sp>
        <p:nvSpPr>
          <p:cNvPr id="1524" name="CustomShape 56"/>
          <p:cNvSpPr/>
          <p:nvPr/>
        </p:nvSpPr>
        <p:spPr>
          <a:xfrm>
            <a:off x="1714320" y="3641760"/>
            <a:ext cx="936720" cy="361800"/>
          </a:xfrm>
          <a:prstGeom prst="bentConnector3">
            <a:avLst>
              <a:gd name="adj1" fmla="val 50000"/>
            </a:avLst>
          </a:prstGeom>
          <a:noFill/>
          <a:ln w="28440">
            <a:solidFill>
              <a:srgbClr val="000000"/>
            </a:solidFill>
            <a:miter/>
            <a:tailEnd type="triangle" w="sm" len="sm"/>
          </a:ln>
        </p:spPr>
        <p:style>
          <a:lnRef idx="0">
            <a:scrgbClr r="0" g="0" b="0"/>
          </a:lnRef>
          <a:fillRef idx="0">
            <a:scrgbClr r="0" g="0" b="0"/>
          </a:fillRef>
          <a:effectRef idx="0">
            <a:scrgbClr r="0" g="0" b="0"/>
          </a:effectRef>
          <a:fontRef idx="minor"/>
        </p:style>
      </p:sp>
      <p:sp>
        <p:nvSpPr>
          <p:cNvPr id="1525" name="Line 57"/>
          <p:cNvSpPr/>
          <p:nvPr/>
        </p:nvSpPr>
        <p:spPr>
          <a:xfrm>
            <a:off x="2349360" y="4533840"/>
            <a:ext cx="1295640" cy="0"/>
          </a:xfrm>
          <a:prstGeom prst="line">
            <a:avLst/>
          </a:prstGeom>
          <a:ln w="28440">
            <a:solidFill>
              <a:srgbClr val="000000"/>
            </a:solidFill>
            <a:miter/>
            <a:tailEnd type="triangle" w="sm" len="sm"/>
          </a:ln>
        </p:spPr>
      </p:sp>
      <p:pic>
        <p:nvPicPr>
          <p:cNvPr id="60" name="~PP2801.WAV">
            <a:hlinkClick r:id="" action="ppaction://media"/>
          </p:cNvPr>
          <p:cNvPicPr>
            <a:picLocks noRot="1" noChangeAspect="1"/>
          </p:cNvPicPr>
          <p:nvPr>
            <a:wavAudioFile r:embed="rId1" name="~PP2801.WAV"/>
          </p:nvPr>
        </p:nvPicPr>
        <p:blipFill>
          <a:blip r:embed="rId5" cstate="print"/>
          <a:stretch>
            <a:fillRect/>
          </a:stretch>
        </p:blipFill>
        <p:spPr>
          <a:xfrm>
            <a:off x="8696325" y="6410325"/>
            <a:ext cx="304800" cy="304800"/>
          </a:xfrm>
          <a:prstGeom prst="rect">
            <a:avLst/>
          </a:prstGeom>
        </p:spPr>
      </p:pic>
    </p:spTree>
  </p:cSld>
  <p:clrMapOvr>
    <a:masterClrMapping/>
  </p:clrMapOvr>
  <p:transition advTm="20640"/>
  <p:timing>
    <p:tnLst>
      <p:par>
        <p:cTn id="1" dur="indefinite" restart="never" nodeType="tmRoot">
          <p:childTnLst>
            <p:seq>
              <p:cTn id="2"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0"/>
                </p:tgtEl>
              </p:cMediaNode>
            </p:audi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6" name="CustomShape 1"/>
          <p:cNvSpPr/>
          <p:nvPr/>
        </p:nvSpPr>
        <p:spPr>
          <a:xfrm>
            <a:off x="888840" y="533520"/>
            <a:ext cx="7311600" cy="872640"/>
          </a:xfrm>
          <a:prstGeom prst="rect">
            <a:avLst/>
          </a:prstGeom>
          <a:noFill/>
          <a:ln>
            <a:noFill/>
          </a:ln>
        </p:spPr>
        <p:style>
          <a:lnRef idx="0">
            <a:scrgbClr r="0" g="0" b="0"/>
          </a:lnRef>
          <a:fillRef idx="0">
            <a:scrgbClr r="0" g="0" b="0"/>
          </a:fillRef>
          <a:effectRef idx="0">
            <a:scrgbClr r="0" g="0" b="0"/>
          </a:effectRef>
          <a:fontRef idx="minor"/>
        </p:style>
        <p:txBody>
          <a:bodyPr lIns="12600" tIns="12600" rIns="12600" bIns="12600"/>
          <a:lstStyle/>
          <a:p>
            <a:pPr algn="ctr">
              <a:lnSpc>
                <a:spcPct val="100000"/>
              </a:lnSpc>
              <a:buSzPct val="45000"/>
              <a:buFont typeface="StarSymbol"/>
              <a:buChar char="l"/>
            </a:pPr>
            <a:r>
              <a:rPr lang="en-US" sz="2600" strike="noStrike">
                <a:solidFill>
                  <a:srgbClr val="000000"/>
                </a:solidFill>
                <a:latin typeface="Arial"/>
                <a:ea typeface="DejaVu Sans"/>
              </a:rPr>
              <a:t>Monitoring Long-Running Operations Using </a:t>
            </a:r>
            <a:r>
              <a:rPr lang="en-US" sz="2600" strike="noStrike">
                <a:solidFill>
                  <a:srgbClr val="000000"/>
                </a:solidFill>
                <a:latin typeface="Courier New"/>
                <a:ea typeface="DejaVu Sans"/>
              </a:rPr>
              <a:t>V$ASM_OPERATION</a:t>
            </a:r>
            <a:endParaRPr/>
          </a:p>
        </p:txBody>
      </p:sp>
      <p:graphicFrame>
        <p:nvGraphicFramePr>
          <p:cNvPr id="1527" name="Table 2"/>
          <p:cNvGraphicFramePr/>
          <p:nvPr/>
        </p:nvGraphicFramePr>
        <p:xfrm>
          <a:off x="871560" y="1682640"/>
          <a:ext cx="7429320" cy="4521240"/>
        </p:xfrm>
        <a:graphic>
          <a:graphicData uri="http://schemas.openxmlformats.org/drawingml/2006/table">
            <a:tbl>
              <a:tblPr/>
              <a:tblGrid>
                <a:gridCol w="2046240"/>
                <a:gridCol w="5383080"/>
              </a:tblGrid>
              <a:tr h="398880">
                <a:tc>
                  <a:txBody>
                    <a:bodyPr/>
                    <a:lstStyle/>
                    <a:p>
                      <a:pPr algn="ctr">
                        <a:lnSpc>
                          <a:spcPct val="100000"/>
                        </a:lnSpc>
                      </a:pPr>
                      <a:r>
                        <a:rPr lang="en-US" b="1" strike="noStrike">
                          <a:latin typeface="Arial"/>
                        </a:rPr>
                        <a:t>Column</a:t>
                      </a:r>
                      <a:endParaRPr/>
                    </a:p>
                  </a:txBody>
                  <a:tcPr/>
                </a:tc>
                <a:tc>
                  <a:txBody>
                    <a:bodyPr/>
                    <a:lstStyle/>
                    <a:p>
                      <a:pPr algn="ctr">
                        <a:lnSpc>
                          <a:spcPct val="100000"/>
                        </a:lnSpc>
                      </a:pPr>
                      <a:r>
                        <a:rPr lang="en-US" b="1" strike="noStrike">
                          <a:latin typeface="Arial"/>
                        </a:rPr>
                        <a:t>Description</a:t>
                      </a:r>
                      <a:endParaRPr/>
                    </a:p>
                  </a:txBody>
                  <a:tcPr/>
                </a:tc>
              </a:tr>
              <a:tr h="405360">
                <a:tc>
                  <a:txBody>
                    <a:bodyPr/>
                    <a:lstStyle/>
                    <a:p>
                      <a:pPr>
                        <a:lnSpc>
                          <a:spcPct val="100000"/>
                        </a:lnSpc>
                      </a:pPr>
                      <a:r>
                        <a:rPr lang="en-US" b="1" strike="noStrike">
                          <a:latin typeface="Courier New"/>
                        </a:rPr>
                        <a:t>GROUP_NUMBER</a:t>
                      </a:r>
                      <a:endParaRPr/>
                    </a:p>
                  </a:txBody>
                  <a:tcPr/>
                </a:tc>
                <a:tc>
                  <a:txBody>
                    <a:bodyPr/>
                    <a:lstStyle/>
                    <a:p>
                      <a:pPr>
                        <a:lnSpc>
                          <a:spcPct val="100000"/>
                        </a:lnSpc>
                      </a:pPr>
                      <a:r>
                        <a:rPr lang="en-US" b="1" strike="noStrike">
                          <a:latin typeface="Arial"/>
                        </a:rPr>
                        <a:t>Disk group</a:t>
                      </a:r>
                      <a:endParaRPr/>
                    </a:p>
                  </a:txBody>
                  <a:tcPr/>
                </a:tc>
              </a:tr>
              <a:tr h="405360">
                <a:tc>
                  <a:txBody>
                    <a:bodyPr/>
                    <a:lstStyle/>
                    <a:p>
                      <a:pPr>
                        <a:lnSpc>
                          <a:spcPct val="100000"/>
                        </a:lnSpc>
                      </a:pPr>
                      <a:r>
                        <a:rPr lang="en-US" b="1" strike="noStrike">
                          <a:latin typeface="Courier New"/>
                        </a:rPr>
                        <a:t>OPERATION</a:t>
                      </a:r>
                      <a:endParaRPr/>
                    </a:p>
                  </a:txBody>
                  <a:tcPr/>
                </a:tc>
                <a:tc>
                  <a:txBody>
                    <a:bodyPr/>
                    <a:lstStyle/>
                    <a:p>
                      <a:pPr>
                        <a:lnSpc>
                          <a:spcPct val="100000"/>
                        </a:lnSpc>
                      </a:pPr>
                      <a:r>
                        <a:rPr lang="en-US" b="1" strike="noStrike">
                          <a:latin typeface="Arial"/>
                        </a:rPr>
                        <a:t>Type of operation: REBAL</a:t>
                      </a:r>
                      <a:endParaRPr/>
                    </a:p>
                  </a:txBody>
                  <a:tcPr/>
                </a:tc>
              </a:tr>
              <a:tr h="405360">
                <a:tc>
                  <a:txBody>
                    <a:bodyPr/>
                    <a:lstStyle/>
                    <a:p>
                      <a:pPr>
                        <a:lnSpc>
                          <a:spcPct val="100000"/>
                        </a:lnSpc>
                      </a:pPr>
                      <a:r>
                        <a:rPr lang="en-US" b="1" strike="noStrike">
                          <a:latin typeface="Courier New"/>
                        </a:rPr>
                        <a:t>STATE</a:t>
                      </a:r>
                      <a:endParaRPr/>
                    </a:p>
                  </a:txBody>
                  <a:tcPr/>
                </a:tc>
                <a:tc>
                  <a:txBody>
                    <a:bodyPr/>
                    <a:lstStyle/>
                    <a:p>
                      <a:pPr>
                        <a:lnSpc>
                          <a:spcPct val="100000"/>
                        </a:lnSpc>
                      </a:pPr>
                      <a:r>
                        <a:rPr lang="en-US" b="1" strike="noStrike">
                          <a:latin typeface="Arial"/>
                        </a:rPr>
                        <a:t>State of operation: QUEUED or RUNNING</a:t>
                      </a:r>
                      <a:endParaRPr/>
                    </a:p>
                  </a:txBody>
                  <a:tcPr/>
                </a:tc>
              </a:tr>
              <a:tr h="405360">
                <a:tc>
                  <a:txBody>
                    <a:bodyPr/>
                    <a:lstStyle/>
                    <a:p>
                      <a:pPr>
                        <a:lnSpc>
                          <a:spcPct val="100000"/>
                        </a:lnSpc>
                      </a:pPr>
                      <a:r>
                        <a:rPr lang="en-US" b="1" strike="noStrike">
                          <a:latin typeface="Courier New"/>
                        </a:rPr>
                        <a:t>POWER</a:t>
                      </a:r>
                      <a:endParaRPr/>
                    </a:p>
                  </a:txBody>
                  <a:tcPr/>
                </a:tc>
                <a:tc>
                  <a:txBody>
                    <a:bodyPr/>
                    <a:lstStyle/>
                    <a:p>
                      <a:pPr>
                        <a:lnSpc>
                          <a:spcPct val="100000"/>
                        </a:lnSpc>
                      </a:pPr>
                      <a:r>
                        <a:rPr lang="en-US" b="1" strike="noStrike">
                          <a:latin typeface="Arial"/>
                        </a:rPr>
                        <a:t>Power requested for this operation</a:t>
                      </a:r>
                      <a:endParaRPr/>
                    </a:p>
                  </a:txBody>
                  <a:tcPr/>
                </a:tc>
              </a:tr>
              <a:tr h="405360">
                <a:tc>
                  <a:txBody>
                    <a:bodyPr/>
                    <a:lstStyle/>
                    <a:p>
                      <a:pPr>
                        <a:lnSpc>
                          <a:spcPct val="100000"/>
                        </a:lnSpc>
                      </a:pPr>
                      <a:r>
                        <a:rPr lang="en-US" b="1" strike="noStrike">
                          <a:latin typeface="Courier New"/>
                        </a:rPr>
                        <a:t>ACTUAL</a:t>
                      </a:r>
                      <a:endParaRPr/>
                    </a:p>
                  </a:txBody>
                  <a:tcPr/>
                </a:tc>
                <a:tc>
                  <a:txBody>
                    <a:bodyPr/>
                    <a:lstStyle/>
                    <a:p>
                      <a:pPr>
                        <a:lnSpc>
                          <a:spcPct val="100000"/>
                        </a:lnSpc>
                      </a:pPr>
                      <a:r>
                        <a:rPr lang="en-US" b="1" strike="noStrike">
                          <a:latin typeface="Arial"/>
                        </a:rPr>
                        <a:t>Power allocated to this operation</a:t>
                      </a:r>
                      <a:endParaRPr/>
                    </a:p>
                  </a:txBody>
                  <a:tcPr/>
                </a:tc>
              </a:tr>
              <a:tr h="405360">
                <a:tc>
                  <a:txBody>
                    <a:bodyPr/>
                    <a:lstStyle/>
                    <a:p>
                      <a:pPr>
                        <a:lnSpc>
                          <a:spcPct val="100000"/>
                        </a:lnSpc>
                      </a:pPr>
                      <a:r>
                        <a:rPr lang="en-US" b="1" strike="noStrike">
                          <a:latin typeface="Courier New"/>
                        </a:rPr>
                        <a:t>SOFAR</a:t>
                      </a:r>
                      <a:endParaRPr/>
                    </a:p>
                  </a:txBody>
                  <a:tcPr/>
                </a:tc>
                <a:tc>
                  <a:txBody>
                    <a:bodyPr/>
                    <a:lstStyle/>
                    <a:p>
                      <a:pPr>
                        <a:lnSpc>
                          <a:spcPct val="100000"/>
                        </a:lnSpc>
                      </a:pPr>
                      <a:r>
                        <a:rPr lang="en-US" b="1" strike="noStrike">
                          <a:latin typeface="Arial"/>
                        </a:rPr>
                        <a:t>Number of allocation units moved so far</a:t>
                      </a:r>
                      <a:endParaRPr/>
                    </a:p>
                  </a:txBody>
                  <a:tcPr/>
                </a:tc>
              </a:tr>
              <a:tr h="405000">
                <a:tc>
                  <a:txBody>
                    <a:bodyPr/>
                    <a:lstStyle/>
                    <a:p>
                      <a:pPr>
                        <a:lnSpc>
                          <a:spcPct val="100000"/>
                        </a:lnSpc>
                      </a:pPr>
                      <a:r>
                        <a:rPr lang="en-US" b="1" strike="noStrike">
                          <a:latin typeface="Courier New"/>
                        </a:rPr>
                        <a:t>EST_WORK</a:t>
                      </a:r>
                      <a:endParaRPr/>
                    </a:p>
                  </a:txBody>
                  <a:tcPr/>
                </a:tc>
                <a:tc>
                  <a:txBody>
                    <a:bodyPr/>
                    <a:lstStyle/>
                    <a:p>
                      <a:pPr>
                        <a:lnSpc>
                          <a:spcPct val="100000"/>
                        </a:lnSpc>
                      </a:pPr>
                      <a:r>
                        <a:rPr lang="en-US" b="1" strike="noStrike">
                          <a:latin typeface="Arial"/>
                        </a:rPr>
                        <a:t>Estimated number of remaining allocation units</a:t>
                      </a:r>
                      <a:endParaRPr/>
                    </a:p>
                  </a:txBody>
                  <a:tcPr/>
                </a:tc>
              </a:tr>
              <a:tr h="642600">
                <a:tc>
                  <a:txBody>
                    <a:bodyPr/>
                    <a:lstStyle/>
                    <a:p>
                      <a:pPr>
                        <a:lnSpc>
                          <a:spcPct val="100000"/>
                        </a:lnSpc>
                      </a:pPr>
                      <a:r>
                        <a:rPr lang="en-US" b="1" strike="noStrike">
                          <a:latin typeface="Courier New"/>
                        </a:rPr>
                        <a:t>EST_RATE</a:t>
                      </a:r>
                      <a:endParaRPr/>
                    </a:p>
                  </a:txBody>
                  <a:tcPr/>
                </a:tc>
                <a:tc>
                  <a:txBody>
                    <a:bodyPr/>
                    <a:lstStyle/>
                    <a:p>
                      <a:pPr>
                        <a:lnSpc>
                          <a:spcPct val="100000"/>
                        </a:lnSpc>
                      </a:pPr>
                      <a:r>
                        <a:rPr lang="en-US" b="1" strike="noStrike">
                          <a:latin typeface="Arial"/>
                        </a:rPr>
                        <a:t>Estimated number of allocation units moved per minute</a:t>
                      </a:r>
                      <a:endParaRPr/>
                    </a:p>
                  </a:txBody>
                  <a:tcPr/>
                </a:tc>
              </a:tr>
              <a:tr h="642600">
                <a:tc>
                  <a:txBody>
                    <a:bodyPr/>
                    <a:lstStyle/>
                    <a:p>
                      <a:pPr>
                        <a:lnSpc>
                          <a:spcPct val="100000"/>
                        </a:lnSpc>
                      </a:pPr>
                      <a:r>
                        <a:rPr lang="en-US" b="1" strike="noStrike">
                          <a:latin typeface="Courier New"/>
                        </a:rPr>
                        <a:t>EST_MINUTES</a:t>
                      </a:r>
                      <a:endParaRPr/>
                    </a:p>
                  </a:txBody>
                  <a:tcPr/>
                </a:tc>
                <a:tc>
                  <a:txBody>
                    <a:bodyPr/>
                    <a:lstStyle/>
                    <a:p>
                      <a:pPr>
                        <a:lnSpc>
                          <a:spcPct val="100000"/>
                        </a:lnSpc>
                      </a:pPr>
                      <a:r>
                        <a:rPr lang="en-US" b="1" strike="noStrike">
                          <a:latin typeface="Arial"/>
                        </a:rPr>
                        <a:t>Estimated amount of time (in minutes) for operation termination</a:t>
                      </a:r>
                      <a:endParaRPr/>
                    </a:p>
                  </a:txBody>
                  <a:tcPr/>
                </a:tc>
              </a:tr>
            </a:tbl>
          </a:graphicData>
        </a:graphic>
      </p:graphicFrame>
    </p:spTree>
  </p:cSld>
  <p:clrMapOvr>
    <a:masterClrMapping/>
  </p:clrMapOvr>
  <p:transition advTm="26675"/>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 name="CustomShape 1"/>
          <p:cNvSpPr/>
          <p:nvPr/>
        </p:nvSpPr>
        <p:spPr>
          <a:xfrm>
            <a:off x="-20520" y="-91440"/>
            <a:ext cx="9252000" cy="731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a:p>
            <a:pPr algn="ctr"/>
            <a:r>
              <a:rPr lang="en-US" sz="2400" b="1" strike="noStrike" dirty="0">
                <a:solidFill>
                  <a:srgbClr val="000000"/>
                </a:solidFill>
                <a:latin typeface="Arial"/>
                <a:ea typeface="DejaVu Sans"/>
              </a:rPr>
              <a:t>The procedures for preparing storage resources for ASM are:</a:t>
            </a:r>
            <a:endParaRPr sz="2400" dirty="0"/>
          </a:p>
          <a:p>
            <a:r>
              <a:rPr lang="en-US" sz="1500" strike="noStrike" dirty="0">
                <a:solidFill>
                  <a:srgbClr val="000000"/>
                </a:solidFill>
                <a:latin typeface="Arial"/>
                <a:ea typeface="DejaVu Sans"/>
              </a:rPr>
              <a:t> </a:t>
            </a:r>
            <a:endParaRPr dirty="0"/>
          </a:p>
          <a:p>
            <a:r>
              <a:rPr lang="en-US" strike="noStrike" dirty="0">
                <a:solidFill>
                  <a:srgbClr val="000000"/>
                </a:solidFill>
                <a:latin typeface="Arial"/>
                <a:ea typeface="DejaVu Sans"/>
              </a:rPr>
              <a:t>1) Identify or create the storage devices for ASM by identifying all of the storage resource device names that you can use to create an ASM disk group. For example, on Linux systems, device names are typically presented from the /dev directory with the /dev/</a:t>
            </a:r>
            <a:r>
              <a:rPr lang="en-US" strike="noStrike" dirty="0" err="1">
                <a:solidFill>
                  <a:srgbClr val="000000"/>
                </a:solidFill>
                <a:latin typeface="Arial"/>
                <a:ea typeface="DejaVu Sans"/>
              </a:rPr>
              <a:t>device_name_identifier</a:t>
            </a:r>
            <a:r>
              <a:rPr lang="en-US" strike="noStrike" dirty="0">
                <a:solidFill>
                  <a:srgbClr val="000000"/>
                </a:solidFill>
                <a:latin typeface="Arial"/>
                <a:ea typeface="DejaVu Sans"/>
              </a:rPr>
              <a:t> name syntax or for AIX as below</a:t>
            </a:r>
            <a:endParaRPr dirty="0"/>
          </a:p>
          <a:p>
            <a:r>
              <a:rPr lang="en-US" strike="noStrike" dirty="0">
                <a:solidFill>
                  <a:srgbClr val="000000"/>
                </a:solidFill>
                <a:latin typeface="Arial"/>
                <a:ea typeface="DejaVu Sans"/>
              </a:rPr>
              <a:t> </a:t>
            </a:r>
            <a:r>
              <a:rPr lang="en-US" strike="noStrike" dirty="0" err="1">
                <a:solidFill>
                  <a:srgbClr val="000000"/>
                </a:solidFill>
                <a:latin typeface="Arial"/>
                <a:ea typeface="DejaVu Sans"/>
              </a:rPr>
              <a:t>cd</a:t>
            </a:r>
            <a:r>
              <a:rPr lang="en-US" strike="noStrike" dirty="0">
                <a:solidFill>
                  <a:srgbClr val="000000"/>
                </a:solidFill>
                <a:latin typeface="Arial"/>
                <a:ea typeface="DejaVu Sans"/>
              </a:rPr>
              <a:t> /dev</a:t>
            </a:r>
            <a:endParaRPr dirty="0"/>
          </a:p>
          <a:p>
            <a:r>
              <a:rPr lang="en-US" strike="noStrike" dirty="0" err="1">
                <a:solidFill>
                  <a:srgbClr val="000000"/>
                </a:solidFill>
                <a:latin typeface="Arial"/>
                <a:ea typeface="DejaVu Sans"/>
              </a:rPr>
              <a:t>ls</a:t>
            </a:r>
            <a:r>
              <a:rPr lang="en-US" strike="noStrike" dirty="0">
                <a:solidFill>
                  <a:srgbClr val="000000"/>
                </a:solidFill>
                <a:latin typeface="Arial"/>
                <a:ea typeface="DejaVu Sans"/>
              </a:rPr>
              <a:t> -</a:t>
            </a:r>
            <a:r>
              <a:rPr lang="en-US" strike="noStrike" dirty="0" err="1">
                <a:solidFill>
                  <a:srgbClr val="000000"/>
                </a:solidFill>
                <a:latin typeface="Arial"/>
                <a:ea typeface="DejaVu Sans"/>
              </a:rPr>
              <a:t>ltr</a:t>
            </a:r>
            <a:r>
              <a:rPr lang="en-US" strike="noStrike" dirty="0">
                <a:solidFill>
                  <a:srgbClr val="000000"/>
                </a:solidFill>
                <a:latin typeface="Arial"/>
                <a:ea typeface="DejaVu Sans"/>
              </a:rPr>
              <a:t>  /dev/rhdisk35</a:t>
            </a:r>
            <a:endParaRPr dirty="0"/>
          </a:p>
          <a:p>
            <a:r>
              <a:rPr lang="en-US" strike="noStrike" dirty="0" err="1">
                <a:solidFill>
                  <a:srgbClr val="000000"/>
                </a:solidFill>
                <a:latin typeface="Arial"/>
                <a:ea typeface="DejaVu Sans"/>
              </a:rPr>
              <a:t>ls</a:t>
            </a:r>
            <a:r>
              <a:rPr lang="en-US" strike="noStrike" dirty="0">
                <a:solidFill>
                  <a:srgbClr val="000000"/>
                </a:solidFill>
                <a:latin typeface="Arial"/>
                <a:ea typeface="DejaVu Sans"/>
              </a:rPr>
              <a:t> -</a:t>
            </a:r>
            <a:r>
              <a:rPr lang="en-US" strike="noStrike" dirty="0" err="1">
                <a:solidFill>
                  <a:srgbClr val="000000"/>
                </a:solidFill>
                <a:latin typeface="Arial"/>
                <a:ea typeface="DejaVu Sans"/>
              </a:rPr>
              <a:t>ltr</a:t>
            </a:r>
            <a:r>
              <a:rPr lang="en-US" strike="noStrike" dirty="0">
                <a:solidFill>
                  <a:srgbClr val="000000"/>
                </a:solidFill>
                <a:latin typeface="Arial"/>
                <a:ea typeface="DejaVu Sans"/>
              </a:rPr>
              <a:t> /dev/rhdisk36</a:t>
            </a:r>
            <a:endParaRPr dirty="0"/>
          </a:p>
          <a:p>
            <a:r>
              <a:rPr lang="en-US" strike="noStrike" dirty="0">
                <a:solidFill>
                  <a:srgbClr val="000000"/>
                </a:solidFill>
                <a:latin typeface="Arial"/>
                <a:ea typeface="DejaVu Sans"/>
              </a:rPr>
              <a:t>     </a:t>
            </a:r>
            <a:endParaRPr dirty="0"/>
          </a:p>
          <a:p>
            <a:r>
              <a:rPr lang="en-US" strike="noStrike" dirty="0">
                <a:solidFill>
                  <a:srgbClr val="000000"/>
                </a:solidFill>
                <a:latin typeface="Arial"/>
                <a:ea typeface="DejaVu Sans"/>
              </a:rPr>
              <a:t>2) Change the ownership and the permissions on storage device resources. For example, the following steps are required on Linux systems or AIX system:</a:t>
            </a:r>
            <a:endParaRPr dirty="0"/>
          </a:p>
          <a:p>
            <a:endParaRPr dirty="0"/>
          </a:p>
          <a:p>
            <a:r>
              <a:rPr lang="en-US" strike="noStrike" dirty="0">
                <a:solidFill>
                  <a:srgbClr val="000000"/>
                </a:solidFill>
                <a:latin typeface="Arial"/>
                <a:ea typeface="DejaVu Sans"/>
              </a:rPr>
              <a:t>2.1) Change the user and group ownership of devices to </a:t>
            </a:r>
            <a:r>
              <a:rPr lang="en-US" strike="noStrike" dirty="0" err="1">
                <a:solidFill>
                  <a:srgbClr val="000000"/>
                </a:solidFill>
                <a:latin typeface="Arial"/>
                <a:ea typeface="DejaVu Sans"/>
              </a:rPr>
              <a:t>oracle:dba</a:t>
            </a:r>
            <a:r>
              <a:rPr lang="en-US" strike="noStrike" dirty="0">
                <a:solidFill>
                  <a:srgbClr val="000000"/>
                </a:solidFill>
                <a:latin typeface="Arial"/>
                <a:ea typeface="DejaVu Sans"/>
              </a:rPr>
              <a:t> or </a:t>
            </a:r>
            <a:r>
              <a:rPr lang="en-US" strike="noStrike" dirty="0" err="1">
                <a:solidFill>
                  <a:srgbClr val="000000"/>
                </a:solidFill>
                <a:latin typeface="Arial"/>
                <a:ea typeface="DejaVu Sans"/>
              </a:rPr>
              <a:t>grid:asmadmin</a:t>
            </a:r>
            <a:endParaRPr dirty="0"/>
          </a:p>
          <a:p>
            <a:r>
              <a:rPr lang="en-US" strike="noStrike" dirty="0">
                <a:solidFill>
                  <a:srgbClr val="000000"/>
                </a:solidFill>
                <a:latin typeface="Arial"/>
                <a:ea typeface="DejaVu Sans"/>
              </a:rPr>
              <a:t>2.2) Change the device permissions to read/write</a:t>
            </a:r>
            <a:endParaRPr dirty="0"/>
          </a:p>
          <a:p>
            <a:r>
              <a:rPr lang="en-US" strike="noStrike" dirty="0">
                <a:solidFill>
                  <a:srgbClr val="000000"/>
                </a:solidFill>
                <a:latin typeface="Arial"/>
                <a:ea typeface="DejaVu Sans"/>
              </a:rPr>
              <a:t>2.3) On older Linux versions, you must configure raw device binding</a:t>
            </a:r>
            <a:endParaRPr dirty="0"/>
          </a:p>
          <a:p>
            <a:endParaRPr dirty="0"/>
          </a:p>
          <a:p>
            <a:r>
              <a:rPr lang="en-US" strike="noStrike" dirty="0">
                <a:solidFill>
                  <a:srgbClr val="000000"/>
                </a:solidFill>
                <a:latin typeface="Arial"/>
                <a:ea typeface="DejaVu Sans"/>
              </a:rPr>
              <a:t>on AIX as below</a:t>
            </a:r>
            <a:endParaRPr dirty="0"/>
          </a:p>
          <a:p>
            <a:endParaRPr dirty="0"/>
          </a:p>
          <a:p>
            <a:r>
              <a:rPr lang="en-US" strike="noStrike" dirty="0" err="1">
                <a:solidFill>
                  <a:srgbClr val="000000"/>
                </a:solidFill>
                <a:latin typeface="Arial"/>
                <a:ea typeface="DejaVu Sans"/>
              </a:rPr>
              <a:t>chown</a:t>
            </a:r>
            <a:r>
              <a:rPr lang="en-US" strike="noStrike" dirty="0">
                <a:solidFill>
                  <a:srgbClr val="000000"/>
                </a:solidFill>
                <a:latin typeface="Arial"/>
                <a:ea typeface="DejaVu Sans"/>
              </a:rPr>
              <a:t> -R </a:t>
            </a:r>
            <a:r>
              <a:rPr lang="en-US" strike="noStrike" dirty="0" err="1">
                <a:solidFill>
                  <a:srgbClr val="000000"/>
                </a:solidFill>
                <a:latin typeface="Arial"/>
                <a:ea typeface="DejaVu Sans"/>
              </a:rPr>
              <a:t>grid:asmadmin</a:t>
            </a:r>
            <a:r>
              <a:rPr lang="en-US" strike="noStrike" dirty="0">
                <a:solidFill>
                  <a:srgbClr val="000000"/>
                </a:solidFill>
                <a:latin typeface="Arial"/>
                <a:ea typeface="DejaVu Sans"/>
              </a:rPr>
              <a:t> /dev/rhdisk5</a:t>
            </a:r>
            <a:endParaRPr dirty="0"/>
          </a:p>
          <a:p>
            <a:r>
              <a:rPr lang="en-US" strike="noStrike" dirty="0" err="1">
                <a:solidFill>
                  <a:srgbClr val="000000"/>
                </a:solidFill>
                <a:latin typeface="Arial"/>
                <a:ea typeface="DejaVu Sans"/>
              </a:rPr>
              <a:t>chown</a:t>
            </a:r>
            <a:r>
              <a:rPr lang="en-US" strike="noStrike" dirty="0">
                <a:solidFill>
                  <a:srgbClr val="000000"/>
                </a:solidFill>
                <a:latin typeface="Arial"/>
                <a:ea typeface="DejaVu Sans"/>
              </a:rPr>
              <a:t> -R </a:t>
            </a:r>
            <a:r>
              <a:rPr lang="en-US" strike="noStrike" dirty="0" err="1">
                <a:solidFill>
                  <a:srgbClr val="000000"/>
                </a:solidFill>
                <a:latin typeface="Arial"/>
                <a:ea typeface="DejaVu Sans"/>
              </a:rPr>
              <a:t>grid:asmadmin</a:t>
            </a:r>
            <a:r>
              <a:rPr lang="en-US" strike="noStrike" dirty="0">
                <a:solidFill>
                  <a:srgbClr val="000000"/>
                </a:solidFill>
                <a:latin typeface="Arial"/>
                <a:ea typeface="DejaVu Sans"/>
              </a:rPr>
              <a:t> /dev/rhdisk6</a:t>
            </a:r>
            <a:endParaRPr dirty="0"/>
          </a:p>
          <a:p>
            <a:endParaRPr dirty="0"/>
          </a:p>
          <a:p>
            <a:r>
              <a:rPr lang="en-US" strike="noStrike" dirty="0" err="1">
                <a:solidFill>
                  <a:srgbClr val="000000"/>
                </a:solidFill>
                <a:latin typeface="Arial"/>
                <a:ea typeface="DejaVu Sans"/>
              </a:rPr>
              <a:t>chmod</a:t>
            </a:r>
            <a:r>
              <a:rPr lang="en-US" strike="noStrike" dirty="0">
                <a:solidFill>
                  <a:srgbClr val="000000"/>
                </a:solidFill>
                <a:latin typeface="Arial"/>
                <a:ea typeface="DejaVu Sans"/>
              </a:rPr>
              <a:t> 660 /dev/rhdisk5</a:t>
            </a:r>
            <a:endParaRPr dirty="0"/>
          </a:p>
          <a:p>
            <a:r>
              <a:rPr lang="en-US" strike="noStrike" dirty="0" err="1">
                <a:solidFill>
                  <a:srgbClr val="000000"/>
                </a:solidFill>
                <a:latin typeface="Arial"/>
                <a:ea typeface="DejaVu Sans"/>
              </a:rPr>
              <a:t>chmod</a:t>
            </a:r>
            <a:r>
              <a:rPr lang="en-US" strike="noStrike" dirty="0">
                <a:solidFill>
                  <a:srgbClr val="000000"/>
                </a:solidFill>
                <a:latin typeface="Arial"/>
                <a:ea typeface="DejaVu Sans"/>
              </a:rPr>
              <a:t> 660 /</a:t>
            </a:r>
            <a:r>
              <a:rPr lang="en-US" strike="noStrike" dirty="0" smtClean="0">
                <a:solidFill>
                  <a:srgbClr val="000000"/>
                </a:solidFill>
                <a:latin typeface="Arial"/>
                <a:ea typeface="DejaVu Sans"/>
              </a:rPr>
              <a:t>dev/rhdisk6</a:t>
            </a:r>
            <a:endParaRPr dirty="0"/>
          </a:p>
        </p:txBody>
      </p:sp>
    </p:spTree>
  </p:cSld>
  <p:clrMapOvr>
    <a:masterClrMapping/>
  </p:clrMapOvr>
  <p:transition advTm="9677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 name="CustomShape 1"/>
          <p:cNvSpPr/>
          <p:nvPr/>
        </p:nvSpPr>
        <p:spPr>
          <a:xfrm>
            <a:off x="-20520" y="-91440"/>
            <a:ext cx="9252000" cy="731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a:p>
            <a:pPr algn="ctr"/>
            <a:r>
              <a:rPr lang="en-US" sz="2400" b="1" strike="noStrike" dirty="0">
                <a:solidFill>
                  <a:srgbClr val="000000"/>
                </a:solidFill>
                <a:latin typeface="Arial"/>
                <a:ea typeface="DejaVu Sans"/>
              </a:rPr>
              <a:t>The procedures for preparing storage resources for ASM are:</a:t>
            </a:r>
            <a:endParaRPr sz="2400" dirty="0"/>
          </a:p>
          <a:p>
            <a:endParaRPr lang="en-IN" dirty="0" smtClean="0"/>
          </a:p>
          <a:p>
            <a:r>
              <a:rPr lang="en-IN" dirty="0" smtClean="0">
                <a:solidFill>
                  <a:srgbClr val="000000"/>
                </a:solidFill>
              </a:rPr>
              <a:t>After you have configured ASM, ensure that disk discovery has been configured correctly by setting the ASM_DISKSTRING initialization parameter.</a:t>
            </a:r>
            <a:endParaRPr lang="en-IN" dirty="0" smtClean="0"/>
          </a:p>
          <a:p>
            <a:endParaRPr lang="en-IN" dirty="0" smtClean="0"/>
          </a:p>
          <a:p>
            <a:r>
              <a:rPr lang="en-IN" dirty="0" smtClean="0">
                <a:solidFill>
                  <a:srgbClr val="000000"/>
                </a:solidFill>
              </a:rPr>
              <a:t>Note: Setting the ownership to </a:t>
            </a:r>
            <a:r>
              <a:rPr lang="en-IN" dirty="0" err="1" smtClean="0">
                <a:solidFill>
                  <a:srgbClr val="000000"/>
                </a:solidFill>
              </a:rPr>
              <a:t>oracle:dba</a:t>
            </a:r>
            <a:r>
              <a:rPr lang="en-IN" dirty="0" smtClean="0">
                <a:solidFill>
                  <a:srgbClr val="000000"/>
                </a:solidFill>
              </a:rPr>
              <a:t> or </a:t>
            </a:r>
            <a:r>
              <a:rPr lang="en-IN" dirty="0" err="1" smtClean="0">
                <a:solidFill>
                  <a:srgbClr val="000000"/>
                </a:solidFill>
              </a:rPr>
              <a:t>grid:asmadmin</a:t>
            </a:r>
            <a:r>
              <a:rPr lang="en-IN" dirty="0" smtClean="0">
                <a:solidFill>
                  <a:srgbClr val="000000"/>
                </a:solidFill>
              </a:rPr>
              <a:t> is just one example that corresponds to the default settings. A non-default installation may require different settings. In general, the owner of the disk devices should be the same as the owner of the Oracle binary. The group ownership should be OSDBA of the ASM instance, which is defined at installation.</a:t>
            </a:r>
          </a:p>
          <a:p>
            <a:endParaRPr lang="en-US" dirty="0" smtClean="0">
              <a:solidFill>
                <a:srgbClr val="000000"/>
              </a:solidFill>
            </a:endParaRPr>
          </a:p>
          <a:p>
            <a:r>
              <a:rPr lang="en-US" dirty="0" smtClean="0">
                <a:solidFill>
                  <a:srgbClr val="000000"/>
                </a:solidFill>
                <a:latin typeface="Arial"/>
                <a:ea typeface="DejaVu Sans"/>
              </a:rPr>
              <a:t>To check the current disk attach to relevant </a:t>
            </a:r>
            <a:r>
              <a:rPr lang="en-US" dirty="0" err="1" smtClean="0">
                <a:solidFill>
                  <a:srgbClr val="000000"/>
                </a:solidFill>
                <a:latin typeface="Arial"/>
                <a:ea typeface="DejaVu Sans"/>
              </a:rPr>
              <a:t>diskgroup</a:t>
            </a:r>
            <a:endParaRPr lang="en-US" dirty="0" smtClean="0"/>
          </a:p>
          <a:p>
            <a:r>
              <a:rPr lang="en-US" dirty="0" smtClean="0">
                <a:solidFill>
                  <a:srgbClr val="000000"/>
                </a:solidFill>
                <a:latin typeface="Arial"/>
                <a:ea typeface="DejaVu Sans"/>
              </a:rPr>
              <a:t>-----------------------------------------------------------</a:t>
            </a:r>
            <a:endParaRPr lang="en-US" dirty="0" smtClean="0"/>
          </a:p>
          <a:p>
            <a:r>
              <a:rPr lang="en-US" dirty="0" smtClean="0">
                <a:solidFill>
                  <a:srgbClr val="000000"/>
                </a:solidFill>
                <a:latin typeface="Arial"/>
                <a:ea typeface="DejaVu Sans"/>
              </a:rPr>
              <a:t>SELECT B.NAME, A.PATH, B.STATE, A.HEADER_STATUS, A.FREE_MB, A.TOTAL_MB</a:t>
            </a:r>
            <a:endParaRPr lang="en-US" dirty="0" smtClean="0"/>
          </a:p>
          <a:p>
            <a:r>
              <a:rPr lang="en-US" dirty="0" smtClean="0">
                <a:solidFill>
                  <a:srgbClr val="000000"/>
                </a:solidFill>
                <a:latin typeface="Arial"/>
                <a:ea typeface="DejaVu Sans"/>
              </a:rPr>
              <a:t> FROM V$ASM_DISK A, V$ASM_DISKGROUP B</a:t>
            </a:r>
            <a:endParaRPr lang="en-US" dirty="0" smtClean="0"/>
          </a:p>
          <a:p>
            <a:r>
              <a:rPr lang="en-US" dirty="0" smtClean="0">
                <a:solidFill>
                  <a:srgbClr val="000000"/>
                </a:solidFill>
                <a:latin typeface="Arial"/>
                <a:ea typeface="DejaVu Sans"/>
              </a:rPr>
              <a:t> where A.GROUP_NUMBER=B.GROUP_NUMBER</a:t>
            </a:r>
            <a:endParaRPr lang="en-US" dirty="0" smtClean="0"/>
          </a:p>
          <a:p>
            <a:r>
              <a:rPr lang="en-US" dirty="0" smtClean="0">
                <a:solidFill>
                  <a:srgbClr val="000000"/>
                </a:solidFill>
                <a:latin typeface="Arial"/>
                <a:ea typeface="DejaVu Sans"/>
              </a:rPr>
              <a:t>        AND B.NAME like '%DISKGROUPNAME%'</a:t>
            </a:r>
            <a:endParaRPr lang="en-US" dirty="0" smtClean="0"/>
          </a:p>
          <a:p>
            <a:r>
              <a:rPr lang="en-US" dirty="0" smtClean="0">
                <a:solidFill>
                  <a:srgbClr val="000000"/>
                </a:solidFill>
                <a:latin typeface="Arial"/>
                <a:ea typeface="DejaVu Sans"/>
              </a:rPr>
              <a:t> order by path;</a:t>
            </a:r>
            <a:endParaRPr lang="en-US" dirty="0" smtClean="0"/>
          </a:p>
          <a:p>
            <a:endParaRPr lang="en-US" dirty="0" smtClean="0"/>
          </a:p>
          <a:p>
            <a:r>
              <a:rPr lang="en-US" dirty="0" smtClean="0">
                <a:solidFill>
                  <a:srgbClr val="000000"/>
                </a:solidFill>
                <a:latin typeface="Arial"/>
                <a:ea typeface="DejaVu Sans"/>
              </a:rPr>
              <a:t>check for the candidate disk</a:t>
            </a:r>
            <a:endParaRPr lang="en-US" dirty="0" smtClean="0"/>
          </a:p>
          <a:p>
            <a:r>
              <a:rPr lang="en-US" dirty="0" smtClean="0">
                <a:solidFill>
                  <a:srgbClr val="000000"/>
                </a:solidFill>
                <a:latin typeface="Arial"/>
                <a:ea typeface="DejaVu Sans"/>
              </a:rPr>
              <a:t>---------------------------</a:t>
            </a:r>
            <a:endParaRPr lang="en-US" dirty="0" smtClean="0"/>
          </a:p>
          <a:p>
            <a:r>
              <a:rPr lang="en-US" dirty="0" smtClean="0">
                <a:solidFill>
                  <a:srgbClr val="000000"/>
                </a:solidFill>
                <a:latin typeface="Arial"/>
                <a:ea typeface="DejaVu Sans"/>
              </a:rPr>
              <a:t>SELECT HEADER_STATUS,TOTAL_MB,PATH FROM V$ASM_DISK;</a:t>
            </a:r>
            <a:endParaRPr lang="en-US" dirty="0" smtClean="0"/>
          </a:p>
          <a:p>
            <a:endParaRPr lang="en-IN" dirty="0" smtClean="0"/>
          </a:p>
          <a:p>
            <a:r>
              <a:rPr lang="en-IN" dirty="0" smtClean="0">
                <a:solidFill>
                  <a:srgbClr val="000000"/>
                </a:solidFill>
              </a:rPr>
              <a:t> </a:t>
            </a:r>
            <a:endParaRPr dirty="0"/>
          </a:p>
        </p:txBody>
      </p:sp>
    </p:spTree>
  </p:cSld>
  <p:clrMapOvr>
    <a:masterClrMapping/>
  </p:clrMapOvr>
  <p:transition advTm="9677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 name="CustomShape 1"/>
          <p:cNvSpPr/>
          <p:nvPr/>
        </p:nvSpPr>
        <p:spPr>
          <a:xfrm>
            <a:off x="0" y="182880"/>
            <a:ext cx="9051480" cy="1095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dirty="0"/>
          </a:p>
          <a:p>
            <a:r>
              <a:rPr lang="en-US" strike="noStrike" dirty="0">
                <a:solidFill>
                  <a:srgbClr val="000000"/>
                </a:solidFill>
                <a:latin typeface="Arial"/>
                <a:ea typeface="DejaVu Sans"/>
              </a:rPr>
              <a:t>set </a:t>
            </a:r>
            <a:r>
              <a:rPr lang="en-US" strike="noStrike" dirty="0" err="1">
                <a:solidFill>
                  <a:srgbClr val="000000"/>
                </a:solidFill>
                <a:latin typeface="Arial"/>
                <a:ea typeface="DejaVu Sans"/>
              </a:rPr>
              <a:t>linesize</a:t>
            </a:r>
            <a:r>
              <a:rPr lang="en-US" strike="noStrike" dirty="0">
                <a:solidFill>
                  <a:srgbClr val="000000"/>
                </a:solidFill>
                <a:latin typeface="Arial"/>
                <a:ea typeface="DejaVu Sans"/>
              </a:rPr>
              <a:t> 200</a:t>
            </a:r>
            <a:endParaRPr dirty="0"/>
          </a:p>
          <a:p>
            <a:r>
              <a:rPr lang="en-US" strike="noStrike" dirty="0">
                <a:solidFill>
                  <a:srgbClr val="000000"/>
                </a:solidFill>
                <a:latin typeface="Arial"/>
                <a:ea typeface="DejaVu Sans"/>
              </a:rPr>
              <a:t>column path format a40</a:t>
            </a:r>
            <a:endParaRPr dirty="0"/>
          </a:p>
          <a:p>
            <a:endParaRPr dirty="0"/>
          </a:p>
          <a:p>
            <a:r>
              <a:rPr lang="en-US" strike="noStrike" dirty="0">
                <a:solidFill>
                  <a:srgbClr val="000000"/>
                </a:solidFill>
                <a:latin typeface="Arial"/>
                <a:ea typeface="DejaVu Sans"/>
              </a:rPr>
              <a:t> SQL&gt; SELECT GROUP_NUMBER,DISK_NUMBER,REDUNDANCY,FAILGROUP ,</a:t>
            </a:r>
            <a:r>
              <a:rPr lang="en-US" strike="noStrike" dirty="0" err="1">
                <a:solidFill>
                  <a:srgbClr val="000000"/>
                </a:solidFill>
                <a:latin typeface="Arial"/>
                <a:ea typeface="DejaVu Sans"/>
              </a:rPr>
              <a:t>HEADER_STATUS,state,TOTAL_MB,PATH</a:t>
            </a:r>
            <a:r>
              <a:rPr lang="en-US" strike="noStrike" dirty="0">
                <a:solidFill>
                  <a:srgbClr val="000000"/>
                </a:solidFill>
                <a:latin typeface="Arial"/>
                <a:ea typeface="DejaVu Sans"/>
              </a:rPr>
              <a:t> FROM V$ASM_DISK;</a:t>
            </a:r>
            <a:endParaRPr dirty="0"/>
          </a:p>
          <a:p>
            <a:r>
              <a:rPr lang="en-US" strike="noStrike" dirty="0">
                <a:solidFill>
                  <a:srgbClr val="000000"/>
                </a:solidFill>
                <a:latin typeface="Arial"/>
                <a:ea typeface="DejaVu Sans"/>
              </a:rPr>
              <a:t>GROUP_NUMBER DISK_NUMBER REDUNDA FAILGROUP                      HEADER_STATU STATE      TOTAL_MB PATH</a:t>
            </a:r>
            <a:endParaRPr dirty="0"/>
          </a:p>
          <a:p>
            <a:r>
              <a:rPr lang="en-US" sz="1400" strike="noStrike" dirty="0">
                <a:solidFill>
                  <a:srgbClr val="000000"/>
                </a:solidFill>
                <a:latin typeface="Arial"/>
                <a:ea typeface="DejaVu Sans"/>
              </a:rPr>
              <a:t>------------ ----------- ------- ------------------------------ ------------ -------- ---------- ----------------------------------------</a:t>
            </a:r>
            <a:endParaRPr sz="1400" dirty="0"/>
          </a:p>
          <a:p>
            <a:r>
              <a:rPr lang="en-US" sz="1400" strike="noStrike" dirty="0">
                <a:solidFill>
                  <a:srgbClr val="000000"/>
                </a:solidFill>
                <a:latin typeface="Arial"/>
                <a:ea typeface="DejaVu Sans"/>
              </a:rPr>
              <a:t>           0           4 UNKNOWN                                CANDIDATE    NORMAL            0 /dev/rhdisk5</a:t>
            </a:r>
            <a:endParaRPr sz="1400" dirty="0"/>
          </a:p>
          <a:p>
            <a:r>
              <a:rPr lang="en-US" sz="1400" strike="noStrike" dirty="0">
                <a:solidFill>
                  <a:srgbClr val="000000"/>
                </a:solidFill>
                <a:latin typeface="Arial"/>
                <a:ea typeface="DejaVu Sans"/>
              </a:rPr>
              <a:t>           0           5 UNKNOWN                                CANDIDATE    NORMAL            0 /dev/rhdisk6</a:t>
            </a:r>
            <a:endParaRPr sz="1400" dirty="0"/>
          </a:p>
          <a:p>
            <a:r>
              <a:rPr lang="en-US" sz="1400" strike="noStrike" dirty="0">
                <a:solidFill>
                  <a:srgbClr val="000000"/>
                </a:solidFill>
                <a:latin typeface="Arial"/>
                <a:ea typeface="DejaVu Sans"/>
              </a:rPr>
              <a:t>           1           0 UNKNOWN DATA1_0000          		MEMBER       NORMAL       512000 /dev/rhdisk1</a:t>
            </a:r>
            <a:endParaRPr sz="1400" dirty="0"/>
          </a:p>
          <a:p>
            <a:r>
              <a:rPr lang="en-US" sz="1400" strike="noStrike" dirty="0">
                <a:solidFill>
                  <a:srgbClr val="000000"/>
                </a:solidFill>
                <a:latin typeface="Arial"/>
                <a:ea typeface="DejaVu Sans"/>
              </a:rPr>
              <a:t>           2           0 UNKNOWN FRA1_0000             		MEMBER       NORMAL       102400 /dev/rhdisk2</a:t>
            </a:r>
            <a:endParaRPr sz="1400" dirty="0"/>
          </a:p>
          <a:p>
            <a:r>
              <a:rPr lang="en-US" sz="1400" strike="noStrike" dirty="0">
                <a:solidFill>
                  <a:srgbClr val="000000"/>
                </a:solidFill>
                <a:latin typeface="Arial"/>
                <a:ea typeface="DejaVu Sans"/>
              </a:rPr>
              <a:t>           3           0 UNKNOWN VOTING_0000                    MEMBER       NORMAL          500 /dev/rhdisk3</a:t>
            </a:r>
            <a:endParaRPr sz="1400" dirty="0"/>
          </a:p>
          <a:p>
            <a:r>
              <a:rPr lang="en-US" sz="1400" strike="noStrike" dirty="0">
                <a:solidFill>
                  <a:srgbClr val="000000"/>
                </a:solidFill>
                <a:latin typeface="Arial"/>
                <a:ea typeface="DejaVu Sans"/>
              </a:rPr>
              <a:t>           3           1 UNKNOWN VOTING_0001                    MEMBER       NORMAL          500 /dev/rhdisk4</a:t>
            </a:r>
            <a:endParaRPr sz="1400" dirty="0"/>
          </a:p>
          <a:p>
            <a:endParaRPr dirty="0"/>
          </a:p>
          <a:p>
            <a:r>
              <a:rPr lang="en-US" strike="noStrike" dirty="0">
                <a:solidFill>
                  <a:srgbClr val="000000"/>
                </a:solidFill>
                <a:latin typeface="Arial"/>
                <a:ea typeface="DejaVu Sans"/>
              </a:rPr>
              <a:t>SELECT HEADER_STATUS,OS_MB,TOTAL_MB,PATH FROM V$ASM_DISK WHERE HEADER_STATUS LIKE '%CANDIDA%' ORDER BY PATH;</a:t>
            </a:r>
            <a:endParaRPr dirty="0"/>
          </a:p>
          <a:p>
            <a:r>
              <a:rPr lang="en-US" strike="noStrike" dirty="0">
                <a:solidFill>
                  <a:srgbClr val="000000"/>
                </a:solidFill>
                <a:latin typeface="Arial"/>
                <a:ea typeface="DejaVu Sans"/>
              </a:rPr>
              <a:t>HEADER_STATU   TOTAL_MB PATH</a:t>
            </a:r>
            <a:endParaRPr dirty="0"/>
          </a:p>
          <a:p>
            <a:r>
              <a:rPr lang="en-US" strike="noStrike" dirty="0">
                <a:solidFill>
                  <a:srgbClr val="000000"/>
                </a:solidFill>
                <a:latin typeface="Arial"/>
                <a:ea typeface="DejaVu Sans"/>
              </a:rPr>
              <a:t>------------ ---------- --------------------</a:t>
            </a:r>
            <a:endParaRPr dirty="0"/>
          </a:p>
          <a:p>
            <a:r>
              <a:rPr lang="en-US" strike="noStrike" dirty="0">
                <a:solidFill>
                  <a:srgbClr val="000000"/>
                </a:solidFill>
                <a:latin typeface="Arial"/>
                <a:ea typeface="DejaVu Sans"/>
              </a:rPr>
              <a:t>CANDIDATE             0 /dev/rhdisk5</a:t>
            </a:r>
            <a:endParaRPr dirty="0"/>
          </a:p>
          <a:p>
            <a:r>
              <a:rPr lang="en-US" strike="noStrike" dirty="0">
                <a:solidFill>
                  <a:srgbClr val="000000"/>
                </a:solidFill>
                <a:latin typeface="Arial"/>
                <a:ea typeface="DejaVu Sans"/>
              </a:rPr>
              <a:t>CANDIDATE             0 /dev/rhdisk6</a:t>
            </a:r>
            <a:endParaRPr dirty="0"/>
          </a:p>
          <a:p>
            <a:endParaRPr dirty="0"/>
          </a:p>
        </p:txBody>
      </p:sp>
    </p:spTree>
  </p:cSld>
  <p:clrMapOvr>
    <a:masterClrMapping/>
  </p:clrMapOvr>
  <p:transition advTm="30057"/>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 name="CustomShape 1"/>
          <p:cNvSpPr/>
          <p:nvPr/>
        </p:nvSpPr>
        <p:spPr>
          <a:xfrm>
            <a:off x="0" y="228600"/>
            <a:ext cx="8915400" cy="662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600" strike="noStrike" dirty="0">
                <a:solidFill>
                  <a:srgbClr val="000000"/>
                </a:solidFill>
                <a:latin typeface="Arial"/>
                <a:ea typeface="DejaVu Sans"/>
              </a:rPr>
              <a:t>Determine which </a:t>
            </a:r>
            <a:r>
              <a:rPr lang="en-US" sz="1600" strike="noStrike" dirty="0" err="1">
                <a:solidFill>
                  <a:srgbClr val="000000"/>
                </a:solidFill>
                <a:latin typeface="Arial"/>
                <a:ea typeface="DejaVu Sans"/>
              </a:rPr>
              <a:t>diskgroup</a:t>
            </a:r>
            <a:r>
              <a:rPr lang="en-US" sz="1600" strike="noStrike" dirty="0">
                <a:solidFill>
                  <a:srgbClr val="000000"/>
                </a:solidFill>
                <a:latin typeface="Arial"/>
                <a:ea typeface="DejaVu Sans"/>
              </a:rPr>
              <a:t> do you want to add</a:t>
            </a:r>
            <a:endParaRPr sz="1600" dirty="0"/>
          </a:p>
          <a:p>
            <a:r>
              <a:rPr lang="en-US" sz="1600" strike="noStrike" dirty="0">
                <a:solidFill>
                  <a:srgbClr val="000000"/>
                </a:solidFill>
                <a:latin typeface="Arial"/>
                <a:ea typeface="DejaVu Sans"/>
              </a:rPr>
              <a:t>--------------------------------------------</a:t>
            </a:r>
            <a:endParaRPr sz="1600" dirty="0"/>
          </a:p>
          <a:p>
            <a:r>
              <a:rPr lang="en-US" sz="1600" strike="noStrike" dirty="0">
                <a:solidFill>
                  <a:srgbClr val="000000"/>
                </a:solidFill>
                <a:latin typeface="Arial"/>
                <a:ea typeface="DejaVu Sans"/>
              </a:rPr>
              <a:t>select name, </a:t>
            </a:r>
            <a:r>
              <a:rPr lang="en-US" sz="1600" strike="noStrike" dirty="0" err="1">
                <a:solidFill>
                  <a:srgbClr val="000000"/>
                </a:solidFill>
                <a:latin typeface="Arial"/>
                <a:ea typeface="DejaVu Sans"/>
              </a:rPr>
              <a:t>total_mb</a:t>
            </a:r>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free_mb</a:t>
            </a:r>
            <a:r>
              <a:rPr lang="en-US" sz="1600" strike="noStrike" dirty="0">
                <a:solidFill>
                  <a:srgbClr val="000000"/>
                </a:solidFill>
                <a:latin typeface="Arial"/>
                <a:ea typeface="DejaVu Sans"/>
              </a:rPr>
              <a:t>, state from </a:t>
            </a:r>
            <a:r>
              <a:rPr lang="en-US" sz="1600" strike="noStrike" dirty="0" err="1">
                <a:solidFill>
                  <a:srgbClr val="000000"/>
                </a:solidFill>
                <a:latin typeface="Arial"/>
                <a:ea typeface="DejaVu Sans"/>
              </a:rPr>
              <a:t>v$asm_diskgroup</a:t>
            </a:r>
            <a:r>
              <a:rPr lang="en-US" sz="1600" strike="noStrike" dirty="0">
                <a:solidFill>
                  <a:srgbClr val="000000"/>
                </a:solidFill>
                <a:latin typeface="Arial"/>
                <a:ea typeface="DejaVu Sans"/>
              </a:rPr>
              <a:t>;</a:t>
            </a:r>
            <a:endParaRPr sz="1600" dirty="0"/>
          </a:p>
          <a:p>
            <a:endParaRPr sz="1600" dirty="0"/>
          </a:p>
          <a:p>
            <a:r>
              <a:rPr lang="en-US" sz="1600" strike="noStrike" dirty="0">
                <a:solidFill>
                  <a:srgbClr val="000000"/>
                </a:solidFill>
                <a:latin typeface="Arial"/>
                <a:ea typeface="DejaVu Sans"/>
              </a:rPr>
              <a:t>NAME                             TOTAL_MB    FREE_MB STATE</a:t>
            </a:r>
            <a:endParaRPr sz="1600" dirty="0"/>
          </a:p>
          <a:p>
            <a:r>
              <a:rPr lang="en-US" sz="1400" strike="noStrike" dirty="0">
                <a:solidFill>
                  <a:srgbClr val="000000"/>
                </a:solidFill>
                <a:latin typeface="Arial"/>
                <a:ea typeface="DejaVu Sans"/>
              </a:rPr>
              <a:t>------------------------------    ----------            ---------- -----------</a:t>
            </a:r>
            <a:endParaRPr sz="1400" dirty="0"/>
          </a:p>
          <a:p>
            <a:r>
              <a:rPr lang="en-US" sz="1400" strike="noStrike" dirty="0">
                <a:solidFill>
                  <a:srgbClr val="000000"/>
                </a:solidFill>
                <a:latin typeface="Arial"/>
                <a:ea typeface="DejaVu Sans"/>
              </a:rPr>
              <a:t>DATA                            3014656          418080 MOUNTED</a:t>
            </a:r>
            <a:endParaRPr sz="1400" dirty="0"/>
          </a:p>
          <a:p>
            <a:r>
              <a:rPr lang="en-US" sz="1400" strike="noStrike" dirty="0">
                <a:solidFill>
                  <a:srgbClr val="000000"/>
                </a:solidFill>
                <a:latin typeface="Arial"/>
                <a:ea typeface="DejaVu Sans"/>
              </a:rPr>
              <a:t>FRA                               1048576          998834  MOUNTED</a:t>
            </a:r>
            <a:endParaRPr sz="1400" dirty="0"/>
          </a:p>
          <a:p>
            <a:r>
              <a:rPr lang="en-US" sz="1400" strike="noStrike" dirty="0">
                <a:solidFill>
                  <a:srgbClr val="000000"/>
                </a:solidFill>
                <a:latin typeface="Arial"/>
                <a:ea typeface="DejaVu Sans"/>
              </a:rPr>
              <a:t>OCRVOTE              	      12288              11356   MOUNTED</a:t>
            </a:r>
            <a:endParaRPr sz="1400" dirty="0"/>
          </a:p>
          <a:p>
            <a:r>
              <a:rPr lang="en-US" sz="1400" strike="noStrike" dirty="0">
                <a:solidFill>
                  <a:srgbClr val="000000"/>
                </a:solidFill>
                <a:latin typeface="Arial"/>
                <a:ea typeface="DejaVu Sans"/>
              </a:rPr>
              <a:t>SSDDISK              	         524288          404805  MOUNTED</a:t>
            </a:r>
            <a:endParaRPr sz="1400" dirty="0"/>
          </a:p>
          <a:p>
            <a:endParaRPr sz="1600" dirty="0"/>
          </a:p>
          <a:p>
            <a:r>
              <a:rPr lang="en-US" sz="1600" strike="noStrike" dirty="0">
                <a:solidFill>
                  <a:srgbClr val="000000"/>
                </a:solidFill>
                <a:latin typeface="Arial"/>
                <a:ea typeface="DejaVu Sans"/>
              </a:rPr>
              <a:t>select dg.name </a:t>
            </a:r>
            <a:r>
              <a:rPr lang="en-US" sz="1600" strike="noStrike" dirty="0" err="1">
                <a:solidFill>
                  <a:srgbClr val="000000"/>
                </a:solidFill>
                <a:latin typeface="Arial"/>
                <a:ea typeface="DejaVu Sans"/>
              </a:rPr>
              <a:t>dg_name</a:t>
            </a:r>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dg.state</a:t>
            </a:r>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dg_state</a:t>
            </a:r>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dg.type</a:t>
            </a:r>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d.DISK_NUMBER</a:t>
            </a:r>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dsk_no</a:t>
            </a:r>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d.MOUNT_STATUS</a:t>
            </a:r>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d.HEADER_STATUS</a:t>
            </a:r>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d.MODE_STATUS</a:t>
            </a:r>
            <a:r>
              <a:rPr lang="en-US" sz="1600" strike="noStrike" dirty="0">
                <a:solidFill>
                  <a:srgbClr val="000000"/>
                </a:solidFill>
                <a:latin typeface="Arial"/>
                <a:ea typeface="DejaVu Sans"/>
              </a:rPr>
              <a:t>,</a:t>
            </a:r>
            <a:endParaRPr sz="1600" dirty="0"/>
          </a:p>
          <a:p>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d.STATE</a:t>
            </a:r>
            <a:r>
              <a:rPr lang="en-US" sz="1600" strike="noStrike" dirty="0">
                <a:solidFill>
                  <a:srgbClr val="000000"/>
                </a:solidFill>
                <a:latin typeface="Arial"/>
                <a:ea typeface="DejaVu Sans"/>
              </a:rPr>
              <a:t>, d. PATH, </a:t>
            </a:r>
            <a:r>
              <a:rPr lang="en-US" sz="1600" strike="noStrike" dirty="0" err="1">
                <a:solidFill>
                  <a:srgbClr val="000000"/>
                </a:solidFill>
                <a:latin typeface="Arial"/>
                <a:ea typeface="DejaVu Sans"/>
              </a:rPr>
              <a:t>d.FAILGROUP</a:t>
            </a:r>
            <a:r>
              <a:rPr lang="en-US" sz="1600" strike="noStrike" dirty="0">
                <a:solidFill>
                  <a:srgbClr val="000000"/>
                </a:solidFill>
                <a:latin typeface="Arial"/>
                <a:ea typeface="DejaVu Sans"/>
              </a:rPr>
              <a:t>  FROM V$ASM_DISK d,  </a:t>
            </a:r>
            <a:r>
              <a:rPr lang="en-US" sz="1600" strike="noStrike" dirty="0" err="1">
                <a:solidFill>
                  <a:srgbClr val="000000"/>
                </a:solidFill>
                <a:latin typeface="Arial"/>
                <a:ea typeface="DejaVu Sans"/>
              </a:rPr>
              <a:t>v$asm_diskgroup</a:t>
            </a:r>
            <a:r>
              <a:rPr lang="en-US" sz="1600" strike="noStrike" dirty="0">
                <a:solidFill>
                  <a:srgbClr val="000000"/>
                </a:solidFill>
                <a:latin typeface="Arial"/>
                <a:ea typeface="DejaVu Sans"/>
              </a:rPr>
              <a:t> dg</a:t>
            </a:r>
            <a:endParaRPr sz="1600" dirty="0"/>
          </a:p>
          <a:p>
            <a:r>
              <a:rPr lang="en-US" sz="1600" strike="noStrike" dirty="0">
                <a:solidFill>
                  <a:srgbClr val="000000"/>
                </a:solidFill>
                <a:latin typeface="Arial"/>
                <a:ea typeface="DejaVu Sans"/>
              </a:rPr>
              <a:t>     where </a:t>
            </a:r>
            <a:r>
              <a:rPr lang="en-US" sz="1600" strike="noStrike" dirty="0" err="1">
                <a:solidFill>
                  <a:srgbClr val="000000"/>
                </a:solidFill>
                <a:latin typeface="Arial"/>
                <a:ea typeface="DejaVu Sans"/>
              </a:rPr>
              <a:t>dg.group_number</a:t>
            </a:r>
            <a:r>
              <a:rPr lang="en-US" sz="1600" strike="noStrike" dirty="0">
                <a:solidFill>
                  <a:srgbClr val="000000"/>
                </a:solidFill>
                <a:latin typeface="Arial"/>
                <a:ea typeface="DejaVu Sans"/>
              </a:rPr>
              <a:t>(+)=</a:t>
            </a:r>
            <a:r>
              <a:rPr lang="en-US" sz="1600" strike="noStrike" dirty="0" err="1">
                <a:solidFill>
                  <a:srgbClr val="000000"/>
                </a:solidFill>
                <a:latin typeface="Arial"/>
                <a:ea typeface="DejaVu Sans"/>
              </a:rPr>
              <a:t>d.group_number</a:t>
            </a:r>
            <a:r>
              <a:rPr lang="en-US" sz="1600" strike="noStrike" dirty="0">
                <a:solidFill>
                  <a:srgbClr val="000000"/>
                </a:solidFill>
                <a:latin typeface="Arial"/>
                <a:ea typeface="DejaVu Sans"/>
              </a:rPr>
              <a:t> order by </a:t>
            </a:r>
            <a:r>
              <a:rPr lang="en-US" sz="1600" strike="noStrike" dirty="0" err="1">
                <a:solidFill>
                  <a:srgbClr val="000000"/>
                </a:solidFill>
                <a:latin typeface="Arial"/>
                <a:ea typeface="DejaVu Sans"/>
              </a:rPr>
              <a:t>dg_name</a:t>
            </a:r>
            <a:r>
              <a:rPr lang="en-US" sz="1600" strike="noStrike" dirty="0">
                <a:solidFill>
                  <a:srgbClr val="000000"/>
                </a:solidFill>
                <a:latin typeface="Arial"/>
                <a:ea typeface="DejaVu Sans"/>
              </a:rPr>
              <a:t>, </a:t>
            </a:r>
            <a:r>
              <a:rPr lang="en-US" sz="1600" strike="noStrike" dirty="0" err="1">
                <a:solidFill>
                  <a:srgbClr val="000000"/>
                </a:solidFill>
                <a:latin typeface="Arial"/>
                <a:ea typeface="DejaVu Sans"/>
              </a:rPr>
              <a:t>dsk_no</a:t>
            </a:r>
            <a:r>
              <a:rPr lang="en-US" sz="1600" strike="noStrike" dirty="0">
                <a:solidFill>
                  <a:srgbClr val="000000"/>
                </a:solidFill>
                <a:latin typeface="Arial"/>
                <a:ea typeface="DejaVu Sans"/>
              </a:rPr>
              <a:t>;</a:t>
            </a:r>
            <a:endParaRPr sz="1600" dirty="0"/>
          </a:p>
          <a:p>
            <a:endParaRPr sz="1600" dirty="0"/>
          </a:p>
          <a:p>
            <a:endParaRPr sz="1600" dirty="0"/>
          </a:p>
          <a:p>
            <a:r>
              <a:rPr lang="en-US" sz="1600" strike="noStrike" dirty="0">
                <a:solidFill>
                  <a:srgbClr val="000000"/>
                </a:solidFill>
                <a:latin typeface="Arial"/>
                <a:ea typeface="DejaVu Sans"/>
              </a:rPr>
              <a:t>DG_NAME       DG_STATE    TYPE       DSK_NO MOUNT_S HEADER_STATU MODE_ST STATE    PATH              FAILGROUP</a:t>
            </a:r>
            <a:endParaRPr sz="1600" dirty="0"/>
          </a:p>
          <a:p>
            <a:r>
              <a:rPr lang="en-US" sz="1400" strike="noStrike" dirty="0">
                <a:solidFill>
                  <a:srgbClr val="000000"/>
                </a:solidFill>
                <a:latin typeface="Arial"/>
                <a:ea typeface="DejaVu Sans"/>
              </a:rPr>
              <a:t>--------------------- ------ ---------- ------- ------------ ------- -------- ------------------------------------</a:t>
            </a:r>
            <a:endParaRPr sz="1400" dirty="0"/>
          </a:p>
          <a:p>
            <a:r>
              <a:rPr lang="en-US" sz="1400" strike="noStrike" dirty="0">
                <a:solidFill>
                  <a:srgbClr val="000000"/>
                </a:solidFill>
                <a:latin typeface="Arial"/>
                <a:ea typeface="DejaVu Sans"/>
              </a:rPr>
              <a:t>DATA1         MOUNTED     EXTERN          0 CACHED  MEMBER       ONLINE  NORMAL   /dev/rhdisk1    DATA1_0000</a:t>
            </a:r>
            <a:endParaRPr sz="1400" dirty="0"/>
          </a:p>
          <a:p>
            <a:r>
              <a:rPr lang="en-US" sz="1400" strike="noStrike" dirty="0">
                <a:solidFill>
                  <a:srgbClr val="000000"/>
                </a:solidFill>
                <a:latin typeface="Arial"/>
                <a:ea typeface="DejaVu Sans"/>
              </a:rPr>
              <a:t>FRA1          MOUNTED     EXTERN          0 CACHED  MEMBER       ONLINE  NORMAL   /dev/rhdisk2    FRA1_0000</a:t>
            </a:r>
            <a:endParaRPr sz="1400" dirty="0"/>
          </a:p>
          <a:p>
            <a:r>
              <a:rPr lang="en-US" sz="1400" strike="noStrike" dirty="0">
                <a:solidFill>
                  <a:srgbClr val="000000"/>
                </a:solidFill>
                <a:latin typeface="Arial"/>
                <a:ea typeface="DejaVu Sans"/>
              </a:rPr>
              <a:t>VOTING        MOUNTED     EXTERN          0 CACHED  MEMBER       ONLINE  NORMAL   /dev/rhdisk3    VOTING_0000</a:t>
            </a:r>
            <a:endParaRPr sz="1400" dirty="0"/>
          </a:p>
          <a:p>
            <a:r>
              <a:rPr lang="en-US" sz="1400" strike="noStrike" dirty="0">
                <a:solidFill>
                  <a:srgbClr val="000000"/>
                </a:solidFill>
                <a:latin typeface="Arial"/>
                <a:ea typeface="DejaVu Sans"/>
              </a:rPr>
              <a:t>VOTING        MOUNTED     EXTERN          1 CACHED  MEMBER       ONLINE  NORMAL   /dev/rhdisk4    VOTING_0001</a:t>
            </a:r>
            <a:endParaRPr sz="1400" dirty="0"/>
          </a:p>
          <a:p>
            <a:r>
              <a:rPr lang="en-US" sz="1400" strike="noStrike" dirty="0">
                <a:solidFill>
                  <a:srgbClr val="000000"/>
                </a:solidFill>
                <a:latin typeface="Arial"/>
                <a:ea typeface="DejaVu Sans"/>
              </a:rPr>
              <a:t>                                          4 CLOSED  CANDIDATE    ONLINE  NORMAL   /dev/rhdisk5</a:t>
            </a:r>
            <a:endParaRPr sz="1400" dirty="0"/>
          </a:p>
          <a:p>
            <a:r>
              <a:rPr lang="en-US" sz="1400" strike="noStrike" dirty="0">
                <a:solidFill>
                  <a:srgbClr val="000000"/>
                </a:solidFill>
                <a:latin typeface="Arial"/>
                <a:ea typeface="DejaVu Sans"/>
              </a:rPr>
              <a:t>                                           5 CLOSED  CANDIDATE    ONLINE  NORMAL   /</a:t>
            </a:r>
            <a:r>
              <a:rPr lang="en-US" sz="1400" strike="noStrike" dirty="0" smtClean="0">
                <a:solidFill>
                  <a:srgbClr val="000000"/>
                </a:solidFill>
                <a:latin typeface="Arial"/>
                <a:ea typeface="DejaVu Sans"/>
              </a:rPr>
              <a:t>dev/rhdisk6</a:t>
            </a:r>
            <a:endParaRPr sz="1400" dirty="0"/>
          </a:p>
        </p:txBody>
      </p:sp>
    </p:spTree>
  </p:cSld>
  <p:clrMapOvr>
    <a:masterClrMapping/>
  </p:clrMapOvr>
  <p:transition advTm="40094"/>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 name="CustomShape 1"/>
          <p:cNvSpPr/>
          <p:nvPr/>
        </p:nvSpPr>
        <p:spPr>
          <a:xfrm>
            <a:off x="0" y="0"/>
            <a:ext cx="9245880" cy="131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en-IN" dirty="0" smtClean="0"/>
          </a:p>
          <a:p>
            <a:r>
              <a:rPr lang="en-IN" dirty="0" smtClean="0">
                <a:solidFill>
                  <a:srgbClr val="000000"/>
                </a:solidFill>
                <a:latin typeface="Arial"/>
                <a:ea typeface="DejaVu Sans"/>
              </a:rPr>
              <a:t> Alter or the candidate disk to the disk group</a:t>
            </a:r>
            <a:endParaRPr lang="en-IN" dirty="0" smtClean="0"/>
          </a:p>
          <a:p>
            <a:r>
              <a:rPr lang="en-IN" dirty="0" smtClean="0">
                <a:solidFill>
                  <a:srgbClr val="000000"/>
                </a:solidFill>
                <a:latin typeface="Arial"/>
                <a:ea typeface="DejaVu Sans"/>
              </a:rPr>
              <a:t>-----------------------------------------------</a:t>
            </a:r>
            <a:endParaRPr lang="en-IN" dirty="0" smtClean="0"/>
          </a:p>
          <a:p>
            <a:r>
              <a:rPr lang="en-IN" dirty="0" smtClean="0">
                <a:solidFill>
                  <a:srgbClr val="000000"/>
                </a:solidFill>
                <a:latin typeface="Arial"/>
                <a:ea typeface="DejaVu Sans"/>
              </a:rPr>
              <a:t>login as grid user and invoke </a:t>
            </a:r>
            <a:r>
              <a:rPr lang="en-IN" dirty="0" err="1" smtClean="0">
                <a:solidFill>
                  <a:srgbClr val="000000"/>
                </a:solidFill>
                <a:latin typeface="Arial"/>
                <a:ea typeface="DejaVu Sans"/>
              </a:rPr>
              <a:t>sqlplus</a:t>
            </a:r>
            <a:r>
              <a:rPr lang="en-IN" dirty="0" smtClean="0">
                <a:solidFill>
                  <a:srgbClr val="000000"/>
                </a:solidFill>
                <a:latin typeface="Arial"/>
                <a:ea typeface="DejaVu Sans"/>
              </a:rPr>
              <a:t> / as </a:t>
            </a:r>
            <a:r>
              <a:rPr lang="en-IN" dirty="0" err="1" smtClean="0">
                <a:solidFill>
                  <a:srgbClr val="000000"/>
                </a:solidFill>
                <a:latin typeface="Arial"/>
                <a:ea typeface="DejaVu Sans"/>
              </a:rPr>
              <a:t>sysasm</a:t>
            </a:r>
            <a:endParaRPr lang="en-IN" dirty="0" smtClean="0"/>
          </a:p>
          <a:p>
            <a:r>
              <a:rPr lang="en-IN" dirty="0" smtClean="0">
                <a:solidFill>
                  <a:srgbClr val="000000"/>
                </a:solidFill>
                <a:latin typeface="Arial"/>
                <a:ea typeface="DejaVu Sans"/>
              </a:rPr>
              <a:t>then run command below</a:t>
            </a:r>
            <a:endParaRPr lang="en-IN" dirty="0" smtClean="0"/>
          </a:p>
          <a:p>
            <a:endParaRPr lang="en-IN" dirty="0" smtClean="0"/>
          </a:p>
          <a:p>
            <a:r>
              <a:rPr lang="en-IN" dirty="0" smtClean="0">
                <a:solidFill>
                  <a:srgbClr val="000000"/>
                </a:solidFill>
                <a:latin typeface="Arial"/>
                <a:ea typeface="DejaVu Sans"/>
              </a:rPr>
              <a:t>ALTER DISKGROUP FRA ADD DISK</a:t>
            </a:r>
            <a:endParaRPr lang="en-IN" dirty="0" smtClean="0"/>
          </a:p>
          <a:p>
            <a:r>
              <a:rPr lang="en-IN" dirty="0" smtClean="0">
                <a:solidFill>
                  <a:srgbClr val="000000"/>
                </a:solidFill>
                <a:latin typeface="Arial"/>
                <a:ea typeface="DejaVu Sans"/>
              </a:rPr>
              <a:t>'/dev/rhdisk5' NAME rhdisk5,</a:t>
            </a:r>
            <a:endParaRPr lang="en-IN" dirty="0" smtClean="0"/>
          </a:p>
          <a:p>
            <a:r>
              <a:rPr lang="en-IN" dirty="0" smtClean="0">
                <a:solidFill>
                  <a:srgbClr val="000000"/>
                </a:solidFill>
                <a:latin typeface="Arial"/>
                <a:ea typeface="DejaVu Sans"/>
              </a:rPr>
              <a:t>'/dev/rhdisk6' NAME rhdisk6;</a:t>
            </a:r>
          </a:p>
          <a:p>
            <a:endParaRPr lang="en-US" dirty="0" smtClean="0">
              <a:solidFill>
                <a:srgbClr val="000000"/>
              </a:solidFill>
              <a:latin typeface="Arial"/>
            </a:endParaRPr>
          </a:p>
          <a:p>
            <a:r>
              <a:rPr lang="en-US" dirty="0" smtClean="0">
                <a:solidFill>
                  <a:srgbClr val="000000"/>
                </a:solidFill>
                <a:latin typeface="Arial"/>
                <a:ea typeface="DejaVu Sans"/>
              </a:rPr>
              <a:t>How to Move a </a:t>
            </a:r>
            <a:r>
              <a:rPr lang="en-US" dirty="0" err="1" smtClean="0">
                <a:solidFill>
                  <a:srgbClr val="000000"/>
                </a:solidFill>
                <a:latin typeface="Arial"/>
                <a:ea typeface="DejaVu Sans"/>
              </a:rPr>
              <a:t>Datafile</a:t>
            </a:r>
            <a:r>
              <a:rPr lang="en-US" dirty="0" smtClean="0">
                <a:solidFill>
                  <a:srgbClr val="000000"/>
                </a:solidFill>
                <a:latin typeface="Arial"/>
                <a:ea typeface="DejaVu Sans"/>
              </a:rPr>
              <a:t> from </a:t>
            </a:r>
            <a:r>
              <a:rPr lang="en-US" dirty="0" err="1" smtClean="0">
                <a:solidFill>
                  <a:srgbClr val="000000"/>
                </a:solidFill>
                <a:latin typeface="Arial"/>
                <a:ea typeface="DejaVu Sans"/>
              </a:rPr>
              <a:t>Filesystem</a:t>
            </a:r>
            <a:r>
              <a:rPr lang="en-US" dirty="0" smtClean="0">
                <a:solidFill>
                  <a:srgbClr val="000000"/>
                </a:solidFill>
                <a:latin typeface="Arial"/>
                <a:ea typeface="DejaVu Sans"/>
              </a:rPr>
              <a:t> to ASM Using ASMCMD CP Command.</a:t>
            </a:r>
            <a:endParaRPr lang="en-US" dirty="0" smtClean="0"/>
          </a:p>
          <a:p>
            <a:endParaRPr lang="en-US" dirty="0" smtClean="0"/>
          </a:p>
          <a:p>
            <a:r>
              <a:rPr lang="en-US" dirty="0" smtClean="0">
                <a:solidFill>
                  <a:srgbClr val="000000"/>
                </a:solidFill>
                <a:latin typeface="Arial"/>
                <a:ea typeface="DejaVu Sans"/>
              </a:rPr>
              <a:t>1) Make sure the </a:t>
            </a:r>
            <a:r>
              <a:rPr lang="en-US" dirty="0" err="1" smtClean="0">
                <a:solidFill>
                  <a:srgbClr val="000000"/>
                </a:solidFill>
                <a:latin typeface="Arial"/>
                <a:ea typeface="DejaVu Sans"/>
              </a:rPr>
              <a:t>datafile</a:t>
            </a:r>
            <a:r>
              <a:rPr lang="en-US" dirty="0" smtClean="0">
                <a:solidFill>
                  <a:srgbClr val="000000"/>
                </a:solidFill>
                <a:latin typeface="Arial"/>
                <a:ea typeface="DejaVu Sans"/>
              </a:rPr>
              <a:t> to be moved is OFFLINE</a:t>
            </a:r>
            <a:endParaRPr lang="en-US" dirty="0" smtClean="0"/>
          </a:p>
          <a:p>
            <a:r>
              <a:rPr lang="en-US" dirty="0" smtClean="0">
                <a:solidFill>
                  <a:srgbClr val="000000"/>
                </a:solidFill>
                <a:latin typeface="Arial"/>
                <a:ea typeface="DejaVu Sans"/>
              </a:rPr>
              <a:t>SQL&gt; alter system switch </a:t>
            </a:r>
            <a:r>
              <a:rPr lang="en-US" dirty="0" err="1" smtClean="0">
                <a:solidFill>
                  <a:srgbClr val="000000"/>
                </a:solidFill>
                <a:latin typeface="Arial"/>
                <a:ea typeface="DejaVu Sans"/>
              </a:rPr>
              <a:t>logfile</a:t>
            </a:r>
            <a:r>
              <a:rPr lang="en-US" dirty="0" smtClean="0">
                <a:solidFill>
                  <a:srgbClr val="000000"/>
                </a:solidFill>
                <a:latin typeface="Arial"/>
                <a:ea typeface="DejaVu Sans"/>
              </a:rPr>
              <a:t>;</a:t>
            </a:r>
            <a:endParaRPr lang="en-US" dirty="0" smtClean="0"/>
          </a:p>
          <a:p>
            <a:r>
              <a:rPr lang="en-US" dirty="0" smtClean="0">
                <a:solidFill>
                  <a:srgbClr val="000000"/>
                </a:solidFill>
                <a:latin typeface="Arial"/>
                <a:ea typeface="DejaVu Sans"/>
              </a:rPr>
              <a:t>System altered.</a:t>
            </a:r>
            <a:endParaRPr lang="en-US" dirty="0" smtClean="0"/>
          </a:p>
          <a:p>
            <a:r>
              <a:rPr lang="en-US" dirty="0" smtClean="0">
                <a:solidFill>
                  <a:srgbClr val="000000"/>
                </a:solidFill>
                <a:latin typeface="Arial"/>
                <a:ea typeface="DejaVu Sans"/>
              </a:rPr>
              <a:t>SQL&gt; select </a:t>
            </a:r>
            <a:r>
              <a:rPr lang="en-US" dirty="0" err="1" smtClean="0">
                <a:solidFill>
                  <a:srgbClr val="000000"/>
                </a:solidFill>
                <a:latin typeface="Arial"/>
                <a:ea typeface="DejaVu Sans"/>
              </a:rPr>
              <a:t>file_name</a:t>
            </a:r>
            <a:r>
              <a:rPr lang="en-US" dirty="0" smtClean="0">
                <a:solidFill>
                  <a:srgbClr val="000000"/>
                </a:solidFill>
                <a:latin typeface="Arial"/>
                <a:ea typeface="DejaVu Sans"/>
              </a:rPr>
              <a:t>, </a:t>
            </a:r>
            <a:r>
              <a:rPr lang="en-US" dirty="0" err="1" smtClean="0">
                <a:solidFill>
                  <a:srgbClr val="000000"/>
                </a:solidFill>
                <a:latin typeface="Arial"/>
                <a:ea typeface="DejaVu Sans"/>
              </a:rPr>
              <a:t>file_id</a:t>
            </a:r>
            <a:r>
              <a:rPr lang="en-US" dirty="0" smtClean="0">
                <a:solidFill>
                  <a:srgbClr val="000000"/>
                </a:solidFill>
                <a:latin typeface="Arial"/>
                <a:ea typeface="DejaVu Sans"/>
              </a:rPr>
              <a:t> from </a:t>
            </a:r>
            <a:r>
              <a:rPr lang="en-US" dirty="0" err="1" smtClean="0">
                <a:solidFill>
                  <a:srgbClr val="000000"/>
                </a:solidFill>
                <a:latin typeface="Arial"/>
                <a:ea typeface="DejaVu Sans"/>
              </a:rPr>
              <a:t>dba_data_files</a:t>
            </a:r>
            <a:r>
              <a:rPr lang="en-US" dirty="0" smtClean="0">
                <a:solidFill>
                  <a:srgbClr val="000000"/>
                </a:solidFill>
                <a:latin typeface="Arial"/>
                <a:ea typeface="DejaVu Sans"/>
              </a:rPr>
              <a:t>;</a:t>
            </a:r>
            <a:endParaRPr lang="en-US" dirty="0" smtClean="0"/>
          </a:p>
          <a:p>
            <a:r>
              <a:rPr lang="en-US" dirty="0" smtClean="0">
                <a:solidFill>
                  <a:srgbClr val="000000"/>
                </a:solidFill>
                <a:latin typeface="Arial"/>
                <a:ea typeface="DejaVu Sans"/>
              </a:rPr>
              <a:t>FILE_NAME FILE_ID</a:t>
            </a:r>
            <a:endParaRPr lang="en-US" dirty="0" smtClean="0"/>
          </a:p>
          <a:p>
            <a:r>
              <a:rPr lang="en-US" dirty="0" smtClean="0">
                <a:solidFill>
                  <a:srgbClr val="000000"/>
                </a:solidFill>
                <a:latin typeface="Arial"/>
                <a:ea typeface="DejaVu Sans"/>
              </a:rPr>
              <a:t>---------------------</a:t>
            </a:r>
            <a:endParaRPr lang="en-US" dirty="0" smtClean="0"/>
          </a:p>
          <a:p>
            <a:r>
              <a:rPr lang="en-US" dirty="0" smtClean="0">
                <a:solidFill>
                  <a:srgbClr val="000000"/>
                </a:solidFill>
                <a:latin typeface="Arial"/>
                <a:ea typeface="DejaVu Sans"/>
              </a:rPr>
              <a:t>/u01/oracle/</a:t>
            </a:r>
            <a:r>
              <a:rPr lang="en-US" dirty="0" err="1" smtClean="0">
                <a:solidFill>
                  <a:srgbClr val="000000"/>
                </a:solidFill>
                <a:latin typeface="Arial"/>
                <a:ea typeface="DejaVu Sans"/>
              </a:rPr>
              <a:t>oradata</a:t>
            </a:r>
            <a:r>
              <a:rPr lang="en-US" dirty="0" smtClean="0">
                <a:solidFill>
                  <a:srgbClr val="000000"/>
                </a:solidFill>
                <a:latin typeface="Arial"/>
                <a:ea typeface="DejaVu Sans"/>
              </a:rPr>
              <a:t>/test1.dbf 6</a:t>
            </a:r>
            <a:endParaRPr lang="en-US" dirty="0" smtClean="0"/>
          </a:p>
          <a:p>
            <a:endParaRPr lang="en-IN" dirty="0"/>
          </a:p>
        </p:txBody>
      </p:sp>
    </p:spTree>
  </p:cSld>
  <p:clrMapOvr>
    <a:masterClrMapping/>
  </p:clrMapOvr>
  <p:transition advTm="40094"/>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2.1|10.1|6.4|9.3|8.9|2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589</TotalTime>
  <Words>11336</Words>
  <Application>Microsoft Office PowerPoint</Application>
  <PresentationFormat>On-screen Show (4:3)</PresentationFormat>
  <Paragraphs>1629</Paragraphs>
  <Slides>110</Slides>
  <Notes>69</Notes>
  <HiddenSlides>2</HiddenSlides>
  <MMClips>28</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easyreliable</dc:creator>
  <cp:lastModifiedBy>easyreliable</cp:lastModifiedBy>
  <cp:revision>43</cp:revision>
  <dcterms:modified xsi:type="dcterms:W3CDTF">2020-04-13T06:46:55Z</dcterms:modified>
</cp:coreProperties>
</file>